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4" r:id="rId2"/>
    <p:sldMasterId id="2147483667" r:id="rId3"/>
  </p:sldMasterIdLst>
  <p:notesMasterIdLst>
    <p:notesMasterId r:id="rId38"/>
  </p:notesMasterIdLst>
  <p:sldIdLst>
    <p:sldId id="256" r:id="rId4"/>
    <p:sldId id="260" r:id="rId5"/>
    <p:sldId id="262" r:id="rId6"/>
    <p:sldId id="265" r:id="rId7"/>
    <p:sldId id="336" r:id="rId8"/>
    <p:sldId id="337" r:id="rId9"/>
    <p:sldId id="261" r:id="rId10"/>
    <p:sldId id="266" r:id="rId11"/>
    <p:sldId id="267" r:id="rId12"/>
    <p:sldId id="273" r:id="rId13"/>
    <p:sldId id="274" r:id="rId14"/>
    <p:sldId id="306" r:id="rId15"/>
    <p:sldId id="309" r:id="rId16"/>
    <p:sldId id="312" r:id="rId17"/>
    <p:sldId id="303" r:id="rId18"/>
    <p:sldId id="304" r:id="rId19"/>
    <p:sldId id="305" r:id="rId20"/>
    <p:sldId id="331" r:id="rId21"/>
    <p:sldId id="319" r:id="rId22"/>
    <p:sldId id="301" r:id="rId23"/>
    <p:sldId id="302" r:id="rId24"/>
    <p:sldId id="311" r:id="rId25"/>
    <p:sldId id="313" r:id="rId26"/>
    <p:sldId id="321" r:id="rId27"/>
    <p:sldId id="322" r:id="rId28"/>
    <p:sldId id="323" r:id="rId29"/>
    <p:sldId id="324" r:id="rId30"/>
    <p:sldId id="325" r:id="rId31"/>
    <p:sldId id="326" r:id="rId32"/>
    <p:sldId id="327" r:id="rId33"/>
    <p:sldId id="328" r:id="rId34"/>
    <p:sldId id="330" r:id="rId35"/>
    <p:sldId id="335" r:id="rId36"/>
    <p:sldId id="269" r:id="rId37"/>
  </p:sldIdLst>
  <p:sldSz cx="9144000" cy="5143500" type="screen16x9"/>
  <p:notesSz cx="6797675" cy="9928225"/>
  <p:embeddedFontLst>
    <p:embeddedFont>
      <p:font typeface="Aptos Narrow" panose="020B0004020202020204" pitchFamily="34" charset="0"/>
      <p:regular r:id="rId39"/>
      <p:bold r:id="rId40"/>
    </p:embeddedFont>
    <p:embeddedFont>
      <p:font typeface="Franklin Gothic Book" panose="020B0503020102020204" pitchFamily="34" charset="0"/>
      <p:regular r:id="rId41"/>
      <p:italic r:id="rId42"/>
    </p:embeddedFont>
    <p:embeddedFont>
      <p:font typeface="Georgia" panose="02040502050405020303" pitchFamily="18" charset="0"/>
      <p:regular r:id="rId43"/>
      <p:bold r:id="rId44"/>
      <p:italic r:id="rId45"/>
      <p:boldItalic r:id="rId46"/>
    </p:embeddedFont>
    <p:embeddedFont>
      <p:font typeface="Perpetua" panose="02020502060401020303" pitchFamily="18"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Tahoma" panose="020B0604030504040204" pitchFamily="34" charset="0"/>
      <p:regular r:id="rId55"/>
      <p:bold r:id="rId56"/>
    </p:embeddedFont>
    <p:embeddedFont>
      <p:font typeface="Wingdings 2" panose="05020102010507070707" pitchFamily="18" charset="2"/>
      <p:regular r:id="rId57"/>
    </p:embeddedFont>
    <p:embeddedFont>
      <p:font typeface="Zilla Slab" panose="020B0604020202020204" charset="0"/>
      <p:regular r:id="rId58"/>
      <p:bold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50"/>
  </p:normalViewPr>
  <p:slideViewPr>
    <p:cSldViewPr snapToGrid="0" snapToObjects="1" showGuides="1">
      <p:cViewPr varScale="1">
        <p:scale>
          <a:sx n="107" d="100"/>
          <a:sy n="107" d="100"/>
        </p:scale>
        <p:origin x="754" y="62"/>
      </p:cViewPr>
      <p:guideLst>
        <p:guide orient="horz" pos="1620"/>
        <p:guide pos="2880"/>
      </p:guideLst>
    </p:cSldViewPr>
  </p:slideViewPr>
  <p:notesTextViewPr>
    <p:cViewPr>
      <p:scale>
        <a:sx n="1" d="1"/>
        <a:sy n="1" d="1"/>
      </p:scale>
      <p:origin x="0" y="0"/>
    </p:cViewPr>
  </p:notesTextViewPr>
  <p:sorterViewPr>
    <p:cViewPr>
      <p:scale>
        <a:sx n="100" d="100"/>
        <a:sy n="100" d="100"/>
      </p:scale>
      <p:origin x="0" y="-11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9573A6-8A90-4882-AE58-A3A5074CCA4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9C2BD39-94B9-4D7B-9688-AF5F25D5B8A1}">
      <dgm:prSet/>
      <dgm:spPr/>
      <dgm:t>
        <a:bodyPr/>
        <a:lstStyle/>
        <a:p>
          <a:pPr rtl="0"/>
          <a:r>
            <a:rPr lang="en-US" b="1" dirty="0"/>
            <a:t>PRODUCT SPECIFICATIONS</a:t>
          </a:r>
        </a:p>
      </dgm:t>
    </dgm:pt>
    <dgm:pt modelId="{6543213A-AE67-4AEF-8F55-BBC81AA5CB19}" type="parTrans" cxnId="{544EDF57-9255-43B2-BAC3-CC1279C035A7}">
      <dgm:prSet/>
      <dgm:spPr/>
      <dgm:t>
        <a:bodyPr/>
        <a:lstStyle/>
        <a:p>
          <a:endParaRPr lang="en-US"/>
        </a:p>
      </dgm:t>
    </dgm:pt>
    <dgm:pt modelId="{7FB8402E-D530-465F-BAB3-17141EB85360}" type="sibTrans" cxnId="{544EDF57-9255-43B2-BAC3-CC1279C035A7}">
      <dgm:prSet/>
      <dgm:spPr/>
      <dgm:t>
        <a:bodyPr/>
        <a:lstStyle/>
        <a:p>
          <a:endParaRPr lang="en-US"/>
        </a:p>
      </dgm:t>
    </dgm:pt>
    <dgm:pt modelId="{D30EBD7F-C3BE-4060-A04A-C1F9554A6E7F}" type="pres">
      <dgm:prSet presAssocID="{289573A6-8A90-4882-AE58-A3A5074CCA4F}" presName="Name0" presStyleCnt="0">
        <dgm:presLayoutVars>
          <dgm:dir/>
          <dgm:animLvl val="lvl"/>
          <dgm:resizeHandles val="exact"/>
        </dgm:presLayoutVars>
      </dgm:prSet>
      <dgm:spPr/>
    </dgm:pt>
    <dgm:pt modelId="{C43F8BFF-7DB0-4002-952C-9AD8D6F1A712}" type="pres">
      <dgm:prSet presAssocID="{D9C2BD39-94B9-4D7B-9688-AF5F25D5B8A1}" presName="linNode" presStyleCnt="0"/>
      <dgm:spPr/>
    </dgm:pt>
    <dgm:pt modelId="{902CA2B4-88AB-4D71-8E17-59980E8BEBB9}" type="pres">
      <dgm:prSet presAssocID="{D9C2BD39-94B9-4D7B-9688-AF5F25D5B8A1}" presName="parentText" presStyleLbl="node1" presStyleIdx="0" presStyleCnt="1" custScaleX="277778">
        <dgm:presLayoutVars>
          <dgm:chMax val="1"/>
          <dgm:bulletEnabled val="1"/>
        </dgm:presLayoutVars>
      </dgm:prSet>
      <dgm:spPr/>
    </dgm:pt>
  </dgm:ptLst>
  <dgm:cxnLst>
    <dgm:cxn modelId="{212B536D-E263-496F-BB72-8C739FFA6EE3}" type="presOf" srcId="{D9C2BD39-94B9-4D7B-9688-AF5F25D5B8A1}" destId="{902CA2B4-88AB-4D71-8E17-59980E8BEBB9}" srcOrd="0" destOrd="0" presId="urn:microsoft.com/office/officeart/2005/8/layout/vList5"/>
    <dgm:cxn modelId="{544EDF57-9255-43B2-BAC3-CC1279C035A7}" srcId="{289573A6-8A90-4882-AE58-A3A5074CCA4F}" destId="{D9C2BD39-94B9-4D7B-9688-AF5F25D5B8A1}" srcOrd="0" destOrd="0" parTransId="{6543213A-AE67-4AEF-8F55-BBC81AA5CB19}" sibTransId="{7FB8402E-D530-465F-BAB3-17141EB85360}"/>
    <dgm:cxn modelId="{2D2D14F1-6565-4602-9EB3-A19AA8E7D6B8}" type="presOf" srcId="{289573A6-8A90-4882-AE58-A3A5074CCA4F}" destId="{D30EBD7F-C3BE-4060-A04A-C1F9554A6E7F}" srcOrd="0" destOrd="0" presId="urn:microsoft.com/office/officeart/2005/8/layout/vList5"/>
    <dgm:cxn modelId="{B32038D4-89E9-4A4F-BD90-4A1CC655666A}" type="presParOf" srcId="{D30EBD7F-C3BE-4060-A04A-C1F9554A6E7F}" destId="{C43F8BFF-7DB0-4002-952C-9AD8D6F1A712}" srcOrd="0" destOrd="0" presId="urn:microsoft.com/office/officeart/2005/8/layout/vList5"/>
    <dgm:cxn modelId="{41208AC7-F76D-41F8-9D22-96FE7BFA72E2}" type="presParOf" srcId="{C43F8BFF-7DB0-4002-952C-9AD8D6F1A712}" destId="{902CA2B4-88AB-4D71-8E17-59980E8BEBB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413883-E786-476E-9C6A-CFA09A81EDB8}"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E3A26AB5-DA03-4542-9168-EF2A0E0E371A}">
      <dgm:prSet/>
      <dgm:spPr/>
      <dgm:t>
        <a:bodyPr/>
        <a:lstStyle/>
        <a:p>
          <a:pPr algn="ctr" rtl="0"/>
          <a:r>
            <a:rPr lang="en-US" dirty="0"/>
            <a:t>CLIMATE/ENVIRONMENT</a:t>
          </a:r>
        </a:p>
      </dgm:t>
    </dgm:pt>
    <dgm:pt modelId="{19A596BD-7A1F-4E44-986B-331647F529AE}" type="parTrans" cxnId="{EA91F29C-4A18-47A5-AAFF-9F6DA6B11346}">
      <dgm:prSet/>
      <dgm:spPr/>
      <dgm:t>
        <a:bodyPr/>
        <a:lstStyle/>
        <a:p>
          <a:endParaRPr lang="en-US"/>
        </a:p>
      </dgm:t>
    </dgm:pt>
    <dgm:pt modelId="{1CDA9BB2-2A10-4DB8-9443-45DBBA619845}" type="sibTrans" cxnId="{EA91F29C-4A18-47A5-AAFF-9F6DA6B11346}">
      <dgm:prSet/>
      <dgm:spPr/>
      <dgm:t>
        <a:bodyPr/>
        <a:lstStyle/>
        <a:p>
          <a:endParaRPr lang="en-US"/>
        </a:p>
      </dgm:t>
    </dgm:pt>
    <dgm:pt modelId="{58E97362-AB64-4614-B3FD-C5744CFDB1F6}" type="pres">
      <dgm:prSet presAssocID="{A0413883-E786-476E-9C6A-CFA09A81EDB8}" presName="linear" presStyleCnt="0">
        <dgm:presLayoutVars>
          <dgm:animLvl val="lvl"/>
          <dgm:resizeHandles val="exact"/>
        </dgm:presLayoutVars>
      </dgm:prSet>
      <dgm:spPr/>
    </dgm:pt>
    <dgm:pt modelId="{1A8C2925-3E7C-4D71-AEF2-D530F46290EA}" type="pres">
      <dgm:prSet presAssocID="{E3A26AB5-DA03-4542-9168-EF2A0E0E371A}" presName="parentText" presStyleLbl="node1" presStyleIdx="0" presStyleCnt="1" custLinFactNeighborY="-50346">
        <dgm:presLayoutVars>
          <dgm:chMax val="0"/>
          <dgm:bulletEnabled val="1"/>
        </dgm:presLayoutVars>
      </dgm:prSet>
      <dgm:spPr/>
    </dgm:pt>
  </dgm:ptLst>
  <dgm:cxnLst>
    <dgm:cxn modelId="{CDA8BD67-42E4-4D31-B91E-AFF4D6FA3221}" type="presOf" srcId="{A0413883-E786-476E-9C6A-CFA09A81EDB8}" destId="{58E97362-AB64-4614-B3FD-C5744CFDB1F6}" srcOrd="0" destOrd="0" presId="urn:microsoft.com/office/officeart/2005/8/layout/vList2"/>
    <dgm:cxn modelId="{EA91F29C-4A18-47A5-AAFF-9F6DA6B11346}" srcId="{A0413883-E786-476E-9C6A-CFA09A81EDB8}" destId="{E3A26AB5-DA03-4542-9168-EF2A0E0E371A}" srcOrd="0" destOrd="0" parTransId="{19A596BD-7A1F-4E44-986B-331647F529AE}" sibTransId="{1CDA9BB2-2A10-4DB8-9443-45DBBA619845}"/>
    <dgm:cxn modelId="{F18BF9E3-AB72-419D-8F69-D98E98866610}" type="presOf" srcId="{E3A26AB5-DA03-4542-9168-EF2A0E0E371A}" destId="{1A8C2925-3E7C-4D71-AEF2-D530F46290EA}" srcOrd="0" destOrd="0" presId="urn:microsoft.com/office/officeart/2005/8/layout/vList2"/>
    <dgm:cxn modelId="{CEC03724-447F-40BA-9BF8-C5D4E13ACD31}" type="presParOf" srcId="{58E97362-AB64-4614-B3FD-C5744CFDB1F6}" destId="{1A8C2925-3E7C-4D71-AEF2-D530F46290E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873C1E-EA8F-4EA3-908E-5308350830E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2FD9B5-4D42-47C6-86A4-659FC73D468B}">
      <dgm:prSet/>
      <dgm:spPr/>
      <dgm:t>
        <a:bodyPr/>
        <a:lstStyle/>
        <a:p>
          <a:pPr algn="ctr" rtl="0"/>
          <a:r>
            <a:rPr lang="en-US" b="0" i="0" dirty="0"/>
            <a:t>EUROPEAN POPULATION</a:t>
          </a:r>
        </a:p>
      </dgm:t>
    </dgm:pt>
    <dgm:pt modelId="{0B1AB6A2-D97A-4C9D-ACB0-7822835D788A}" type="parTrans" cxnId="{016B1448-ED77-4DEA-B866-A11D61A0F19F}">
      <dgm:prSet/>
      <dgm:spPr/>
      <dgm:t>
        <a:bodyPr/>
        <a:lstStyle/>
        <a:p>
          <a:endParaRPr lang="en-US"/>
        </a:p>
      </dgm:t>
    </dgm:pt>
    <dgm:pt modelId="{EBD745DB-42CB-4796-A95F-0A4B584180B5}" type="sibTrans" cxnId="{016B1448-ED77-4DEA-B866-A11D61A0F19F}">
      <dgm:prSet/>
      <dgm:spPr/>
      <dgm:t>
        <a:bodyPr/>
        <a:lstStyle/>
        <a:p>
          <a:endParaRPr lang="en-US"/>
        </a:p>
      </dgm:t>
    </dgm:pt>
    <dgm:pt modelId="{73599EAE-0699-4483-BEB4-7C87D2495725}" type="pres">
      <dgm:prSet presAssocID="{FA873C1E-EA8F-4EA3-908E-5308350830E0}" presName="linear" presStyleCnt="0">
        <dgm:presLayoutVars>
          <dgm:animLvl val="lvl"/>
          <dgm:resizeHandles val="exact"/>
        </dgm:presLayoutVars>
      </dgm:prSet>
      <dgm:spPr/>
    </dgm:pt>
    <dgm:pt modelId="{785569DA-95EF-4A92-909D-D5BECFEA0567}" type="pres">
      <dgm:prSet presAssocID="{662FD9B5-4D42-47C6-86A4-659FC73D468B}" presName="parentText" presStyleLbl="node1" presStyleIdx="0" presStyleCnt="1" custLinFactNeighborY="50588">
        <dgm:presLayoutVars>
          <dgm:chMax val="0"/>
          <dgm:bulletEnabled val="1"/>
        </dgm:presLayoutVars>
      </dgm:prSet>
      <dgm:spPr/>
    </dgm:pt>
  </dgm:ptLst>
  <dgm:cxnLst>
    <dgm:cxn modelId="{7EE16223-D13E-43F2-8CD3-6CAA5ED03F0C}" type="presOf" srcId="{662FD9B5-4D42-47C6-86A4-659FC73D468B}" destId="{785569DA-95EF-4A92-909D-D5BECFEA0567}" srcOrd="0" destOrd="0" presId="urn:microsoft.com/office/officeart/2005/8/layout/vList2"/>
    <dgm:cxn modelId="{016B1448-ED77-4DEA-B866-A11D61A0F19F}" srcId="{FA873C1E-EA8F-4EA3-908E-5308350830E0}" destId="{662FD9B5-4D42-47C6-86A4-659FC73D468B}" srcOrd="0" destOrd="0" parTransId="{0B1AB6A2-D97A-4C9D-ACB0-7822835D788A}" sibTransId="{EBD745DB-42CB-4796-A95F-0A4B584180B5}"/>
    <dgm:cxn modelId="{81205973-6321-4A8D-8CDC-29DB0B9C1958}" type="presOf" srcId="{FA873C1E-EA8F-4EA3-908E-5308350830E0}" destId="{73599EAE-0699-4483-BEB4-7C87D2495725}" srcOrd="0" destOrd="0" presId="urn:microsoft.com/office/officeart/2005/8/layout/vList2"/>
    <dgm:cxn modelId="{AC73B7AD-C52B-46BF-9A62-DA334A52DAAA}" type="presParOf" srcId="{73599EAE-0699-4483-BEB4-7C87D2495725}" destId="{785569DA-95EF-4A92-909D-D5BECFEA056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F7D6DA1-054B-42BF-8A4F-D88CF05FD8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4E5CE1-9216-4816-974C-0CFC4B59053E}">
      <dgm:prSet/>
      <dgm:spPr/>
      <dgm:t>
        <a:bodyPr/>
        <a:lstStyle/>
        <a:p>
          <a:pPr algn="just" rtl="0"/>
          <a:r>
            <a:rPr lang="en-US" b="0" i="0" dirty="0"/>
            <a:t>Although, the European Union population is expected to shrink by negligible amount by 2040, the GDP of EU states will considerably increase to 52.3 thousand USD by 2040 from 32.8 thousand USD in 2024. There is also a considerable increase in the consumer spending of per capita purchase of vehicles, which is expected to further allow growth in EV purchase. To corroborate the same, please </a:t>
          </a:r>
          <a:r>
            <a:rPr lang="en-US" b="0" i="0" dirty="0" err="1"/>
            <a:t>refere</a:t>
          </a:r>
          <a:r>
            <a:rPr lang="en-US" b="0" i="0" dirty="0"/>
            <a:t> to the EV market size in the previous slide which is expected to grow from a 261 billion dollar at present to 745 billion dollar in 2030</a:t>
          </a:r>
        </a:p>
        <a:p>
          <a:pPr algn="ctr" rtl="0"/>
          <a:r>
            <a:rPr lang="en-US" b="0" i="0" dirty="0"/>
            <a:t> (</a:t>
          </a:r>
          <a:r>
            <a:rPr lang="en-US" b="1" i="0" dirty="0"/>
            <a:t>SOURCE: STATISTA &amp; MORDOR INTELLIGENCE) </a:t>
          </a:r>
        </a:p>
      </dgm:t>
    </dgm:pt>
    <dgm:pt modelId="{E9D3ACA1-DDE7-49F4-A3D5-894A240CCC10}" type="parTrans" cxnId="{99F56C04-C119-4B5A-A9D2-8DA64BE8833B}">
      <dgm:prSet/>
      <dgm:spPr/>
      <dgm:t>
        <a:bodyPr/>
        <a:lstStyle/>
        <a:p>
          <a:endParaRPr lang="en-US"/>
        </a:p>
      </dgm:t>
    </dgm:pt>
    <dgm:pt modelId="{A3F1F627-9A0F-4A95-AD39-E44323FA1314}" type="sibTrans" cxnId="{99F56C04-C119-4B5A-A9D2-8DA64BE8833B}">
      <dgm:prSet/>
      <dgm:spPr/>
      <dgm:t>
        <a:bodyPr/>
        <a:lstStyle/>
        <a:p>
          <a:endParaRPr lang="en-US"/>
        </a:p>
      </dgm:t>
    </dgm:pt>
    <dgm:pt modelId="{52413EDF-DBA3-4F51-8724-B7E267C4F2AB}" type="pres">
      <dgm:prSet presAssocID="{1F7D6DA1-054B-42BF-8A4F-D88CF05FD8C4}" presName="linear" presStyleCnt="0">
        <dgm:presLayoutVars>
          <dgm:animLvl val="lvl"/>
          <dgm:resizeHandles val="exact"/>
        </dgm:presLayoutVars>
      </dgm:prSet>
      <dgm:spPr/>
    </dgm:pt>
    <dgm:pt modelId="{4D17DB52-447E-4B18-B7E1-1593B35FB717}" type="pres">
      <dgm:prSet presAssocID="{B04E5CE1-9216-4816-974C-0CFC4B59053E}" presName="parentText" presStyleLbl="node1" presStyleIdx="0" presStyleCnt="1" custLinFactNeighborY="859">
        <dgm:presLayoutVars>
          <dgm:chMax val="0"/>
          <dgm:bulletEnabled val="1"/>
        </dgm:presLayoutVars>
      </dgm:prSet>
      <dgm:spPr/>
    </dgm:pt>
  </dgm:ptLst>
  <dgm:cxnLst>
    <dgm:cxn modelId="{99F56C04-C119-4B5A-A9D2-8DA64BE8833B}" srcId="{1F7D6DA1-054B-42BF-8A4F-D88CF05FD8C4}" destId="{B04E5CE1-9216-4816-974C-0CFC4B59053E}" srcOrd="0" destOrd="0" parTransId="{E9D3ACA1-DDE7-49F4-A3D5-894A240CCC10}" sibTransId="{A3F1F627-9A0F-4A95-AD39-E44323FA1314}"/>
    <dgm:cxn modelId="{B1D0311E-6C59-41E3-AB68-54A9F8D74379}" type="presOf" srcId="{B04E5CE1-9216-4816-974C-0CFC4B59053E}" destId="{4D17DB52-447E-4B18-B7E1-1593B35FB717}" srcOrd="0" destOrd="0" presId="urn:microsoft.com/office/officeart/2005/8/layout/vList2"/>
    <dgm:cxn modelId="{C22992A4-6934-4F2A-B51D-4B89C7FE82FE}" type="presOf" srcId="{1F7D6DA1-054B-42BF-8A4F-D88CF05FD8C4}" destId="{52413EDF-DBA3-4F51-8724-B7E267C4F2AB}" srcOrd="0" destOrd="0" presId="urn:microsoft.com/office/officeart/2005/8/layout/vList2"/>
    <dgm:cxn modelId="{95EEBC23-8575-4F3D-8A32-F72A7B69E20D}" type="presParOf" srcId="{52413EDF-DBA3-4F51-8724-B7E267C4F2AB}" destId="{4D17DB52-447E-4B18-B7E1-1593B35FB71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E717B58-A210-4F40-BFA8-069B07C1A9C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64509A7-AFA2-41BB-B003-8A8A4B8862A2}">
      <dgm:prSet custT="1"/>
      <dgm:spPr/>
      <dgm:t>
        <a:bodyPr/>
        <a:lstStyle/>
        <a:p>
          <a:pPr algn="ctr" rtl="0"/>
          <a:r>
            <a:rPr lang="en-US" sz="2200" dirty="0"/>
            <a:t> CUSTOMER PROFILE</a:t>
          </a:r>
        </a:p>
      </dgm:t>
    </dgm:pt>
    <dgm:pt modelId="{CD138349-E538-4466-A2BA-D4E3DE64851C}" type="parTrans" cxnId="{B1981F34-43C7-4AF4-ADDD-8B0CB95D0977}">
      <dgm:prSet/>
      <dgm:spPr/>
      <dgm:t>
        <a:bodyPr/>
        <a:lstStyle/>
        <a:p>
          <a:endParaRPr lang="en-US"/>
        </a:p>
      </dgm:t>
    </dgm:pt>
    <dgm:pt modelId="{6E7A864D-B843-4105-90B9-D0BE16FEC9DD}" type="sibTrans" cxnId="{B1981F34-43C7-4AF4-ADDD-8B0CB95D0977}">
      <dgm:prSet/>
      <dgm:spPr/>
      <dgm:t>
        <a:bodyPr/>
        <a:lstStyle/>
        <a:p>
          <a:endParaRPr lang="en-US"/>
        </a:p>
      </dgm:t>
    </dgm:pt>
    <dgm:pt modelId="{33A2085C-1146-4B98-AACE-A1A0D1EEDF89}" type="pres">
      <dgm:prSet presAssocID="{4E717B58-A210-4F40-BFA8-069B07C1A9C2}" presName="linear" presStyleCnt="0">
        <dgm:presLayoutVars>
          <dgm:animLvl val="lvl"/>
          <dgm:resizeHandles val="exact"/>
        </dgm:presLayoutVars>
      </dgm:prSet>
      <dgm:spPr/>
    </dgm:pt>
    <dgm:pt modelId="{79888D7B-63CE-4B5A-B6EE-35A0B4055D0D}" type="pres">
      <dgm:prSet presAssocID="{A64509A7-AFA2-41BB-B003-8A8A4B8862A2}" presName="parentText" presStyleLbl="node1" presStyleIdx="0" presStyleCnt="1">
        <dgm:presLayoutVars>
          <dgm:chMax val="0"/>
          <dgm:bulletEnabled val="1"/>
        </dgm:presLayoutVars>
      </dgm:prSet>
      <dgm:spPr/>
    </dgm:pt>
  </dgm:ptLst>
  <dgm:cxnLst>
    <dgm:cxn modelId="{B1981F34-43C7-4AF4-ADDD-8B0CB95D0977}" srcId="{4E717B58-A210-4F40-BFA8-069B07C1A9C2}" destId="{A64509A7-AFA2-41BB-B003-8A8A4B8862A2}" srcOrd="0" destOrd="0" parTransId="{CD138349-E538-4466-A2BA-D4E3DE64851C}" sibTransId="{6E7A864D-B843-4105-90B9-D0BE16FEC9DD}"/>
    <dgm:cxn modelId="{E8DE1B72-2793-46BF-9288-CDB1199FA165}" type="presOf" srcId="{4E717B58-A210-4F40-BFA8-069B07C1A9C2}" destId="{33A2085C-1146-4B98-AACE-A1A0D1EEDF89}" srcOrd="0" destOrd="0" presId="urn:microsoft.com/office/officeart/2005/8/layout/vList2"/>
    <dgm:cxn modelId="{9FEE8191-19BD-40B3-AB34-D4AE3BD0EBC7}" type="presOf" srcId="{A64509A7-AFA2-41BB-B003-8A8A4B8862A2}" destId="{79888D7B-63CE-4B5A-B6EE-35A0B4055D0D}" srcOrd="0" destOrd="0" presId="urn:microsoft.com/office/officeart/2005/8/layout/vList2"/>
    <dgm:cxn modelId="{51294BB6-8DAE-4EFF-B160-BD22AE5E65EE}" type="presParOf" srcId="{33A2085C-1146-4B98-AACE-A1A0D1EEDF89}" destId="{79888D7B-63CE-4B5A-B6EE-35A0B4055D0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0E85C07-9A49-4375-BF4D-F1E2D8F16B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7C659E1-7F2A-46EE-BA62-4DBA086DABEB}">
      <dgm:prSet custT="1"/>
      <dgm:spPr/>
      <dgm:t>
        <a:bodyPr/>
        <a:lstStyle/>
        <a:p>
          <a:pPr algn="just" rtl="0"/>
          <a:r>
            <a:rPr lang="en-US" sz="2000" dirty="0"/>
            <a:t>The survey findings suggest that a longer driving range and relatively low purchase could accelerate BEV adoption in Europe, since buyers in this region have high expectations for the real battery driving range. In McKinsey's survey, consumers who would consider an EV but have not yet purchased one, states that the driving range would need to be about 500 kilometers for them to switch from an internal combustion engine (ICE) vehicle to a fully electric BEV (Exhibit 3). Among current BEV owners, expectations for driving range are only slightly lower, at about 470 kilometers.</a:t>
          </a:r>
        </a:p>
      </dgm:t>
    </dgm:pt>
    <dgm:pt modelId="{02202472-0AF5-44FF-AF1F-21CF296A8B91}" type="parTrans" cxnId="{69736EE4-E6B2-4C3F-83B8-F68C7275E698}">
      <dgm:prSet/>
      <dgm:spPr/>
      <dgm:t>
        <a:bodyPr/>
        <a:lstStyle/>
        <a:p>
          <a:endParaRPr lang="en-US"/>
        </a:p>
      </dgm:t>
    </dgm:pt>
    <dgm:pt modelId="{0ECECD02-29EF-49F8-83CD-B00AA8ADC1E4}" type="sibTrans" cxnId="{69736EE4-E6B2-4C3F-83B8-F68C7275E698}">
      <dgm:prSet/>
      <dgm:spPr/>
      <dgm:t>
        <a:bodyPr/>
        <a:lstStyle/>
        <a:p>
          <a:endParaRPr lang="en-US"/>
        </a:p>
      </dgm:t>
    </dgm:pt>
    <dgm:pt modelId="{20BA2471-5DF1-47CA-A391-0726B9DA590F}" type="pres">
      <dgm:prSet presAssocID="{30E85C07-9A49-4375-BF4D-F1E2D8F16B12}" presName="linear" presStyleCnt="0">
        <dgm:presLayoutVars>
          <dgm:animLvl val="lvl"/>
          <dgm:resizeHandles val="exact"/>
        </dgm:presLayoutVars>
      </dgm:prSet>
      <dgm:spPr/>
    </dgm:pt>
    <dgm:pt modelId="{68AD89C1-083F-4923-9789-5494F0832BAE}" type="pres">
      <dgm:prSet presAssocID="{E7C659E1-7F2A-46EE-BA62-4DBA086DABEB}" presName="parentText" presStyleLbl="node1" presStyleIdx="0" presStyleCnt="1" custLinFactNeighborY="-4732">
        <dgm:presLayoutVars>
          <dgm:chMax val="0"/>
          <dgm:bulletEnabled val="1"/>
        </dgm:presLayoutVars>
      </dgm:prSet>
      <dgm:spPr/>
    </dgm:pt>
  </dgm:ptLst>
  <dgm:cxnLst>
    <dgm:cxn modelId="{47A1B188-3A13-43A5-82E5-A14C27750204}" type="presOf" srcId="{30E85C07-9A49-4375-BF4D-F1E2D8F16B12}" destId="{20BA2471-5DF1-47CA-A391-0726B9DA590F}" srcOrd="0" destOrd="0" presId="urn:microsoft.com/office/officeart/2005/8/layout/vList2"/>
    <dgm:cxn modelId="{2EDD2DCB-D6F5-4672-95F8-792D0E7971ED}" type="presOf" srcId="{E7C659E1-7F2A-46EE-BA62-4DBA086DABEB}" destId="{68AD89C1-083F-4923-9789-5494F0832BAE}" srcOrd="0" destOrd="0" presId="urn:microsoft.com/office/officeart/2005/8/layout/vList2"/>
    <dgm:cxn modelId="{69736EE4-E6B2-4C3F-83B8-F68C7275E698}" srcId="{30E85C07-9A49-4375-BF4D-F1E2D8F16B12}" destId="{E7C659E1-7F2A-46EE-BA62-4DBA086DABEB}" srcOrd="0" destOrd="0" parTransId="{02202472-0AF5-44FF-AF1F-21CF296A8B91}" sibTransId="{0ECECD02-29EF-49F8-83CD-B00AA8ADC1E4}"/>
    <dgm:cxn modelId="{0B3DF8B0-F26A-4C0A-AF82-5D31E7970959}" type="presParOf" srcId="{20BA2471-5DF1-47CA-A391-0726B9DA590F}" destId="{68AD89C1-083F-4923-9789-5494F0832B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D6C1480-89B5-4624-8E82-DA416360042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C8F98D3-997F-46C9-ABE3-29839E814C44}">
      <dgm:prSet custT="1"/>
      <dgm:spPr/>
      <dgm:t>
        <a:bodyPr/>
        <a:lstStyle/>
        <a:p>
          <a:pPr algn="ctr" rtl="0"/>
          <a:r>
            <a:rPr lang="en-US" sz="2000" b="1" i="0" dirty="0"/>
            <a:t>SURVEY FINDINGS</a:t>
          </a:r>
        </a:p>
      </dgm:t>
    </dgm:pt>
    <dgm:pt modelId="{988A46C3-8D69-43E0-85D6-81D92626C42E}" type="parTrans" cxnId="{B527E0AD-856F-41E2-BB8A-0A3A9F358C0D}">
      <dgm:prSet/>
      <dgm:spPr/>
      <dgm:t>
        <a:bodyPr/>
        <a:lstStyle/>
        <a:p>
          <a:endParaRPr lang="en-US"/>
        </a:p>
      </dgm:t>
    </dgm:pt>
    <dgm:pt modelId="{60C9256A-1809-4985-B26C-F23E0D355113}" type="sibTrans" cxnId="{B527E0AD-856F-41E2-BB8A-0A3A9F358C0D}">
      <dgm:prSet/>
      <dgm:spPr/>
      <dgm:t>
        <a:bodyPr/>
        <a:lstStyle/>
        <a:p>
          <a:endParaRPr lang="en-US"/>
        </a:p>
      </dgm:t>
    </dgm:pt>
    <dgm:pt modelId="{93313EEC-235A-4FB9-BECC-E2B9A87D07EB}" type="pres">
      <dgm:prSet presAssocID="{BD6C1480-89B5-4624-8E82-DA4163600421}" presName="linear" presStyleCnt="0">
        <dgm:presLayoutVars>
          <dgm:animLvl val="lvl"/>
          <dgm:resizeHandles val="exact"/>
        </dgm:presLayoutVars>
      </dgm:prSet>
      <dgm:spPr/>
    </dgm:pt>
    <dgm:pt modelId="{66985811-1D6F-46E5-BD39-D0FE63187284}" type="pres">
      <dgm:prSet presAssocID="{3C8F98D3-997F-46C9-ABE3-29839E814C44}" presName="parentText" presStyleLbl="node1" presStyleIdx="0" presStyleCnt="1">
        <dgm:presLayoutVars>
          <dgm:chMax val="0"/>
          <dgm:bulletEnabled val="1"/>
        </dgm:presLayoutVars>
      </dgm:prSet>
      <dgm:spPr/>
    </dgm:pt>
  </dgm:ptLst>
  <dgm:cxnLst>
    <dgm:cxn modelId="{BC790A81-4B0B-494A-BCE4-855914530323}" type="presOf" srcId="{3C8F98D3-997F-46C9-ABE3-29839E814C44}" destId="{66985811-1D6F-46E5-BD39-D0FE63187284}" srcOrd="0" destOrd="0" presId="urn:microsoft.com/office/officeart/2005/8/layout/vList2"/>
    <dgm:cxn modelId="{B527E0AD-856F-41E2-BB8A-0A3A9F358C0D}" srcId="{BD6C1480-89B5-4624-8E82-DA4163600421}" destId="{3C8F98D3-997F-46C9-ABE3-29839E814C44}" srcOrd="0" destOrd="0" parTransId="{988A46C3-8D69-43E0-85D6-81D92626C42E}" sibTransId="{60C9256A-1809-4985-B26C-F23E0D355113}"/>
    <dgm:cxn modelId="{7EC8D4FA-8C59-4C79-ADB9-2743861FB8C6}" type="presOf" srcId="{BD6C1480-89B5-4624-8E82-DA4163600421}" destId="{93313EEC-235A-4FB9-BECC-E2B9A87D07EB}" srcOrd="0" destOrd="0" presId="urn:microsoft.com/office/officeart/2005/8/layout/vList2"/>
    <dgm:cxn modelId="{A3617700-8AA6-432F-8841-00C64E0C2012}" type="presParOf" srcId="{93313EEC-235A-4FB9-BECC-E2B9A87D07EB}" destId="{66985811-1D6F-46E5-BD39-D0FE6318728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60C4286-5C95-445D-893C-C689C572890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97E711D-B843-433B-9C97-BDD552BC04B4}">
      <dgm:prSet custT="1"/>
      <dgm:spPr/>
      <dgm:t>
        <a:bodyPr/>
        <a:lstStyle/>
        <a:p>
          <a:pPr rtl="0"/>
          <a:r>
            <a:rPr lang="en-US" sz="1300" b="1" i="0" dirty="0"/>
            <a:t>REFERENCE</a:t>
          </a:r>
          <a:r>
            <a:rPr lang="en-US" sz="1400" b="0" i="0" dirty="0">
              <a:solidFill>
                <a:schemeClr val="bg1"/>
              </a:solidFill>
            </a:rPr>
            <a:t>: https://www.mckinsey.com/industries/automotive-and-assembly/our-insights/how-european-consumers-perceive-electric-vehicles</a:t>
          </a:r>
        </a:p>
      </dgm:t>
    </dgm:pt>
    <dgm:pt modelId="{D0039089-6E5D-4260-8220-8F319A86E23D}" type="parTrans" cxnId="{058DDAD2-1798-4A50-927B-2317EBA6B6A2}">
      <dgm:prSet/>
      <dgm:spPr/>
      <dgm:t>
        <a:bodyPr/>
        <a:lstStyle/>
        <a:p>
          <a:endParaRPr lang="en-US"/>
        </a:p>
      </dgm:t>
    </dgm:pt>
    <dgm:pt modelId="{E1D1553D-C955-40FC-8B77-336F6A487FAC}" type="sibTrans" cxnId="{058DDAD2-1798-4A50-927B-2317EBA6B6A2}">
      <dgm:prSet/>
      <dgm:spPr/>
      <dgm:t>
        <a:bodyPr/>
        <a:lstStyle/>
        <a:p>
          <a:endParaRPr lang="en-US"/>
        </a:p>
      </dgm:t>
    </dgm:pt>
    <dgm:pt modelId="{ABE51B6C-7B80-4C0B-8639-00B2FDF797F1}" type="pres">
      <dgm:prSet presAssocID="{860C4286-5C95-445D-893C-C689C572890A}" presName="linear" presStyleCnt="0">
        <dgm:presLayoutVars>
          <dgm:animLvl val="lvl"/>
          <dgm:resizeHandles val="exact"/>
        </dgm:presLayoutVars>
      </dgm:prSet>
      <dgm:spPr/>
    </dgm:pt>
    <dgm:pt modelId="{FBB24C1C-774F-4384-86BD-2B8A44B5A94F}" type="pres">
      <dgm:prSet presAssocID="{F97E711D-B843-433B-9C97-BDD552BC04B4}" presName="parentText" presStyleLbl="node1" presStyleIdx="0" presStyleCnt="1">
        <dgm:presLayoutVars>
          <dgm:chMax val="0"/>
          <dgm:bulletEnabled val="1"/>
        </dgm:presLayoutVars>
      </dgm:prSet>
      <dgm:spPr/>
    </dgm:pt>
  </dgm:ptLst>
  <dgm:cxnLst>
    <dgm:cxn modelId="{1574A73A-E9D2-4F32-8287-9AE73A47D5B8}" type="presOf" srcId="{860C4286-5C95-445D-893C-C689C572890A}" destId="{ABE51B6C-7B80-4C0B-8639-00B2FDF797F1}" srcOrd="0" destOrd="0" presId="urn:microsoft.com/office/officeart/2005/8/layout/vList2"/>
    <dgm:cxn modelId="{0B40774C-DD49-4122-8E48-831350B491F8}" type="presOf" srcId="{F97E711D-B843-433B-9C97-BDD552BC04B4}" destId="{FBB24C1C-774F-4384-86BD-2B8A44B5A94F}" srcOrd="0" destOrd="0" presId="urn:microsoft.com/office/officeart/2005/8/layout/vList2"/>
    <dgm:cxn modelId="{058DDAD2-1798-4A50-927B-2317EBA6B6A2}" srcId="{860C4286-5C95-445D-893C-C689C572890A}" destId="{F97E711D-B843-433B-9C97-BDD552BC04B4}" srcOrd="0" destOrd="0" parTransId="{D0039089-6E5D-4260-8220-8F319A86E23D}" sibTransId="{E1D1553D-C955-40FC-8B77-336F6A487FAC}"/>
    <dgm:cxn modelId="{B8EAF9B5-A032-443F-A195-7C48BA279545}" type="presParOf" srcId="{ABE51B6C-7B80-4C0B-8639-00B2FDF797F1}" destId="{FBB24C1C-774F-4384-86BD-2B8A44B5A94F}"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E18D783-FDC5-49A0-962F-C1891D92C07B}"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492D6496-6C82-4DE1-900F-C158C96438CD}">
      <dgm:prSet phldrT="[Text]"/>
      <dgm:spPr/>
      <dgm:t>
        <a:bodyPr/>
        <a:lstStyle/>
        <a:p>
          <a:r>
            <a:rPr lang="en-US" dirty="0"/>
            <a:t>COLLABORATORS</a:t>
          </a:r>
        </a:p>
      </dgm:t>
    </dgm:pt>
    <dgm:pt modelId="{0FEF7D14-5BD6-40EC-B676-C027B370E487}" type="parTrans" cxnId="{2627FDE7-2ED8-48FE-9C9C-D502D539AB6B}">
      <dgm:prSet/>
      <dgm:spPr/>
      <dgm:t>
        <a:bodyPr/>
        <a:lstStyle/>
        <a:p>
          <a:endParaRPr lang="en-US"/>
        </a:p>
      </dgm:t>
    </dgm:pt>
    <dgm:pt modelId="{921199F4-9CB4-41D2-9B19-5CF1FF017A3B}" type="sibTrans" cxnId="{2627FDE7-2ED8-48FE-9C9C-D502D539AB6B}">
      <dgm:prSet/>
      <dgm:spPr/>
      <dgm:t>
        <a:bodyPr/>
        <a:lstStyle/>
        <a:p>
          <a:endParaRPr lang="en-US"/>
        </a:p>
      </dgm:t>
    </dgm:pt>
    <dgm:pt modelId="{E9BFB6AA-0487-4368-BA22-BA5B33E98480}">
      <dgm:prSet phldrT="[Text]" custT="1"/>
      <dgm:spPr/>
      <dgm:t>
        <a:bodyPr/>
        <a:lstStyle/>
        <a:p>
          <a:r>
            <a:rPr lang="en-US" sz="1600" b="1" u="sng" dirty="0"/>
            <a:t>CHERRY AUTOMOBILE</a:t>
          </a:r>
        </a:p>
        <a:p>
          <a:r>
            <a:rPr lang="en-US" sz="1200" dirty="0">
              <a:latin typeface="Arial" pitchFamily="34" charset="0"/>
              <a:cs typeface="Arial" pitchFamily="34" charset="0"/>
            </a:rPr>
            <a:t>The Chinese automaker Chery has entered a joint venture with EBRO-EV Motors. This partnership will focus on producing electric vehicles, including Chery's </a:t>
          </a:r>
          <a:r>
            <a:rPr lang="en-US" sz="1200" dirty="0" err="1">
              <a:latin typeface="Arial" pitchFamily="34" charset="0"/>
              <a:cs typeface="Arial" pitchFamily="34" charset="0"/>
            </a:rPr>
            <a:t>Omoda</a:t>
          </a:r>
          <a:r>
            <a:rPr lang="en-US" sz="1200" dirty="0">
              <a:latin typeface="Arial" pitchFamily="34" charset="0"/>
              <a:cs typeface="Arial" pitchFamily="34" charset="0"/>
            </a:rPr>
            <a:t> models and EBRO-branded cars. The collaboration is significant as it marks Chery’s first manufacturing plant in Europe</a:t>
          </a:r>
          <a:endParaRPr lang="en-US" sz="1200" dirty="0"/>
        </a:p>
      </dgm:t>
    </dgm:pt>
    <dgm:pt modelId="{3DCA75DF-8791-4ED8-8965-7521FEABD783}" type="parTrans" cxnId="{D88852BD-887A-4FA7-A713-DBEC231AEB5B}">
      <dgm:prSet/>
      <dgm:spPr/>
      <dgm:t>
        <a:bodyPr/>
        <a:lstStyle/>
        <a:p>
          <a:endParaRPr lang="en-US"/>
        </a:p>
      </dgm:t>
    </dgm:pt>
    <dgm:pt modelId="{ACD673D4-2C27-4F3D-B6B6-A1B507D95EC3}" type="sibTrans" cxnId="{D88852BD-887A-4FA7-A713-DBEC231AEB5B}">
      <dgm:prSet/>
      <dgm:spPr/>
      <dgm:t>
        <a:bodyPr/>
        <a:lstStyle/>
        <a:p>
          <a:endParaRPr lang="en-US"/>
        </a:p>
      </dgm:t>
    </dgm:pt>
    <dgm:pt modelId="{5401A838-C818-47E9-8D15-B3DEB31DC518}">
      <dgm:prSet phldrT="[Text]" custT="1"/>
      <dgm:spPr/>
      <dgm:t>
        <a:bodyPr/>
        <a:lstStyle/>
        <a:p>
          <a:r>
            <a:rPr lang="en-US" sz="1000" b="1" dirty="0">
              <a:latin typeface="Arial" pitchFamily="34" charset="0"/>
              <a:cs typeface="Arial" pitchFamily="34" charset="0"/>
            </a:rPr>
            <a:t>:</a:t>
          </a:r>
          <a:r>
            <a:rPr lang="en-US" sz="1400" b="1" u="sng" dirty="0"/>
            <a:t>BARCELONA TECHNICAL CENTRE </a:t>
          </a:r>
          <a:r>
            <a:rPr lang="en-US" sz="1000" b="1" dirty="0">
              <a:latin typeface="Arial" pitchFamily="34" charset="0"/>
              <a:cs typeface="Arial" pitchFamily="34" charset="0"/>
            </a:rPr>
            <a:t> </a:t>
          </a:r>
        </a:p>
        <a:p>
          <a:r>
            <a:rPr lang="en-US" sz="1000" dirty="0">
              <a:latin typeface="Arial" pitchFamily="34" charset="0"/>
              <a:cs typeface="Arial" pitchFamily="34" charset="0"/>
            </a:rPr>
            <a:t>Ebro and Barcelona Technical Center (</a:t>
          </a:r>
          <a:r>
            <a:rPr lang="en-US" sz="1000" dirty="0" err="1">
              <a:latin typeface="Arial" pitchFamily="34" charset="0"/>
              <a:cs typeface="Arial" pitchFamily="34" charset="0"/>
            </a:rPr>
            <a:t>BTech</a:t>
          </a:r>
          <a:r>
            <a:rPr lang="en-US" sz="1000" dirty="0">
              <a:latin typeface="Arial" pitchFamily="34" charset="0"/>
              <a:cs typeface="Arial" pitchFamily="34" charset="0"/>
            </a:rPr>
            <a:t>) have a close collaboration, particularly in the reindustrialization of the former Nissan plant in Barcelona. Together, they are part of the Decarbonization Hub (D-Hub) initiative, which aims to transform the factory into a center for electric vehicle production</a:t>
          </a:r>
          <a:endParaRPr lang="en-US" sz="1000" dirty="0"/>
        </a:p>
      </dgm:t>
    </dgm:pt>
    <dgm:pt modelId="{28C30B9B-8BCE-4135-9816-A399DBE1BCEE}" type="parTrans" cxnId="{3110FAC8-0680-4C0E-9416-3113BDA8AF4A}">
      <dgm:prSet/>
      <dgm:spPr/>
      <dgm:t>
        <a:bodyPr/>
        <a:lstStyle/>
        <a:p>
          <a:endParaRPr lang="en-US"/>
        </a:p>
      </dgm:t>
    </dgm:pt>
    <dgm:pt modelId="{F5CC1FF6-6174-4A3F-BD6B-3E3B0BE47BE7}" type="sibTrans" cxnId="{3110FAC8-0680-4C0E-9416-3113BDA8AF4A}">
      <dgm:prSet/>
      <dgm:spPr/>
      <dgm:t>
        <a:bodyPr/>
        <a:lstStyle/>
        <a:p>
          <a:endParaRPr lang="en-US"/>
        </a:p>
      </dgm:t>
    </dgm:pt>
    <dgm:pt modelId="{32B48483-AC47-47F2-B305-640AA48067E5}">
      <dgm:prSet phldrT="[Text]"/>
      <dgm:spPr/>
      <dgm:t>
        <a:bodyPr/>
        <a:lstStyle/>
        <a:p>
          <a:r>
            <a:rPr lang="en-US" b="1" dirty="0">
              <a:latin typeface="Arial" pitchFamily="34" charset="0"/>
              <a:cs typeface="Arial" pitchFamily="34" charset="0"/>
            </a:rPr>
            <a:t>CATALAN GOVERNMENT (ACCIÓ-CATALONIA TRADE &amp; INVESTMENT) &amp; SPANISH GOVERNMENT</a:t>
          </a:r>
        </a:p>
        <a:p>
          <a:endParaRPr lang="en-US" b="1" dirty="0">
            <a:latin typeface="Arial" pitchFamily="34" charset="0"/>
            <a:cs typeface="Arial" pitchFamily="34" charset="0"/>
          </a:endParaRPr>
        </a:p>
        <a:p>
          <a:r>
            <a:rPr lang="en-US" dirty="0">
              <a:latin typeface="Arial" pitchFamily="34" charset="0"/>
              <a:cs typeface="Arial" pitchFamily="34" charset="0"/>
            </a:rPr>
            <a:t>The Catalan government &amp; Spanish Government played a crucial role in securing EBRO-CHERY collaboration, facilitating discussions between Chery and EBRO.</a:t>
          </a:r>
          <a:endParaRPr lang="en-US" dirty="0"/>
        </a:p>
      </dgm:t>
    </dgm:pt>
    <dgm:pt modelId="{2A1AD811-2199-4692-A97D-48183808721F}" type="parTrans" cxnId="{C47E61FF-66AE-48EC-8A82-BD9D6092BF2D}">
      <dgm:prSet/>
      <dgm:spPr/>
      <dgm:t>
        <a:bodyPr/>
        <a:lstStyle/>
        <a:p>
          <a:endParaRPr lang="en-US"/>
        </a:p>
      </dgm:t>
    </dgm:pt>
    <dgm:pt modelId="{B911A71B-E222-4C6E-8901-11D62515CD8C}" type="sibTrans" cxnId="{C47E61FF-66AE-48EC-8A82-BD9D6092BF2D}">
      <dgm:prSet/>
      <dgm:spPr/>
      <dgm:t>
        <a:bodyPr/>
        <a:lstStyle/>
        <a:p>
          <a:endParaRPr lang="en-US"/>
        </a:p>
      </dgm:t>
    </dgm:pt>
    <dgm:pt modelId="{9050C613-5FA4-41CF-8C43-D908090058F9}" type="pres">
      <dgm:prSet presAssocID="{9E18D783-FDC5-49A0-962F-C1891D92C07B}" presName="cycle" presStyleCnt="0">
        <dgm:presLayoutVars>
          <dgm:chMax val="1"/>
          <dgm:dir/>
          <dgm:animLvl val="ctr"/>
          <dgm:resizeHandles val="exact"/>
        </dgm:presLayoutVars>
      </dgm:prSet>
      <dgm:spPr/>
    </dgm:pt>
    <dgm:pt modelId="{4C51DBA2-684F-4FFF-BB60-FC76187B7D0C}" type="pres">
      <dgm:prSet presAssocID="{492D6496-6C82-4DE1-900F-C158C96438CD}" presName="centerShape" presStyleLbl="node0" presStyleIdx="0" presStyleCnt="1" custScaleX="185234" custScaleY="38417"/>
      <dgm:spPr/>
    </dgm:pt>
    <dgm:pt modelId="{9FACD342-48AE-4365-9A9D-9FF011FCF56D}" type="pres">
      <dgm:prSet presAssocID="{3DCA75DF-8791-4ED8-8965-7521FEABD783}" presName="parTrans" presStyleLbl="bgSibTrans2D1" presStyleIdx="0" presStyleCnt="3" custScaleX="115502" custLinFactNeighborX="-3984" custLinFactNeighborY="14958"/>
      <dgm:spPr/>
    </dgm:pt>
    <dgm:pt modelId="{6E983016-CCF9-4A72-93A8-3945BCE3B0F3}" type="pres">
      <dgm:prSet presAssocID="{E9BFB6AA-0487-4368-BA22-BA5B33E98480}" presName="node" presStyleLbl="node1" presStyleIdx="0" presStyleCnt="3" custScaleX="175649" custScaleY="153378" custRadScaleRad="145659" custRadScaleInc="-10536">
        <dgm:presLayoutVars>
          <dgm:bulletEnabled val="1"/>
        </dgm:presLayoutVars>
      </dgm:prSet>
      <dgm:spPr/>
    </dgm:pt>
    <dgm:pt modelId="{342C9C32-E102-4F3A-9E65-5E0AE21839DF}" type="pres">
      <dgm:prSet presAssocID="{28C30B9B-8BCE-4135-9816-A399DBE1BCEE}" presName="parTrans" presStyleLbl="bgSibTrans2D1" presStyleIdx="1" presStyleCnt="3" custAng="21509532" custScaleX="118896" custScaleY="124046"/>
      <dgm:spPr/>
    </dgm:pt>
    <dgm:pt modelId="{9B156DE7-2F61-408E-8345-53571EFC31D8}" type="pres">
      <dgm:prSet presAssocID="{5401A838-C818-47E9-8D15-B3DEB31DC518}" presName="node" presStyleLbl="node1" presStyleIdx="1" presStyleCnt="3" custScaleX="126487" custScaleY="140723" custRadScaleRad="105934" custRadScaleInc="2513">
        <dgm:presLayoutVars>
          <dgm:bulletEnabled val="1"/>
        </dgm:presLayoutVars>
      </dgm:prSet>
      <dgm:spPr/>
    </dgm:pt>
    <dgm:pt modelId="{66C75E33-7A05-45DD-BF69-6B155DB9742B}" type="pres">
      <dgm:prSet presAssocID="{2A1AD811-2199-4692-A97D-48183808721F}" presName="parTrans" presStyleLbl="bgSibTrans2D1" presStyleIdx="2" presStyleCnt="3" custScaleX="108210" custLinFactNeighborX="2650" custLinFactNeighborY="14959"/>
      <dgm:spPr/>
    </dgm:pt>
    <dgm:pt modelId="{CBC8CDD1-448D-4C08-B839-8FB08CD705A2}" type="pres">
      <dgm:prSet presAssocID="{32B48483-AC47-47F2-B305-640AA48067E5}" presName="node" presStyleLbl="node1" presStyleIdx="2" presStyleCnt="3" custScaleX="164322" custScaleY="139899" custRadScaleRad="150721" custRadScaleInc="11949">
        <dgm:presLayoutVars>
          <dgm:bulletEnabled val="1"/>
        </dgm:presLayoutVars>
      </dgm:prSet>
      <dgm:spPr/>
    </dgm:pt>
  </dgm:ptLst>
  <dgm:cxnLst>
    <dgm:cxn modelId="{4D9F8612-949D-4DC8-98AE-24004BFB9FB2}" type="presOf" srcId="{5401A838-C818-47E9-8D15-B3DEB31DC518}" destId="{9B156DE7-2F61-408E-8345-53571EFC31D8}" srcOrd="0" destOrd="0" presId="urn:microsoft.com/office/officeart/2005/8/layout/radial4"/>
    <dgm:cxn modelId="{E7C66E1E-8F93-48FA-8C6C-64C1F2496A38}" type="presOf" srcId="{E9BFB6AA-0487-4368-BA22-BA5B33E98480}" destId="{6E983016-CCF9-4A72-93A8-3945BCE3B0F3}" srcOrd="0" destOrd="0" presId="urn:microsoft.com/office/officeart/2005/8/layout/radial4"/>
    <dgm:cxn modelId="{5A25A45C-B735-428D-8932-09157892823A}" type="presOf" srcId="{2A1AD811-2199-4692-A97D-48183808721F}" destId="{66C75E33-7A05-45DD-BF69-6B155DB9742B}" srcOrd="0" destOrd="0" presId="urn:microsoft.com/office/officeart/2005/8/layout/radial4"/>
    <dgm:cxn modelId="{D7C9CB5D-A32C-4176-84C1-E3C81929A905}" type="presOf" srcId="{32B48483-AC47-47F2-B305-640AA48067E5}" destId="{CBC8CDD1-448D-4C08-B839-8FB08CD705A2}" srcOrd="0" destOrd="0" presId="urn:microsoft.com/office/officeart/2005/8/layout/radial4"/>
    <dgm:cxn modelId="{4393DA5D-C3E5-4EC1-A693-B8FFA08EE86B}" type="presOf" srcId="{28C30B9B-8BCE-4135-9816-A399DBE1BCEE}" destId="{342C9C32-E102-4F3A-9E65-5E0AE21839DF}" srcOrd="0" destOrd="0" presId="urn:microsoft.com/office/officeart/2005/8/layout/radial4"/>
    <dgm:cxn modelId="{25D2EB4D-CDB7-4C5C-8311-1B48E74E3995}" type="presOf" srcId="{3DCA75DF-8791-4ED8-8965-7521FEABD783}" destId="{9FACD342-48AE-4365-9A9D-9FF011FCF56D}" srcOrd="0" destOrd="0" presId="urn:microsoft.com/office/officeart/2005/8/layout/radial4"/>
    <dgm:cxn modelId="{EBC88158-C27B-4200-B3E0-96793DFA7287}" type="presOf" srcId="{9E18D783-FDC5-49A0-962F-C1891D92C07B}" destId="{9050C613-5FA4-41CF-8C43-D908090058F9}" srcOrd="0" destOrd="0" presId="urn:microsoft.com/office/officeart/2005/8/layout/radial4"/>
    <dgm:cxn modelId="{833ABEA9-3D12-44C0-AF22-BF6BA96DC643}" type="presOf" srcId="{492D6496-6C82-4DE1-900F-C158C96438CD}" destId="{4C51DBA2-684F-4FFF-BB60-FC76187B7D0C}" srcOrd="0" destOrd="0" presId="urn:microsoft.com/office/officeart/2005/8/layout/radial4"/>
    <dgm:cxn modelId="{D88852BD-887A-4FA7-A713-DBEC231AEB5B}" srcId="{492D6496-6C82-4DE1-900F-C158C96438CD}" destId="{E9BFB6AA-0487-4368-BA22-BA5B33E98480}" srcOrd="0" destOrd="0" parTransId="{3DCA75DF-8791-4ED8-8965-7521FEABD783}" sibTransId="{ACD673D4-2C27-4F3D-B6B6-A1B507D95EC3}"/>
    <dgm:cxn modelId="{3110FAC8-0680-4C0E-9416-3113BDA8AF4A}" srcId="{492D6496-6C82-4DE1-900F-C158C96438CD}" destId="{5401A838-C818-47E9-8D15-B3DEB31DC518}" srcOrd="1" destOrd="0" parTransId="{28C30B9B-8BCE-4135-9816-A399DBE1BCEE}" sibTransId="{F5CC1FF6-6174-4A3F-BD6B-3E3B0BE47BE7}"/>
    <dgm:cxn modelId="{2627FDE7-2ED8-48FE-9C9C-D502D539AB6B}" srcId="{9E18D783-FDC5-49A0-962F-C1891D92C07B}" destId="{492D6496-6C82-4DE1-900F-C158C96438CD}" srcOrd="0" destOrd="0" parTransId="{0FEF7D14-5BD6-40EC-B676-C027B370E487}" sibTransId="{921199F4-9CB4-41D2-9B19-5CF1FF017A3B}"/>
    <dgm:cxn modelId="{C47E61FF-66AE-48EC-8A82-BD9D6092BF2D}" srcId="{492D6496-6C82-4DE1-900F-C158C96438CD}" destId="{32B48483-AC47-47F2-B305-640AA48067E5}" srcOrd="2" destOrd="0" parTransId="{2A1AD811-2199-4692-A97D-48183808721F}" sibTransId="{B911A71B-E222-4C6E-8901-11D62515CD8C}"/>
    <dgm:cxn modelId="{534A7ADE-04E3-4E2D-A23F-BB7014D2F8A8}" type="presParOf" srcId="{9050C613-5FA4-41CF-8C43-D908090058F9}" destId="{4C51DBA2-684F-4FFF-BB60-FC76187B7D0C}" srcOrd="0" destOrd="0" presId="urn:microsoft.com/office/officeart/2005/8/layout/radial4"/>
    <dgm:cxn modelId="{B998B962-104D-4396-AB70-23B7ACDC0DE3}" type="presParOf" srcId="{9050C613-5FA4-41CF-8C43-D908090058F9}" destId="{9FACD342-48AE-4365-9A9D-9FF011FCF56D}" srcOrd="1" destOrd="0" presId="urn:microsoft.com/office/officeart/2005/8/layout/radial4"/>
    <dgm:cxn modelId="{8BC9DF80-1F43-4E08-8292-CE196A7A2863}" type="presParOf" srcId="{9050C613-5FA4-41CF-8C43-D908090058F9}" destId="{6E983016-CCF9-4A72-93A8-3945BCE3B0F3}" srcOrd="2" destOrd="0" presId="urn:microsoft.com/office/officeart/2005/8/layout/radial4"/>
    <dgm:cxn modelId="{9B65E731-E589-4BE2-A399-A8BEE3DFB51E}" type="presParOf" srcId="{9050C613-5FA4-41CF-8C43-D908090058F9}" destId="{342C9C32-E102-4F3A-9E65-5E0AE21839DF}" srcOrd="3" destOrd="0" presId="urn:microsoft.com/office/officeart/2005/8/layout/radial4"/>
    <dgm:cxn modelId="{962C9882-DB85-4EC6-946A-CB2A87509783}" type="presParOf" srcId="{9050C613-5FA4-41CF-8C43-D908090058F9}" destId="{9B156DE7-2F61-408E-8345-53571EFC31D8}" srcOrd="4" destOrd="0" presId="urn:microsoft.com/office/officeart/2005/8/layout/radial4"/>
    <dgm:cxn modelId="{6AE4F2F1-A04D-40E2-BE14-41FF1187A1FF}" type="presParOf" srcId="{9050C613-5FA4-41CF-8C43-D908090058F9}" destId="{66C75E33-7A05-45DD-BF69-6B155DB9742B}" srcOrd="5" destOrd="0" presId="urn:microsoft.com/office/officeart/2005/8/layout/radial4"/>
    <dgm:cxn modelId="{DC1F553F-2DFC-4065-80F3-EFC4F201C602}" type="presParOf" srcId="{9050C613-5FA4-41CF-8C43-D908090058F9}" destId="{CBC8CDD1-448D-4C08-B839-8FB08CD705A2}"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76D953-5205-4ACD-98F2-4A1281935281}"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34FE5236-3D98-47C9-BBED-9C12E065E76A}">
      <dgm:prSet/>
      <dgm:spPr/>
      <dgm:t>
        <a:bodyPr/>
        <a:lstStyle/>
        <a:p>
          <a:pPr rtl="0"/>
          <a:r>
            <a:rPr lang="en-US" b="1" dirty="0">
              <a:solidFill>
                <a:schemeClr val="bg1"/>
              </a:solidFill>
            </a:rPr>
            <a:t>GO TO MARKET STRATEGY </a:t>
          </a:r>
        </a:p>
      </dgm:t>
    </dgm:pt>
    <dgm:pt modelId="{BEA0F2FF-6829-42D9-9A00-5E5AD5A4DA90}" type="parTrans" cxnId="{30AD6362-A6B5-47FD-B1D9-977104D04C40}">
      <dgm:prSet/>
      <dgm:spPr/>
      <dgm:t>
        <a:bodyPr/>
        <a:lstStyle/>
        <a:p>
          <a:endParaRPr lang="en-US"/>
        </a:p>
      </dgm:t>
    </dgm:pt>
    <dgm:pt modelId="{704F7B0D-46EA-42A2-8DBF-DFD4AB8F471C}" type="sibTrans" cxnId="{30AD6362-A6B5-47FD-B1D9-977104D04C40}">
      <dgm:prSet/>
      <dgm:spPr/>
      <dgm:t>
        <a:bodyPr/>
        <a:lstStyle/>
        <a:p>
          <a:endParaRPr lang="en-US"/>
        </a:p>
      </dgm:t>
    </dgm:pt>
    <dgm:pt modelId="{CC1D1A9F-8281-4DF7-B7FF-A3A69D9F02DC}">
      <dgm:prSet/>
      <dgm:spPr/>
      <dgm:t>
        <a:bodyPr/>
        <a:lstStyle/>
        <a:p>
          <a:pPr rtl="0"/>
          <a:r>
            <a:rPr lang="en-US" b="1" dirty="0">
              <a:solidFill>
                <a:schemeClr val="bg1"/>
              </a:solidFill>
            </a:rPr>
            <a:t>FOR</a:t>
          </a:r>
          <a:r>
            <a:rPr lang="en-US" dirty="0"/>
            <a:t> </a:t>
          </a:r>
        </a:p>
      </dgm:t>
    </dgm:pt>
    <dgm:pt modelId="{57C3F260-A0EE-4E5F-9581-BC99DCD8023A}" type="parTrans" cxnId="{B24FB12D-94A7-4C0C-992C-38FAAE29D2A5}">
      <dgm:prSet/>
      <dgm:spPr/>
      <dgm:t>
        <a:bodyPr/>
        <a:lstStyle/>
        <a:p>
          <a:endParaRPr lang="en-US"/>
        </a:p>
      </dgm:t>
    </dgm:pt>
    <dgm:pt modelId="{8801BC59-528A-40A7-AA87-19F1707C0147}" type="sibTrans" cxnId="{B24FB12D-94A7-4C0C-992C-38FAAE29D2A5}">
      <dgm:prSet/>
      <dgm:spPr/>
      <dgm:t>
        <a:bodyPr/>
        <a:lstStyle/>
        <a:p>
          <a:endParaRPr lang="en-US"/>
        </a:p>
      </dgm:t>
    </dgm:pt>
    <dgm:pt modelId="{9543A9BB-1745-4900-AB64-D2A0D8D198D8}">
      <dgm:prSet custT="1"/>
      <dgm:spPr/>
      <dgm:t>
        <a:bodyPr/>
        <a:lstStyle/>
        <a:p>
          <a:pPr rtl="0"/>
          <a:r>
            <a:rPr lang="en-US" sz="3200" b="1" dirty="0">
              <a:solidFill>
                <a:schemeClr val="bg1"/>
              </a:solidFill>
            </a:rPr>
            <a:t>EBRO </a:t>
          </a:r>
        </a:p>
        <a:p>
          <a:pPr rtl="0"/>
          <a:r>
            <a:rPr lang="en-US" sz="3200" b="1" dirty="0">
              <a:solidFill>
                <a:schemeClr val="bg1"/>
              </a:solidFill>
            </a:rPr>
            <a:t>E-VAN</a:t>
          </a:r>
        </a:p>
      </dgm:t>
    </dgm:pt>
    <dgm:pt modelId="{1B23BC0C-3F00-45D9-8840-BF9FFDBB8223}" type="parTrans" cxnId="{1305FFB4-C609-416F-9FA0-73B0C586C0E7}">
      <dgm:prSet/>
      <dgm:spPr/>
      <dgm:t>
        <a:bodyPr/>
        <a:lstStyle/>
        <a:p>
          <a:endParaRPr lang="en-US"/>
        </a:p>
      </dgm:t>
    </dgm:pt>
    <dgm:pt modelId="{C074DD36-AF9E-4AC1-A031-C7C396E3F344}" type="sibTrans" cxnId="{1305FFB4-C609-416F-9FA0-73B0C586C0E7}">
      <dgm:prSet/>
      <dgm:spPr/>
      <dgm:t>
        <a:bodyPr/>
        <a:lstStyle/>
        <a:p>
          <a:endParaRPr lang="en-US"/>
        </a:p>
      </dgm:t>
    </dgm:pt>
    <dgm:pt modelId="{A9AE4F97-DDD3-458B-A878-E247B67F4452}" type="pres">
      <dgm:prSet presAssocID="{2F76D953-5205-4ACD-98F2-4A1281935281}" presName="Name0" presStyleCnt="0">
        <dgm:presLayoutVars>
          <dgm:dir/>
          <dgm:animLvl val="lvl"/>
          <dgm:resizeHandles val="exact"/>
        </dgm:presLayoutVars>
      </dgm:prSet>
      <dgm:spPr/>
    </dgm:pt>
    <dgm:pt modelId="{F0A83908-BBE4-45FC-8C11-97960FF5C4F5}" type="pres">
      <dgm:prSet presAssocID="{2F76D953-5205-4ACD-98F2-4A1281935281}" presName="dummy" presStyleCnt="0"/>
      <dgm:spPr/>
    </dgm:pt>
    <dgm:pt modelId="{EC9F76B2-ADCE-40F3-ADA7-6BC997FB7D0F}" type="pres">
      <dgm:prSet presAssocID="{2F76D953-5205-4ACD-98F2-4A1281935281}" presName="linH" presStyleCnt="0"/>
      <dgm:spPr/>
    </dgm:pt>
    <dgm:pt modelId="{C4C9659C-3DAE-4E91-922C-8CA5AAEDD6AF}" type="pres">
      <dgm:prSet presAssocID="{2F76D953-5205-4ACD-98F2-4A1281935281}" presName="padding1" presStyleCnt="0"/>
      <dgm:spPr/>
    </dgm:pt>
    <dgm:pt modelId="{5785F1C2-0CEC-41FD-8F8B-ACB0FE5995B3}" type="pres">
      <dgm:prSet presAssocID="{34FE5236-3D98-47C9-BBED-9C12E065E76A}" presName="linV" presStyleCnt="0"/>
      <dgm:spPr/>
    </dgm:pt>
    <dgm:pt modelId="{FD805299-EEF3-41EA-8EE6-88723180AC8A}" type="pres">
      <dgm:prSet presAssocID="{34FE5236-3D98-47C9-BBED-9C12E065E76A}" presName="spVertical1" presStyleCnt="0"/>
      <dgm:spPr/>
    </dgm:pt>
    <dgm:pt modelId="{62BCF9D4-CB7D-4900-9F15-4B1B81BB486D}" type="pres">
      <dgm:prSet presAssocID="{34FE5236-3D98-47C9-BBED-9C12E065E76A}" presName="parTx" presStyleLbl="revTx" presStyleIdx="0" presStyleCnt="3">
        <dgm:presLayoutVars>
          <dgm:chMax val="0"/>
          <dgm:chPref val="0"/>
          <dgm:bulletEnabled val="1"/>
        </dgm:presLayoutVars>
      </dgm:prSet>
      <dgm:spPr/>
    </dgm:pt>
    <dgm:pt modelId="{CBFF909D-B949-4C4F-A36C-0108623488DD}" type="pres">
      <dgm:prSet presAssocID="{34FE5236-3D98-47C9-BBED-9C12E065E76A}" presName="spVertical2" presStyleCnt="0"/>
      <dgm:spPr/>
    </dgm:pt>
    <dgm:pt modelId="{1624C986-E691-4B3C-9155-4CDA12DA7584}" type="pres">
      <dgm:prSet presAssocID="{34FE5236-3D98-47C9-BBED-9C12E065E76A}" presName="spVertical3" presStyleCnt="0"/>
      <dgm:spPr/>
    </dgm:pt>
    <dgm:pt modelId="{7DE49AF2-586B-4551-9294-EF43B9C5DF69}" type="pres">
      <dgm:prSet presAssocID="{704F7B0D-46EA-42A2-8DBF-DFD4AB8F471C}" presName="space" presStyleCnt="0"/>
      <dgm:spPr/>
    </dgm:pt>
    <dgm:pt modelId="{DEF79EC3-E8DE-4D3E-998D-DEE83D9166DC}" type="pres">
      <dgm:prSet presAssocID="{CC1D1A9F-8281-4DF7-B7FF-A3A69D9F02DC}" presName="linV" presStyleCnt="0"/>
      <dgm:spPr/>
    </dgm:pt>
    <dgm:pt modelId="{B27C61D1-EA3B-44DF-AAF5-2094131FAB6B}" type="pres">
      <dgm:prSet presAssocID="{CC1D1A9F-8281-4DF7-B7FF-A3A69D9F02DC}" presName="spVertical1" presStyleCnt="0"/>
      <dgm:spPr/>
    </dgm:pt>
    <dgm:pt modelId="{E7F3B2BB-9C27-4C6C-941D-6582950DF91B}" type="pres">
      <dgm:prSet presAssocID="{CC1D1A9F-8281-4DF7-B7FF-A3A69D9F02DC}" presName="parTx" presStyleLbl="revTx" presStyleIdx="1" presStyleCnt="3">
        <dgm:presLayoutVars>
          <dgm:chMax val="0"/>
          <dgm:chPref val="0"/>
          <dgm:bulletEnabled val="1"/>
        </dgm:presLayoutVars>
      </dgm:prSet>
      <dgm:spPr/>
    </dgm:pt>
    <dgm:pt modelId="{C8DA8E57-3F42-407A-876A-82CFD42A2D76}" type="pres">
      <dgm:prSet presAssocID="{CC1D1A9F-8281-4DF7-B7FF-A3A69D9F02DC}" presName="spVertical2" presStyleCnt="0"/>
      <dgm:spPr/>
    </dgm:pt>
    <dgm:pt modelId="{751900ED-3457-4024-B5A5-4D0E0A7DE60C}" type="pres">
      <dgm:prSet presAssocID="{CC1D1A9F-8281-4DF7-B7FF-A3A69D9F02DC}" presName="spVertical3" presStyleCnt="0"/>
      <dgm:spPr/>
    </dgm:pt>
    <dgm:pt modelId="{B662129F-FD9F-4564-81FA-7A62D130E2AB}" type="pres">
      <dgm:prSet presAssocID="{8801BC59-528A-40A7-AA87-19F1707C0147}" presName="space" presStyleCnt="0"/>
      <dgm:spPr/>
    </dgm:pt>
    <dgm:pt modelId="{9115C549-9CA5-40F5-869F-87C72BB03FE2}" type="pres">
      <dgm:prSet presAssocID="{9543A9BB-1745-4900-AB64-D2A0D8D198D8}" presName="linV" presStyleCnt="0"/>
      <dgm:spPr/>
    </dgm:pt>
    <dgm:pt modelId="{69420982-CCFB-4AF5-BC19-5B32DC59E71F}" type="pres">
      <dgm:prSet presAssocID="{9543A9BB-1745-4900-AB64-D2A0D8D198D8}" presName="spVertical1" presStyleCnt="0"/>
      <dgm:spPr/>
    </dgm:pt>
    <dgm:pt modelId="{4E91593F-E591-434B-B186-731C3F653488}" type="pres">
      <dgm:prSet presAssocID="{9543A9BB-1745-4900-AB64-D2A0D8D198D8}" presName="parTx" presStyleLbl="revTx" presStyleIdx="2" presStyleCnt="3" custScaleX="99723" custScaleY="114059" custLinFactNeighborX="-463" custLinFactNeighborY="-6776">
        <dgm:presLayoutVars>
          <dgm:chMax val="0"/>
          <dgm:chPref val="0"/>
          <dgm:bulletEnabled val="1"/>
        </dgm:presLayoutVars>
      </dgm:prSet>
      <dgm:spPr/>
    </dgm:pt>
    <dgm:pt modelId="{7E333F35-9AA7-4861-800B-E1B980F10B3A}" type="pres">
      <dgm:prSet presAssocID="{9543A9BB-1745-4900-AB64-D2A0D8D198D8}" presName="spVertical2" presStyleCnt="0"/>
      <dgm:spPr/>
    </dgm:pt>
    <dgm:pt modelId="{27195E03-8763-445C-AE9A-514A5FC9B629}" type="pres">
      <dgm:prSet presAssocID="{9543A9BB-1745-4900-AB64-D2A0D8D198D8}" presName="spVertical3" presStyleCnt="0"/>
      <dgm:spPr/>
    </dgm:pt>
    <dgm:pt modelId="{B5AE4776-0EB3-4CFB-B9C8-620EF28FC33C}" type="pres">
      <dgm:prSet presAssocID="{2F76D953-5205-4ACD-98F2-4A1281935281}" presName="padding2" presStyleCnt="0"/>
      <dgm:spPr/>
    </dgm:pt>
    <dgm:pt modelId="{3F19E64F-09AE-45BB-B0CA-397CFD02BF73}" type="pres">
      <dgm:prSet presAssocID="{2F76D953-5205-4ACD-98F2-4A1281935281}" presName="negArrow" presStyleCnt="0"/>
      <dgm:spPr/>
    </dgm:pt>
    <dgm:pt modelId="{D7438743-9C96-4695-B7CE-E3560817727D}" type="pres">
      <dgm:prSet presAssocID="{2F76D953-5205-4ACD-98F2-4A1281935281}" presName="backgroundArrow" presStyleLbl="node1" presStyleIdx="0" presStyleCnt="1"/>
      <dgm:spPr/>
    </dgm:pt>
  </dgm:ptLst>
  <dgm:cxnLst>
    <dgm:cxn modelId="{B24FB12D-94A7-4C0C-992C-38FAAE29D2A5}" srcId="{2F76D953-5205-4ACD-98F2-4A1281935281}" destId="{CC1D1A9F-8281-4DF7-B7FF-A3A69D9F02DC}" srcOrd="1" destOrd="0" parTransId="{57C3F260-A0EE-4E5F-9581-BC99DCD8023A}" sibTransId="{8801BC59-528A-40A7-AA87-19F1707C0147}"/>
    <dgm:cxn modelId="{29A06A2E-F142-4EC1-8F2A-4BBC6E96FE70}" type="presOf" srcId="{2F76D953-5205-4ACD-98F2-4A1281935281}" destId="{A9AE4F97-DDD3-458B-A878-E247B67F4452}" srcOrd="0" destOrd="0" presId="urn:microsoft.com/office/officeart/2005/8/layout/hProcess3"/>
    <dgm:cxn modelId="{30AD6362-A6B5-47FD-B1D9-977104D04C40}" srcId="{2F76D953-5205-4ACD-98F2-4A1281935281}" destId="{34FE5236-3D98-47C9-BBED-9C12E065E76A}" srcOrd="0" destOrd="0" parTransId="{BEA0F2FF-6829-42D9-9A00-5E5AD5A4DA90}" sibTransId="{704F7B0D-46EA-42A2-8DBF-DFD4AB8F471C}"/>
    <dgm:cxn modelId="{22D94591-A3F9-4772-81CD-FAA62E96F02E}" type="presOf" srcId="{34FE5236-3D98-47C9-BBED-9C12E065E76A}" destId="{62BCF9D4-CB7D-4900-9F15-4B1B81BB486D}" srcOrd="0" destOrd="0" presId="urn:microsoft.com/office/officeart/2005/8/layout/hProcess3"/>
    <dgm:cxn modelId="{8382E69A-60D2-483B-86E1-13A729D92F39}" type="presOf" srcId="{CC1D1A9F-8281-4DF7-B7FF-A3A69D9F02DC}" destId="{E7F3B2BB-9C27-4C6C-941D-6582950DF91B}" srcOrd="0" destOrd="0" presId="urn:microsoft.com/office/officeart/2005/8/layout/hProcess3"/>
    <dgm:cxn modelId="{43EA21AF-8D4A-4812-AFAA-A0850A02897C}" type="presOf" srcId="{9543A9BB-1745-4900-AB64-D2A0D8D198D8}" destId="{4E91593F-E591-434B-B186-731C3F653488}" srcOrd="0" destOrd="0" presId="urn:microsoft.com/office/officeart/2005/8/layout/hProcess3"/>
    <dgm:cxn modelId="{1305FFB4-C609-416F-9FA0-73B0C586C0E7}" srcId="{2F76D953-5205-4ACD-98F2-4A1281935281}" destId="{9543A9BB-1745-4900-AB64-D2A0D8D198D8}" srcOrd="2" destOrd="0" parTransId="{1B23BC0C-3F00-45D9-8840-BF9FFDBB8223}" sibTransId="{C074DD36-AF9E-4AC1-A031-C7C396E3F344}"/>
    <dgm:cxn modelId="{A9460221-AAEC-40C4-94D0-CDC32CA0F4FC}" type="presParOf" srcId="{A9AE4F97-DDD3-458B-A878-E247B67F4452}" destId="{F0A83908-BBE4-45FC-8C11-97960FF5C4F5}" srcOrd="0" destOrd="0" presId="urn:microsoft.com/office/officeart/2005/8/layout/hProcess3"/>
    <dgm:cxn modelId="{ABC727B1-AEE7-4D4E-BB4F-F80AF0EEB75C}" type="presParOf" srcId="{A9AE4F97-DDD3-458B-A878-E247B67F4452}" destId="{EC9F76B2-ADCE-40F3-ADA7-6BC997FB7D0F}" srcOrd="1" destOrd="0" presId="urn:microsoft.com/office/officeart/2005/8/layout/hProcess3"/>
    <dgm:cxn modelId="{4CD559F3-E52D-4FA7-A28A-BD03D3D1CC78}" type="presParOf" srcId="{EC9F76B2-ADCE-40F3-ADA7-6BC997FB7D0F}" destId="{C4C9659C-3DAE-4E91-922C-8CA5AAEDD6AF}" srcOrd="0" destOrd="0" presId="urn:microsoft.com/office/officeart/2005/8/layout/hProcess3"/>
    <dgm:cxn modelId="{EB9A21A3-FF48-4BAA-9581-47E63786C18F}" type="presParOf" srcId="{EC9F76B2-ADCE-40F3-ADA7-6BC997FB7D0F}" destId="{5785F1C2-0CEC-41FD-8F8B-ACB0FE5995B3}" srcOrd="1" destOrd="0" presId="urn:microsoft.com/office/officeart/2005/8/layout/hProcess3"/>
    <dgm:cxn modelId="{BB85D0A6-09F5-4640-A1C6-85197D16D976}" type="presParOf" srcId="{5785F1C2-0CEC-41FD-8F8B-ACB0FE5995B3}" destId="{FD805299-EEF3-41EA-8EE6-88723180AC8A}" srcOrd="0" destOrd="0" presId="urn:microsoft.com/office/officeart/2005/8/layout/hProcess3"/>
    <dgm:cxn modelId="{BDD29EA2-EA45-4B6B-86A1-BA628A66755B}" type="presParOf" srcId="{5785F1C2-0CEC-41FD-8F8B-ACB0FE5995B3}" destId="{62BCF9D4-CB7D-4900-9F15-4B1B81BB486D}" srcOrd="1" destOrd="0" presId="urn:microsoft.com/office/officeart/2005/8/layout/hProcess3"/>
    <dgm:cxn modelId="{5C1694C7-819A-4269-A404-06D90916E889}" type="presParOf" srcId="{5785F1C2-0CEC-41FD-8F8B-ACB0FE5995B3}" destId="{CBFF909D-B949-4C4F-A36C-0108623488DD}" srcOrd="2" destOrd="0" presId="urn:microsoft.com/office/officeart/2005/8/layout/hProcess3"/>
    <dgm:cxn modelId="{C4163907-47DB-4B3D-87E6-D6E06C1E0AC9}" type="presParOf" srcId="{5785F1C2-0CEC-41FD-8F8B-ACB0FE5995B3}" destId="{1624C986-E691-4B3C-9155-4CDA12DA7584}" srcOrd="3" destOrd="0" presId="urn:microsoft.com/office/officeart/2005/8/layout/hProcess3"/>
    <dgm:cxn modelId="{EBB2525F-5B9B-4DA2-B278-3968C692A823}" type="presParOf" srcId="{EC9F76B2-ADCE-40F3-ADA7-6BC997FB7D0F}" destId="{7DE49AF2-586B-4551-9294-EF43B9C5DF69}" srcOrd="2" destOrd="0" presId="urn:microsoft.com/office/officeart/2005/8/layout/hProcess3"/>
    <dgm:cxn modelId="{981E2D57-DB50-4138-9D0E-97D5A72C8E4E}" type="presParOf" srcId="{EC9F76B2-ADCE-40F3-ADA7-6BC997FB7D0F}" destId="{DEF79EC3-E8DE-4D3E-998D-DEE83D9166DC}" srcOrd="3" destOrd="0" presId="urn:microsoft.com/office/officeart/2005/8/layout/hProcess3"/>
    <dgm:cxn modelId="{9AD2EC27-5EB0-4A76-8FAE-8F7FA23D8E08}" type="presParOf" srcId="{DEF79EC3-E8DE-4D3E-998D-DEE83D9166DC}" destId="{B27C61D1-EA3B-44DF-AAF5-2094131FAB6B}" srcOrd="0" destOrd="0" presId="urn:microsoft.com/office/officeart/2005/8/layout/hProcess3"/>
    <dgm:cxn modelId="{FAC4ED94-E55A-4C8E-A769-AC015ADF19AC}" type="presParOf" srcId="{DEF79EC3-E8DE-4D3E-998D-DEE83D9166DC}" destId="{E7F3B2BB-9C27-4C6C-941D-6582950DF91B}" srcOrd="1" destOrd="0" presId="urn:microsoft.com/office/officeart/2005/8/layout/hProcess3"/>
    <dgm:cxn modelId="{B75E2676-7BB5-40FD-A442-FC5CCBE77F47}" type="presParOf" srcId="{DEF79EC3-E8DE-4D3E-998D-DEE83D9166DC}" destId="{C8DA8E57-3F42-407A-876A-82CFD42A2D76}" srcOrd="2" destOrd="0" presId="urn:microsoft.com/office/officeart/2005/8/layout/hProcess3"/>
    <dgm:cxn modelId="{6DD788EE-D648-47B3-84EA-4C53D9D9722A}" type="presParOf" srcId="{DEF79EC3-E8DE-4D3E-998D-DEE83D9166DC}" destId="{751900ED-3457-4024-B5A5-4D0E0A7DE60C}" srcOrd="3" destOrd="0" presId="urn:microsoft.com/office/officeart/2005/8/layout/hProcess3"/>
    <dgm:cxn modelId="{BFF72791-60B5-4302-BCB5-925069F2093A}" type="presParOf" srcId="{EC9F76B2-ADCE-40F3-ADA7-6BC997FB7D0F}" destId="{B662129F-FD9F-4564-81FA-7A62D130E2AB}" srcOrd="4" destOrd="0" presId="urn:microsoft.com/office/officeart/2005/8/layout/hProcess3"/>
    <dgm:cxn modelId="{2F8A1186-9B5E-41C1-8B6F-F301850B7F98}" type="presParOf" srcId="{EC9F76B2-ADCE-40F3-ADA7-6BC997FB7D0F}" destId="{9115C549-9CA5-40F5-869F-87C72BB03FE2}" srcOrd="5" destOrd="0" presId="urn:microsoft.com/office/officeart/2005/8/layout/hProcess3"/>
    <dgm:cxn modelId="{D89489F7-25C4-41C4-97C9-BF429A168E8F}" type="presParOf" srcId="{9115C549-9CA5-40F5-869F-87C72BB03FE2}" destId="{69420982-CCFB-4AF5-BC19-5B32DC59E71F}" srcOrd="0" destOrd="0" presId="urn:microsoft.com/office/officeart/2005/8/layout/hProcess3"/>
    <dgm:cxn modelId="{697F40A9-528C-4C80-B805-2EE24D64DF4C}" type="presParOf" srcId="{9115C549-9CA5-40F5-869F-87C72BB03FE2}" destId="{4E91593F-E591-434B-B186-731C3F653488}" srcOrd="1" destOrd="0" presId="urn:microsoft.com/office/officeart/2005/8/layout/hProcess3"/>
    <dgm:cxn modelId="{E7882A6A-18D5-4550-81CE-7B5A52E2E042}" type="presParOf" srcId="{9115C549-9CA5-40F5-869F-87C72BB03FE2}" destId="{7E333F35-9AA7-4861-800B-E1B980F10B3A}" srcOrd="2" destOrd="0" presId="urn:microsoft.com/office/officeart/2005/8/layout/hProcess3"/>
    <dgm:cxn modelId="{8AE25031-2DFA-48F6-BB6B-D2C7C65123B8}" type="presParOf" srcId="{9115C549-9CA5-40F5-869F-87C72BB03FE2}" destId="{27195E03-8763-445C-AE9A-514A5FC9B629}" srcOrd="3" destOrd="0" presId="urn:microsoft.com/office/officeart/2005/8/layout/hProcess3"/>
    <dgm:cxn modelId="{666F04D2-632B-4996-B019-B96376E315E3}" type="presParOf" srcId="{EC9F76B2-ADCE-40F3-ADA7-6BC997FB7D0F}" destId="{B5AE4776-0EB3-4CFB-B9C8-620EF28FC33C}" srcOrd="6" destOrd="0" presId="urn:microsoft.com/office/officeart/2005/8/layout/hProcess3"/>
    <dgm:cxn modelId="{DDE63625-2923-4CA6-80F2-D200FE44A910}" type="presParOf" srcId="{EC9F76B2-ADCE-40F3-ADA7-6BC997FB7D0F}" destId="{3F19E64F-09AE-45BB-B0CA-397CFD02BF73}" srcOrd="7" destOrd="0" presId="urn:microsoft.com/office/officeart/2005/8/layout/hProcess3"/>
    <dgm:cxn modelId="{5D5C563F-7A16-4DC0-8EB5-32EBAB976737}" type="presParOf" srcId="{EC9F76B2-ADCE-40F3-ADA7-6BC997FB7D0F}" destId="{D7438743-9C96-4695-B7CE-E3560817727D}" srcOrd="8"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62F2C37-84B7-4290-9DFD-D85392CC78C3}" type="doc">
      <dgm:prSet loTypeId="urn:microsoft.com/office/officeart/2005/8/layout/vList2" loCatId="list" qsTypeId="urn:microsoft.com/office/officeart/2005/8/quickstyle/simple2" qsCatId="simple" csTypeId="urn:microsoft.com/office/officeart/2005/8/colors/accent0_1" csCatId="mainScheme"/>
      <dgm:spPr/>
      <dgm:t>
        <a:bodyPr/>
        <a:lstStyle/>
        <a:p>
          <a:endParaRPr lang="en-US"/>
        </a:p>
      </dgm:t>
    </dgm:pt>
    <dgm:pt modelId="{54230922-9E5A-4235-BC3A-2BF31170ADF7}">
      <dgm:prSet/>
      <dgm:spPr/>
      <dgm:t>
        <a:bodyPr/>
        <a:lstStyle/>
        <a:p>
          <a:pPr algn="ctr" rtl="0"/>
          <a:r>
            <a:rPr lang="en-US" b="1" dirty="0"/>
            <a:t>TYPE OF GTM FOR EBRO</a:t>
          </a:r>
        </a:p>
      </dgm:t>
    </dgm:pt>
    <dgm:pt modelId="{4648ACDE-D2F6-4E58-A9A8-9FF4022C93CA}" type="parTrans" cxnId="{DF42B65E-F94D-4AB7-B138-8BD6C0DCAB55}">
      <dgm:prSet/>
      <dgm:spPr/>
      <dgm:t>
        <a:bodyPr/>
        <a:lstStyle/>
        <a:p>
          <a:endParaRPr lang="en-US"/>
        </a:p>
      </dgm:t>
    </dgm:pt>
    <dgm:pt modelId="{DF0BA90D-DA2C-4E08-B86B-3B10EB511063}" type="sibTrans" cxnId="{DF42B65E-F94D-4AB7-B138-8BD6C0DCAB55}">
      <dgm:prSet/>
      <dgm:spPr/>
      <dgm:t>
        <a:bodyPr/>
        <a:lstStyle/>
        <a:p>
          <a:endParaRPr lang="en-US"/>
        </a:p>
      </dgm:t>
    </dgm:pt>
    <dgm:pt modelId="{B5BB9000-B5BF-47CD-821D-082B4585C65C}" type="pres">
      <dgm:prSet presAssocID="{C62F2C37-84B7-4290-9DFD-D85392CC78C3}" presName="linear" presStyleCnt="0">
        <dgm:presLayoutVars>
          <dgm:animLvl val="lvl"/>
          <dgm:resizeHandles val="exact"/>
        </dgm:presLayoutVars>
      </dgm:prSet>
      <dgm:spPr/>
    </dgm:pt>
    <dgm:pt modelId="{1DBFCC39-3644-4056-AD2D-54593320ECEC}" type="pres">
      <dgm:prSet presAssocID="{54230922-9E5A-4235-BC3A-2BF31170ADF7}" presName="parentText" presStyleLbl="node1" presStyleIdx="0" presStyleCnt="1">
        <dgm:presLayoutVars>
          <dgm:chMax val="0"/>
          <dgm:bulletEnabled val="1"/>
        </dgm:presLayoutVars>
      </dgm:prSet>
      <dgm:spPr/>
    </dgm:pt>
  </dgm:ptLst>
  <dgm:cxnLst>
    <dgm:cxn modelId="{D1D15201-42BA-45B0-BB34-FC4EF49FAD69}" type="presOf" srcId="{C62F2C37-84B7-4290-9DFD-D85392CC78C3}" destId="{B5BB9000-B5BF-47CD-821D-082B4585C65C}" srcOrd="0" destOrd="0" presId="urn:microsoft.com/office/officeart/2005/8/layout/vList2"/>
    <dgm:cxn modelId="{DF42B65E-F94D-4AB7-B138-8BD6C0DCAB55}" srcId="{C62F2C37-84B7-4290-9DFD-D85392CC78C3}" destId="{54230922-9E5A-4235-BC3A-2BF31170ADF7}" srcOrd="0" destOrd="0" parTransId="{4648ACDE-D2F6-4E58-A9A8-9FF4022C93CA}" sibTransId="{DF0BA90D-DA2C-4E08-B86B-3B10EB511063}"/>
    <dgm:cxn modelId="{F39258C5-1A10-4FE4-A6D5-F7AB4EB827D6}" type="presOf" srcId="{54230922-9E5A-4235-BC3A-2BF31170ADF7}" destId="{1DBFCC39-3644-4056-AD2D-54593320ECEC}" srcOrd="0" destOrd="0" presId="urn:microsoft.com/office/officeart/2005/8/layout/vList2"/>
    <dgm:cxn modelId="{C9366E50-FBF8-4A90-A18F-EEACA6FCF307}" type="presParOf" srcId="{B5BB9000-B5BF-47CD-821D-082B4585C65C}" destId="{1DBFCC39-3644-4056-AD2D-54593320ECE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CD9B28-C4E9-4DE8-8763-7A6A03444B8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0D57853-E134-400B-91F7-AC984C7DCFF5}">
      <dgm:prSet custT="1"/>
      <dgm:spPr/>
      <dgm:t>
        <a:bodyPr anchor="t"/>
        <a:lstStyle/>
        <a:p>
          <a:pPr algn="ctr" rtl="0"/>
          <a:r>
            <a:rPr lang="en-US" sz="1200" b="0" i="0" dirty="0"/>
            <a:t>2 EUROPALET load capacity. </a:t>
          </a:r>
        </a:p>
        <a:p>
          <a:pPr algn="ctr" rtl="0"/>
          <a:r>
            <a:rPr lang="en-US" sz="1200" b="0" i="0" dirty="0"/>
            <a:t>Flexibility versions, logistics, Taxi, Infotainment system.</a:t>
          </a:r>
        </a:p>
        <a:p>
          <a:pPr algn="ctr" rtl="0"/>
          <a:r>
            <a:rPr lang="en-US" sz="1200" b="0" i="0" dirty="0"/>
            <a:t>Small size for city-urban movements (&lt; 4,6m) - V2V and V2G capabilities</a:t>
          </a:r>
          <a:r>
            <a:rPr lang="en-US" sz="1100" b="0" i="0" dirty="0"/>
            <a:t>.</a:t>
          </a:r>
        </a:p>
      </dgm:t>
    </dgm:pt>
    <dgm:pt modelId="{9ED86AB3-09C8-4776-9E89-8F6AA2482E76}" type="parTrans" cxnId="{3FABB485-138D-4335-BA7D-2611D5FDB1CF}">
      <dgm:prSet/>
      <dgm:spPr/>
      <dgm:t>
        <a:bodyPr/>
        <a:lstStyle/>
        <a:p>
          <a:endParaRPr lang="en-US"/>
        </a:p>
      </dgm:t>
    </dgm:pt>
    <dgm:pt modelId="{6D68B103-32A3-44D8-956D-5F1AB77C515A}" type="sibTrans" cxnId="{3FABB485-138D-4335-BA7D-2611D5FDB1CF}">
      <dgm:prSet/>
      <dgm:spPr/>
      <dgm:t>
        <a:bodyPr/>
        <a:lstStyle/>
        <a:p>
          <a:endParaRPr lang="en-US"/>
        </a:p>
      </dgm:t>
    </dgm:pt>
    <dgm:pt modelId="{81C5D879-7AA4-4C82-9B49-DFC95DEB5785}" type="pres">
      <dgm:prSet presAssocID="{2FCD9B28-C4E9-4DE8-8763-7A6A03444B8D}" presName="diagram" presStyleCnt="0">
        <dgm:presLayoutVars>
          <dgm:dir/>
          <dgm:resizeHandles val="exact"/>
        </dgm:presLayoutVars>
      </dgm:prSet>
      <dgm:spPr/>
    </dgm:pt>
    <dgm:pt modelId="{4E8675F6-9792-4F49-989A-FB3750805635}" type="pres">
      <dgm:prSet presAssocID="{60D57853-E134-400B-91F7-AC984C7DCFF5}" presName="node" presStyleLbl="node1" presStyleIdx="0" presStyleCnt="1" custScaleX="174273">
        <dgm:presLayoutVars>
          <dgm:bulletEnabled val="1"/>
        </dgm:presLayoutVars>
      </dgm:prSet>
      <dgm:spPr/>
    </dgm:pt>
  </dgm:ptLst>
  <dgm:cxnLst>
    <dgm:cxn modelId="{E5DE4B0C-E21E-4408-8C0F-3F364FEB0756}" type="presOf" srcId="{2FCD9B28-C4E9-4DE8-8763-7A6A03444B8D}" destId="{81C5D879-7AA4-4C82-9B49-DFC95DEB5785}" srcOrd="0" destOrd="0" presId="urn:microsoft.com/office/officeart/2005/8/layout/default"/>
    <dgm:cxn modelId="{EB26163F-3DFF-49C6-BCBA-B4123B765F04}" type="presOf" srcId="{60D57853-E134-400B-91F7-AC984C7DCFF5}" destId="{4E8675F6-9792-4F49-989A-FB3750805635}" srcOrd="0" destOrd="0" presId="urn:microsoft.com/office/officeart/2005/8/layout/default"/>
    <dgm:cxn modelId="{3FABB485-138D-4335-BA7D-2611D5FDB1CF}" srcId="{2FCD9B28-C4E9-4DE8-8763-7A6A03444B8D}" destId="{60D57853-E134-400B-91F7-AC984C7DCFF5}" srcOrd="0" destOrd="0" parTransId="{9ED86AB3-09C8-4776-9E89-8F6AA2482E76}" sibTransId="{6D68B103-32A3-44D8-956D-5F1AB77C515A}"/>
    <dgm:cxn modelId="{7FF902B7-33DA-4017-969D-A75A4DF611E8}" type="presParOf" srcId="{81C5D879-7AA4-4C82-9B49-DFC95DEB5785}" destId="{4E8675F6-9792-4F49-989A-FB3750805635}"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C9C9835-3557-4B07-8439-654B381F3789}"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22D3FE6E-2134-4990-834F-44E6567FF98D}">
      <dgm:prSet/>
      <dgm:spPr/>
      <dgm:t>
        <a:bodyPr/>
        <a:lstStyle/>
        <a:p>
          <a:pPr rtl="0"/>
          <a:r>
            <a:rPr lang="en-US" b="1" i="0" dirty="0"/>
            <a:t>we are launching a new product in existing market </a:t>
          </a:r>
          <a:r>
            <a:rPr lang="en-US" b="1" i="0" dirty="0" err="1"/>
            <a:t>i.e</a:t>
          </a:r>
          <a:r>
            <a:rPr lang="en-US" b="1" i="0" dirty="0"/>
            <a:t> EBRO E-VAN, therefore, we need to align our Go To Market strategy on similar lines we would be focusing on sales led Go To Market strategy</a:t>
          </a:r>
          <a:endParaRPr lang="en-US" dirty="0"/>
        </a:p>
      </dgm:t>
    </dgm:pt>
    <dgm:pt modelId="{D0CA634D-339D-420B-8EC5-A7D1A31B5C77}" type="sibTrans" cxnId="{899B293F-A3EA-4CB2-8617-2ABF9D0D0500}">
      <dgm:prSet/>
      <dgm:spPr/>
      <dgm:t>
        <a:bodyPr/>
        <a:lstStyle/>
        <a:p>
          <a:endParaRPr lang="en-US"/>
        </a:p>
      </dgm:t>
    </dgm:pt>
    <dgm:pt modelId="{97ABB70C-94AB-4EA9-8694-625C93089488}" type="parTrans" cxnId="{899B293F-A3EA-4CB2-8617-2ABF9D0D0500}">
      <dgm:prSet/>
      <dgm:spPr/>
      <dgm:t>
        <a:bodyPr/>
        <a:lstStyle/>
        <a:p>
          <a:endParaRPr lang="en-US"/>
        </a:p>
      </dgm:t>
    </dgm:pt>
    <dgm:pt modelId="{C4AAB7CA-9E39-4E14-A27A-CFF952D3026E}" type="pres">
      <dgm:prSet presAssocID="{6C9C9835-3557-4B07-8439-654B381F3789}" presName="diagram" presStyleCnt="0">
        <dgm:presLayoutVars>
          <dgm:dir/>
          <dgm:resizeHandles val="exact"/>
        </dgm:presLayoutVars>
      </dgm:prSet>
      <dgm:spPr/>
    </dgm:pt>
    <dgm:pt modelId="{DE151CD4-187A-4219-877A-9AC6CCCBC996}" type="pres">
      <dgm:prSet presAssocID="{22D3FE6E-2134-4990-834F-44E6567FF98D}" presName="node" presStyleLbl="node1" presStyleIdx="0" presStyleCnt="1" custScaleX="868709" custLinFactNeighborX="-4" custLinFactNeighborY="21385">
        <dgm:presLayoutVars>
          <dgm:bulletEnabled val="1"/>
        </dgm:presLayoutVars>
      </dgm:prSet>
      <dgm:spPr/>
    </dgm:pt>
  </dgm:ptLst>
  <dgm:cxnLst>
    <dgm:cxn modelId="{F8255009-ECE4-4698-9615-0C0A014B96FA}" type="presOf" srcId="{6C9C9835-3557-4B07-8439-654B381F3789}" destId="{C4AAB7CA-9E39-4E14-A27A-CFF952D3026E}" srcOrd="0" destOrd="0" presId="urn:microsoft.com/office/officeart/2005/8/layout/default"/>
    <dgm:cxn modelId="{3F4F941E-3176-4233-92AF-5F51843A4A4D}" type="presOf" srcId="{22D3FE6E-2134-4990-834F-44E6567FF98D}" destId="{DE151CD4-187A-4219-877A-9AC6CCCBC996}" srcOrd="0" destOrd="0" presId="urn:microsoft.com/office/officeart/2005/8/layout/default"/>
    <dgm:cxn modelId="{899B293F-A3EA-4CB2-8617-2ABF9D0D0500}" srcId="{6C9C9835-3557-4B07-8439-654B381F3789}" destId="{22D3FE6E-2134-4990-834F-44E6567FF98D}" srcOrd="0" destOrd="0" parTransId="{97ABB70C-94AB-4EA9-8694-625C93089488}" sibTransId="{D0CA634D-339D-420B-8EC5-A7D1A31B5C77}"/>
    <dgm:cxn modelId="{54BB57B6-8256-44BD-83D3-2E11EC6EC0B0}" type="presParOf" srcId="{C4AAB7CA-9E39-4E14-A27A-CFF952D3026E}" destId="{DE151CD4-187A-4219-877A-9AC6CCCBC996}"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D11800F-E669-4251-B7EE-5BA2B5C5250A}"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CC8EA015-D598-469E-A3B8-BC1AD91B4E4D}">
      <dgm:prSet/>
      <dgm:spPr/>
      <dgm:t>
        <a:bodyPr/>
        <a:lstStyle/>
        <a:p>
          <a:pPr algn="just" rtl="0"/>
          <a:r>
            <a:rPr lang="en-US" b="0" i="0" dirty="0"/>
            <a:t>The global electric vehicle market is growing rapidly, with projections suggesting that it could reach $802.81 billion by 2027. This growth is primarily due to the increasing government support for EVs, rising environmental concerns, and advancements in EV technology. Governments around the world are offering incentives for people to purchase EVs, such as tax credits and rebates, which is driving up demand. In addition, the cost of EVs is decreasing as battery technology improves, making them more affordable for consumers.</a:t>
          </a:r>
        </a:p>
      </dgm:t>
    </dgm:pt>
    <dgm:pt modelId="{FDF7A7B2-1D6A-43D3-BF64-EB12792E2DC4}" type="parTrans" cxnId="{2FB9ACBE-F8F3-4837-890A-B104726BA8ED}">
      <dgm:prSet/>
      <dgm:spPr/>
      <dgm:t>
        <a:bodyPr/>
        <a:lstStyle/>
        <a:p>
          <a:endParaRPr lang="en-US"/>
        </a:p>
      </dgm:t>
    </dgm:pt>
    <dgm:pt modelId="{30E59678-602F-4C67-AF37-EAB462268A82}" type="sibTrans" cxnId="{2FB9ACBE-F8F3-4837-890A-B104726BA8ED}">
      <dgm:prSet/>
      <dgm:spPr/>
      <dgm:t>
        <a:bodyPr/>
        <a:lstStyle/>
        <a:p>
          <a:endParaRPr lang="en-US"/>
        </a:p>
      </dgm:t>
    </dgm:pt>
    <dgm:pt modelId="{C301E66F-CFC0-448D-A1E8-8ACDBBFF7EAC}" type="pres">
      <dgm:prSet presAssocID="{1D11800F-E669-4251-B7EE-5BA2B5C5250A}" presName="Name0" presStyleCnt="0">
        <dgm:presLayoutVars>
          <dgm:chMax val="7"/>
          <dgm:dir/>
          <dgm:animLvl val="lvl"/>
          <dgm:resizeHandles val="exact"/>
        </dgm:presLayoutVars>
      </dgm:prSet>
      <dgm:spPr/>
    </dgm:pt>
    <dgm:pt modelId="{19632E08-78A3-4D4D-9268-198C589F4DB0}" type="pres">
      <dgm:prSet presAssocID="{CC8EA015-D598-469E-A3B8-BC1AD91B4E4D}" presName="circle1" presStyleLbl="node1" presStyleIdx="0" presStyleCnt="1"/>
      <dgm:spPr/>
    </dgm:pt>
    <dgm:pt modelId="{2516FDC3-EC78-4BA5-B1D6-D5953BFA1035}" type="pres">
      <dgm:prSet presAssocID="{CC8EA015-D598-469E-A3B8-BC1AD91B4E4D}" presName="space" presStyleCnt="0"/>
      <dgm:spPr/>
    </dgm:pt>
    <dgm:pt modelId="{ADEE5690-D669-43FC-AEEC-70104DC6A829}" type="pres">
      <dgm:prSet presAssocID="{CC8EA015-D598-469E-A3B8-BC1AD91B4E4D}" presName="rect1" presStyleLbl="alignAcc1" presStyleIdx="0" presStyleCnt="1"/>
      <dgm:spPr/>
    </dgm:pt>
    <dgm:pt modelId="{703EF5BB-380F-4164-B431-D3030AEE33A7}" type="pres">
      <dgm:prSet presAssocID="{CC8EA015-D598-469E-A3B8-BC1AD91B4E4D}" presName="rect1ParTxNoCh" presStyleLbl="alignAcc1" presStyleIdx="0" presStyleCnt="1">
        <dgm:presLayoutVars>
          <dgm:chMax val="1"/>
          <dgm:bulletEnabled val="1"/>
        </dgm:presLayoutVars>
      </dgm:prSet>
      <dgm:spPr/>
    </dgm:pt>
  </dgm:ptLst>
  <dgm:cxnLst>
    <dgm:cxn modelId="{4C82031E-969A-4C78-A736-181BBF668388}" type="presOf" srcId="{1D11800F-E669-4251-B7EE-5BA2B5C5250A}" destId="{C301E66F-CFC0-448D-A1E8-8ACDBBFF7EAC}" srcOrd="0" destOrd="0" presId="urn:microsoft.com/office/officeart/2005/8/layout/target3"/>
    <dgm:cxn modelId="{30188B6C-6B84-4A7B-AD3B-DFB008C7240B}" type="presOf" srcId="{CC8EA015-D598-469E-A3B8-BC1AD91B4E4D}" destId="{703EF5BB-380F-4164-B431-D3030AEE33A7}" srcOrd="1" destOrd="0" presId="urn:microsoft.com/office/officeart/2005/8/layout/target3"/>
    <dgm:cxn modelId="{BF892AB5-F092-4D84-B34A-7ED0B211D479}" type="presOf" srcId="{CC8EA015-D598-469E-A3B8-BC1AD91B4E4D}" destId="{ADEE5690-D669-43FC-AEEC-70104DC6A829}" srcOrd="0" destOrd="0" presId="urn:microsoft.com/office/officeart/2005/8/layout/target3"/>
    <dgm:cxn modelId="{2FB9ACBE-F8F3-4837-890A-B104726BA8ED}" srcId="{1D11800F-E669-4251-B7EE-5BA2B5C5250A}" destId="{CC8EA015-D598-469E-A3B8-BC1AD91B4E4D}" srcOrd="0" destOrd="0" parTransId="{FDF7A7B2-1D6A-43D3-BF64-EB12792E2DC4}" sibTransId="{30E59678-602F-4C67-AF37-EAB462268A82}"/>
    <dgm:cxn modelId="{0FAFCF45-3C99-49E9-9D21-A3477FFC8377}" type="presParOf" srcId="{C301E66F-CFC0-448D-A1E8-8ACDBBFF7EAC}" destId="{19632E08-78A3-4D4D-9268-198C589F4DB0}" srcOrd="0" destOrd="0" presId="urn:microsoft.com/office/officeart/2005/8/layout/target3"/>
    <dgm:cxn modelId="{6E8745FD-34CD-4D28-B388-7A224FAFB083}" type="presParOf" srcId="{C301E66F-CFC0-448D-A1E8-8ACDBBFF7EAC}" destId="{2516FDC3-EC78-4BA5-B1D6-D5953BFA1035}" srcOrd="1" destOrd="0" presId="urn:microsoft.com/office/officeart/2005/8/layout/target3"/>
    <dgm:cxn modelId="{06D45B7B-89CC-431E-8AB4-C3E8878D404C}" type="presParOf" srcId="{C301E66F-CFC0-448D-A1E8-8ACDBBFF7EAC}" destId="{ADEE5690-D669-43FC-AEEC-70104DC6A829}" srcOrd="2" destOrd="0" presId="urn:microsoft.com/office/officeart/2005/8/layout/target3"/>
    <dgm:cxn modelId="{8E713D05-210A-409C-A633-8E9069AEBE92}" type="presParOf" srcId="{C301E66F-CFC0-448D-A1E8-8ACDBBFF7EAC}" destId="{703EF5BB-380F-4164-B431-D3030AEE33A7}" srcOrd="3" destOrd="0" presId="urn:microsoft.com/office/officeart/2005/8/layout/targe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7C5AB2-6957-4701-88E1-572D54871B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A6F7E9-9403-48FB-89D1-514B8306F501}">
      <dgm:prSet custT="1"/>
      <dgm:spPr/>
      <dgm:t>
        <a:bodyPr tIns="792000" anchor="b"/>
        <a:lstStyle/>
        <a:p>
          <a:pPr algn="ctr" rtl="0"/>
          <a:endParaRPr lang="en-US" sz="1100" b="0" i="0" dirty="0"/>
        </a:p>
        <a:p>
          <a:pPr algn="ctr" rtl="0"/>
          <a:r>
            <a:rPr lang="en-US" sz="1400" b="0" i="0" dirty="0"/>
            <a:t>The demand for commercial vehicles is set to witness a significant uptick in the coming years. Key drivers of this growth include the </a:t>
          </a:r>
          <a:r>
            <a:rPr lang="en-US" sz="1400" b="1" i="0" dirty="0"/>
            <a:t>logistics, supply chain, infrastructure, and construction sectors</a:t>
          </a:r>
          <a:r>
            <a:rPr lang="en-US" sz="1400" b="0" i="0" dirty="0"/>
            <a:t>. Additionally, a rise in public transportation services is bolstering the demand for buses.</a:t>
          </a:r>
        </a:p>
        <a:p>
          <a:pPr algn="ctr" rtl="0"/>
          <a:endParaRPr lang="en-US" sz="800" dirty="0"/>
        </a:p>
      </dgm:t>
    </dgm:pt>
    <dgm:pt modelId="{8603336F-BA63-46C9-AB29-1C7D841A0997}" type="parTrans" cxnId="{A2987E4E-5CCF-41A9-A649-EF386E636C85}">
      <dgm:prSet/>
      <dgm:spPr/>
      <dgm:t>
        <a:bodyPr/>
        <a:lstStyle/>
        <a:p>
          <a:pPr algn="ctr"/>
          <a:endParaRPr lang="en-US"/>
        </a:p>
      </dgm:t>
    </dgm:pt>
    <dgm:pt modelId="{0C5FFA17-C935-45A5-9360-3C8109F230D5}" type="sibTrans" cxnId="{A2987E4E-5CCF-41A9-A649-EF386E636C85}">
      <dgm:prSet/>
      <dgm:spPr/>
      <dgm:t>
        <a:bodyPr/>
        <a:lstStyle/>
        <a:p>
          <a:pPr algn="ctr"/>
          <a:endParaRPr lang="en-US"/>
        </a:p>
      </dgm:t>
    </dgm:pt>
    <dgm:pt modelId="{623A076F-9AFA-4214-84D3-C5C33F086937}" type="pres">
      <dgm:prSet presAssocID="{FB7C5AB2-6957-4701-88E1-572D54871B0F}" presName="linear" presStyleCnt="0">
        <dgm:presLayoutVars>
          <dgm:animLvl val="lvl"/>
          <dgm:resizeHandles val="exact"/>
        </dgm:presLayoutVars>
      </dgm:prSet>
      <dgm:spPr/>
    </dgm:pt>
    <dgm:pt modelId="{66823A6A-D24B-4D2A-8ADA-F4B0A5C590AF}" type="pres">
      <dgm:prSet presAssocID="{B0A6F7E9-9403-48FB-89D1-514B8306F501}" presName="parentText" presStyleLbl="node1" presStyleIdx="0" presStyleCnt="1">
        <dgm:presLayoutVars>
          <dgm:chMax val="0"/>
          <dgm:bulletEnabled val="1"/>
        </dgm:presLayoutVars>
      </dgm:prSet>
      <dgm:spPr/>
    </dgm:pt>
  </dgm:ptLst>
  <dgm:cxnLst>
    <dgm:cxn modelId="{9AB2130F-F32C-485B-9B3A-5456F237DC08}" type="presOf" srcId="{FB7C5AB2-6957-4701-88E1-572D54871B0F}" destId="{623A076F-9AFA-4214-84D3-C5C33F086937}" srcOrd="0" destOrd="0" presId="urn:microsoft.com/office/officeart/2005/8/layout/vList2"/>
    <dgm:cxn modelId="{A2987E4E-5CCF-41A9-A649-EF386E636C85}" srcId="{FB7C5AB2-6957-4701-88E1-572D54871B0F}" destId="{B0A6F7E9-9403-48FB-89D1-514B8306F501}" srcOrd="0" destOrd="0" parTransId="{8603336F-BA63-46C9-AB29-1C7D841A0997}" sibTransId="{0C5FFA17-C935-45A5-9360-3C8109F230D5}"/>
    <dgm:cxn modelId="{DF788880-93FB-4F87-9492-291F0E94864C}" type="presOf" srcId="{B0A6F7E9-9403-48FB-89D1-514B8306F501}" destId="{66823A6A-D24B-4D2A-8ADA-F4B0A5C590AF}" srcOrd="0" destOrd="0" presId="urn:microsoft.com/office/officeart/2005/8/layout/vList2"/>
    <dgm:cxn modelId="{2D7FA1F3-B323-44CF-B66E-45308CB816FE}" type="presParOf" srcId="{623A076F-9AFA-4214-84D3-C5C33F086937}" destId="{66823A6A-D24B-4D2A-8ADA-F4B0A5C590A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9B78F09-84AB-4755-A3C3-FAED8711A3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B369C3B-0930-406E-9CDA-2AFABB02AF99}">
      <dgm:prSet custT="1"/>
      <dgm:spPr/>
      <dgm:t>
        <a:bodyPr/>
        <a:lstStyle/>
        <a:p>
          <a:pPr algn="ctr" rtl="0"/>
          <a:r>
            <a:rPr lang="en-US" sz="1800" b="1" i="0" dirty="0"/>
            <a:t>However, the sales of commercial vehicles &amp; passenger vehicle experienced a downturn in 2020, largely due to the impact of the pandemic. The market swiftly bounced back in 2021, with Europe's Climate Plan playing a pivotal role. As Europe aims to ban diesel-powered vehicles by 2030, a notable shift is expected to be witnessed among business consumers toward electric commercial vehicles and also in passenger vehicles.</a:t>
          </a:r>
          <a:br>
            <a:rPr lang="en-US" sz="1800" b="0" i="0" dirty="0"/>
          </a:br>
          <a:endParaRPr lang="en-US" sz="1800" b="0" i="0" dirty="0"/>
        </a:p>
      </dgm:t>
    </dgm:pt>
    <dgm:pt modelId="{1B4048CF-31F8-494B-9DBE-EDD0132444FD}" type="parTrans" cxnId="{3DA51FDC-F6AF-4A8A-A5BB-F31CE9316937}">
      <dgm:prSet/>
      <dgm:spPr/>
      <dgm:t>
        <a:bodyPr/>
        <a:lstStyle/>
        <a:p>
          <a:endParaRPr lang="en-US"/>
        </a:p>
      </dgm:t>
    </dgm:pt>
    <dgm:pt modelId="{5C9A06FF-6705-4267-961E-82422DDE7975}" type="sibTrans" cxnId="{3DA51FDC-F6AF-4A8A-A5BB-F31CE9316937}">
      <dgm:prSet/>
      <dgm:spPr/>
      <dgm:t>
        <a:bodyPr/>
        <a:lstStyle/>
        <a:p>
          <a:endParaRPr lang="en-US"/>
        </a:p>
      </dgm:t>
    </dgm:pt>
    <dgm:pt modelId="{E77F6B5C-17D8-477E-BA52-EEBDD6696923}" type="pres">
      <dgm:prSet presAssocID="{49B78F09-84AB-4755-A3C3-FAED8711A338}" presName="linear" presStyleCnt="0">
        <dgm:presLayoutVars>
          <dgm:animLvl val="lvl"/>
          <dgm:resizeHandles val="exact"/>
        </dgm:presLayoutVars>
      </dgm:prSet>
      <dgm:spPr/>
    </dgm:pt>
    <dgm:pt modelId="{73CC6811-5BD7-42C6-A08A-BEA84CA1F350}" type="pres">
      <dgm:prSet presAssocID="{FB369C3B-0930-406E-9CDA-2AFABB02AF99}" presName="parentText" presStyleLbl="node1" presStyleIdx="0" presStyleCnt="1" custLinFactY="-48118" custLinFactNeighborX="16435" custLinFactNeighborY="-100000">
        <dgm:presLayoutVars>
          <dgm:chMax val="0"/>
          <dgm:bulletEnabled val="1"/>
        </dgm:presLayoutVars>
      </dgm:prSet>
      <dgm:spPr/>
    </dgm:pt>
  </dgm:ptLst>
  <dgm:cxnLst>
    <dgm:cxn modelId="{B7513227-2B3E-43B5-8544-555012D27385}" type="presOf" srcId="{FB369C3B-0930-406E-9CDA-2AFABB02AF99}" destId="{73CC6811-5BD7-42C6-A08A-BEA84CA1F350}" srcOrd="0" destOrd="0" presId="urn:microsoft.com/office/officeart/2005/8/layout/vList2"/>
    <dgm:cxn modelId="{E0431C89-01EB-47D1-8063-42FE2A153B5D}" type="presOf" srcId="{49B78F09-84AB-4755-A3C3-FAED8711A338}" destId="{E77F6B5C-17D8-477E-BA52-EEBDD6696923}" srcOrd="0" destOrd="0" presId="urn:microsoft.com/office/officeart/2005/8/layout/vList2"/>
    <dgm:cxn modelId="{3DA51FDC-F6AF-4A8A-A5BB-F31CE9316937}" srcId="{49B78F09-84AB-4755-A3C3-FAED8711A338}" destId="{FB369C3B-0930-406E-9CDA-2AFABB02AF99}" srcOrd="0" destOrd="0" parTransId="{1B4048CF-31F8-494B-9DBE-EDD0132444FD}" sibTransId="{5C9A06FF-6705-4267-961E-82422DDE7975}"/>
    <dgm:cxn modelId="{3EBA5CE5-CFC8-43AE-BE32-18DC90DF57EE}" type="presParOf" srcId="{E77F6B5C-17D8-477E-BA52-EEBDD6696923}" destId="{73CC6811-5BD7-42C6-A08A-BEA84CA1F35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7C5AB2-6957-4701-88E1-572D54871B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A6F7E9-9403-48FB-89D1-514B8306F501}">
      <dgm:prSet custT="1"/>
      <dgm:spPr/>
      <dgm:t>
        <a:bodyPr/>
        <a:lstStyle/>
        <a:p>
          <a:pPr algn="ctr" rtl="0"/>
          <a:r>
            <a:rPr lang="en-US" sz="1800" b="1" i="0" dirty="0"/>
            <a:t>The demand for commercial &amp; passenger vehicles is set to witness a significant uptick in the coming years. Key drivers of this growth include the logistics, supply chain, infrastructure, and construction sectors. Additionally, a rise in public transportation services is bolstering the demand for buses.</a:t>
          </a:r>
        </a:p>
        <a:p>
          <a:pPr algn="ctr" rtl="0"/>
          <a:endParaRPr lang="en-US" sz="1500" dirty="0"/>
        </a:p>
      </dgm:t>
    </dgm:pt>
    <dgm:pt modelId="{8603336F-BA63-46C9-AB29-1C7D841A0997}" type="parTrans" cxnId="{A2987E4E-5CCF-41A9-A649-EF386E636C85}">
      <dgm:prSet/>
      <dgm:spPr/>
      <dgm:t>
        <a:bodyPr/>
        <a:lstStyle/>
        <a:p>
          <a:endParaRPr lang="en-US"/>
        </a:p>
      </dgm:t>
    </dgm:pt>
    <dgm:pt modelId="{0C5FFA17-C935-45A5-9360-3C8109F230D5}" type="sibTrans" cxnId="{A2987E4E-5CCF-41A9-A649-EF386E636C85}">
      <dgm:prSet/>
      <dgm:spPr/>
      <dgm:t>
        <a:bodyPr/>
        <a:lstStyle/>
        <a:p>
          <a:endParaRPr lang="en-US"/>
        </a:p>
      </dgm:t>
    </dgm:pt>
    <dgm:pt modelId="{623A076F-9AFA-4214-84D3-C5C33F086937}" type="pres">
      <dgm:prSet presAssocID="{FB7C5AB2-6957-4701-88E1-572D54871B0F}" presName="linear" presStyleCnt="0">
        <dgm:presLayoutVars>
          <dgm:animLvl val="lvl"/>
          <dgm:resizeHandles val="exact"/>
        </dgm:presLayoutVars>
      </dgm:prSet>
      <dgm:spPr/>
    </dgm:pt>
    <dgm:pt modelId="{66823A6A-D24B-4D2A-8ADA-F4B0A5C590AF}" type="pres">
      <dgm:prSet presAssocID="{B0A6F7E9-9403-48FB-89D1-514B8306F501}" presName="parentText" presStyleLbl="node1" presStyleIdx="0" presStyleCnt="1">
        <dgm:presLayoutVars>
          <dgm:chMax val="0"/>
          <dgm:bulletEnabled val="1"/>
        </dgm:presLayoutVars>
      </dgm:prSet>
      <dgm:spPr/>
    </dgm:pt>
  </dgm:ptLst>
  <dgm:cxnLst>
    <dgm:cxn modelId="{E18A7102-81ED-45C6-9EB2-2BA61C5E80FC}" type="presOf" srcId="{B0A6F7E9-9403-48FB-89D1-514B8306F501}" destId="{66823A6A-D24B-4D2A-8ADA-F4B0A5C590AF}" srcOrd="0" destOrd="0" presId="urn:microsoft.com/office/officeart/2005/8/layout/vList2"/>
    <dgm:cxn modelId="{FD932139-96E4-4F47-80A3-2A0FB98D62E1}" type="presOf" srcId="{FB7C5AB2-6957-4701-88E1-572D54871B0F}" destId="{623A076F-9AFA-4214-84D3-C5C33F086937}" srcOrd="0" destOrd="0" presId="urn:microsoft.com/office/officeart/2005/8/layout/vList2"/>
    <dgm:cxn modelId="{A2987E4E-5CCF-41A9-A649-EF386E636C85}" srcId="{FB7C5AB2-6957-4701-88E1-572D54871B0F}" destId="{B0A6F7E9-9403-48FB-89D1-514B8306F501}" srcOrd="0" destOrd="0" parTransId="{8603336F-BA63-46C9-AB29-1C7D841A0997}" sibTransId="{0C5FFA17-C935-45A5-9360-3C8109F230D5}"/>
    <dgm:cxn modelId="{49AEB1F1-8EB9-423B-8122-8F8650CEBE9B}" type="presParOf" srcId="{623A076F-9AFA-4214-84D3-C5C33F086937}" destId="{66823A6A-D24B-4D2A-8ADA-F4B0A5C590A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6B0313-556D-44B2-9B6C-DBEF0346364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7169594-DDB7-4977-AD99-5B1F8A002893}">
      <dgm:prSet/>
      <dgm:spPr/>
      <dgm:t>
        <a:bodyPr/>
        <a:lstStyle/>
        <a:p>
          <a:pPr rtl="0"/>
          <a:r>
            <a:rPr lang="en-US" b="0" i="0" dirty="0"/>
            <a:t>L=4560 x W=1755 x H=1858 mm </a:t>
          </a:r>
          <a:endParaRPr lang="en-US" dirty="0"/>
        </a:p>
      </dgm:t>
    </dgm:pt>
    <dgm:pt modelId="{E458BB63-BFE5-40BD-BA1A-1441AB1C238E}" type="parTrans" cxnId="{95DE93B9-4CBB-4816-9CD1-45D2907350CE}">
      <dgm:prSet/>
      <dgm:spPr/>
      <dgm:t>
        <a:bodyPr/>
        <a:lstStyle/>
        <a:p>
          <a:endParaRPr lang="en-US"/>
        </a:p>
      </dgm:t>
    </dgm:pt>
    <dgm:pt modelId="{36FDBED8-B6F2-4053-A5E9-CBA2BAB1C9CD}" type="sibTrans" cxnId="{95DE93B9-4CBB-4816-9CD1-45D2907350CE}">
      <dgm:prSet/>
      <dgm:spPr/>
      <dgm:t>
        <a:bodyPr/>
        <a:lstStyle/>
        <a:p>
          <a:endParaRPr lang="en-US"/>
        </a:p>
      </dgm:t>
    </dgm:pt>
    <dgm:pt modelId="{2279E6E9-C7CC-4B4B-9F41-2E6A6EA963A0}">
      <dgm:prSet/>
      <dgm:spPr/>
      <dgm:t>
        <a:bodyPr/>
        <a:lstStyle/>
        <a:p>
          <a:pPr rtl="0"/>
          <a:r>
            <a:rPr lang="en-US" b="0" i="0" dirty="0"/>
            <a:t>Axle base: 2750mm </a:t>
          </a:r>
          <a:endParaRPr lang="en-US" dirty="0"/>
        </a:p>
      </dgm:t>
    </dgm:pt>
    <dgm:pt modelId="{A329A8C9-F31F-4CED-8236-421B29030184}" type="parTrans" cxnId="{B1FFBF82-145E-441E-AE56-177D13272C5C}">
      <dgm:prSet/>
      <dgm:spPr/>
      <dgm:t>
        <a:bodyPr/>
        <a:lstStyle/>
        <a:p>
          <a:endParaRPr lang="en-US"/>
        </a:p>
      </dgm:t>
    </dgm:pt>
    <dgm:pt modelId="{F1171063-7153-4711-9B9F-3AF29B4E6B49}" type="sibTrans" cxnId="{B1FFBF82-145E-441E-AE56-177D13272C5C}">
      <dgm:prSet/>
      <dgm:spPr/>
      <dgm:t>
        <a:bodyPr/>
        <a:lstStyle/>
        <a:p>
          <a:endParaRPr lang="en-US"/>
        </a:p>
      </dgm:t>
    </dgm:pt>
    <dgm:pt modelId="{6EB26951-8C0B-40B5-BE4E-0082F9AE3315}">
      <dgm:prSet/>
      <dgm:spPr/>
      <dgm:t>
        <a:bodyPr/>
        <a:lstStyle/>
        <a:p>
          <a:pPr rtl="0"/>
          <a:r>
            <a:rPr lang="en-US" b="0" i="0" dirty="0"/>
            <a:t>Estimated weight kg: 1600 kg </a:t>
          </a:r>
          <a:endParaRPr lang="en-US" dirty="0"/>
        </a:p>
      </dgm:t>
    </dgm:pt>
    <dgm:pt modelId="{66F3029C-FA4B-45C4-8D9B-FECF3E054595}" type="parTrans" cxnId="{1E0E45AA-19ED-404A-91D6-EA6088AEEA5F}">
      <dgm:prSet/>
      <dgm:spPr/>
      <dgm:t>
        <a:bodyPr/>
        <a:lstStyle/>
        <a:p>
          <a:endParaRPr lang="en-US"/>
        </a:p>
      </dgm:t>
    </dgm:pt>
    <dgm:pt modelId="{CD773C2A-DA4D-44D8-8561-F862C8679C3F}" type="sibTrans" cxnId="{1E0E45AA-19ED-404A-91D6-EA6088AEEA5F}">
      <dgm:prSet/>
      <dgm:spPr/>
      <dgm:t>
        <a:bodyPr/>
        <a:lstStyle/>
        <a:p>
          <a:endParaRPr lang="en-US"/>
        </a:p>
      </dgm:t>
    </dgm:pt>
    <dgm:pt modelId="{4B8412D1-9B75-4F06-9DCC-65657C4DABCB}">
      <dgm:prSet/>
      <dgm:spPr/>
      <dgm:t>
        <a:bodyPr/>
        <a:lstStyle/>
        <a:p>
          <a:pPr rtl="0"/>
          <a:r>
            <a:rPr lang="en-US" b="0" i="0" dirty="0"/>
            <a:t>Space capacity: 2950 L</a:t>
          </a:r>
          <a:endParaRPr lang="en-US" dirty="0"/>
        </a:p>
      </dgm:t>
    </dgm:pt>
    <dgm:pt modelId="{BA767FC6-B247-4EE9-955F-FCE993F18F9B}" type="parTrans" cxnId="{5482B0B7-BF83-4946-BBD4-6C81824680D3}">
      <dgm:prSet/>
      <dgm:spPr/>
      <dgm:t>
        <a:bodyPr/>
        <a:lstStyle/>
        <a:p>
          <a:endParaRPr lang="en-US"/>
        </a:p>
      </dgm:t>
    </dgm:pt>
    <dgm:pt modelId="{C5CEA240-05CB-4023-8282-3925C4C7FDBB}" type="sibTrans" cxnId="{5482B0B7-BF83-4946-BBD4-6C81824680D3}">
      <dgm:prSet/>
      <dgm:spPr/>
      <dgm:t>
        <a:bodyPr/>
        <a:lstStyle/>
        <a:p>
          <a:endParaRPr lang="en-US"/>
        </a:p>
      </dgm:t>
    </dgm:pt>
    <dgm:pt modelId="{78F16E15-FF7C-44E6-801B-2109BE72FE16}" type="pres">
      <dgm:prSet presAssocID="{546B0313-556D-44B2-9B6C-DBEF03463642}" presName="diagram" presStyleCnt="0">
        <dgm:presLayoutVars>
          <dgm:dir/>
          <dgm:resizeHandles val="exact"/>
        </dgm:presLayoutVars>
      </dgm:prSet>
      <dgm:spPr/>
    </dgm:pt>
    <dgm:pt modelId="{156C05A9-996D-4FED-B853-BE5B4163E8AC}" type="pres">
      <dgm:prSet presAssocID="{A7169594-DDB7-4977-AD99-5B1F8A002893}" presName="node" presStyleLbl="node1" presStyleIdx="0" presStyleCnt="4">
        <dgm:presLayoutVars>
          <dgm:bulletEnabled val="1"/>
        </dgm:presLayoutVars>
      </dgm:prSet>
      <dgm:spPr/>
    </dgm:pt>
    <dgm:pt modelId="{3724EF42-01D3-4ED8-AB03-241D7AE72891}" type="pres">
      <dgm:prSet presAssocID="{36FDBED8-B6F2-4053-A5E9-CBA2BAB1C9CD}" presName="sibTrans" presStyleCnt="0"/>
      <dgm:spPr/>
    </dgm:pt>
    <dgm:pt modelId="{531507F2-C671-42A1-8DD0-B02981FFA192}" type="pres">
      <dgm:prSet presAssocID="{2279E6E9-C7CC-4B4B-9F41-2E6A6EA963A0}" presName="node" presStyleLbl="node1" presStyleIdx="1" presStyleCnt="4">
        <dgm:presLayoutVars>
          <dgm:bulletEnabled val="1"/>
        </dgm:presLayoutVars>
      </dgm:prSet>
      <dgm:spPr/>
    </dgm:pt>
    <dgm:pt modelId="{D67F7322-0988-427A-AB43-BC38F4B6F45D}" type="pres">
      <dgm:prSet presAssocID="{F1171063-7153-4711-9B9F-3AF29B4E6B49}" presName="sibTrans" presStyleCnt="0"/>
      <dgm:spPr/>
    </dgm:pt>
    <dgm:pt modelId="{428100A2-9DEE-40F7-BBB7-A1660E035B75}" type="pres">
      <dgm:prSet presAssocID="{6EB26951-8C0B-40B5-BE4E-0082F9AE3315}" presName="node" presStyleLbl="node1" presStyleIdx="2" presStyleCnt="4">
        <dgm:presLayoutVars>
          <dgm:bulletEnabled val="1"/>
        </dgm:presLayoutVars>
      </dgm:prSet>
      <dgm:spPr/>
    </dgm:pt>
    <dgm:pt modelId="{D02A416F-FB6B-4986-9A2D-CF7AE5EBEA3D}" type="pres">
      <dgm:prSet presAssocID="{CD773C2A-DA4D-44D8-8561-F862C8679C3F}" presName="sibTrans" presStyleCnt="0"/>
      <dgm:spPr/>
    </dgm:pt>
    <dgm:pt modelId="{E18FAC6B-BEB3-49C1-BD8D-8491F7D327DF}" type="pres">
      <dgm:prSet presAssocID="{4B8412D1-9B75-4F06-9DCC-65657C4DABCB}" presName="node" presStyleLbl="node1" presStyleIdx="3" presStyleCnt="4">
        <dgm:presLayoutVars>
          <dgm:bulletEnabled val="1"/>
        </dgm:presLayoutVars>
      </dgm:prSet>
      <dgm:spPr/>
    </dgm:pt>
  </dgm:ptLst>
  <dgm:cxnLst>
    <dgm:cxn modelId="{0E91B807-4C50-4BBE-84C2-014C9B89D6E1}" type="presOf" srcId="{2279E6E9-C7CC-4B4B-9F41-2E6A6EA963A0}" destId="{531507F2-C671-42A1-8DD0-B02981FFA192}" srcOrd="0" destOrd="0" presId="urn:microsoft.com/office/officeart/2005/8/layout/default"/>
    <dgm:cxn modelId="{DA1E9626-EE6D-43E7-A5B1-DF7F98BBD273}" type="presOf" srcId="{546B0313-556D-44B2-9B6C-DBEF03463642}" destId="{78F16E15-FF7C-44E6-801B-2109BE72FE16}" srcOrd="0" destOrd="0" presId="urn:microsoft.com/office/officeart/2005/8/layout/default"/>
    <dgm:cxn modelId="{367A122E-D068-4971-ABFE-F4168953323F}" type="presOf" srcId="{6EB26951-8C0B-40B5-BE4E-0082F9AE3315}" destId="{428100A2-9DEE-40F7-BBB7-A1660E035B75}" srcOrd="0" destOrd="0" presId="urn:microsoft.com/office/officeart/2005/8/layout/default"/>
    <dgm:cxn modelId="{61FF414C-19FA-429B-9771-FB9C319AD2B0}" type="presOf" srcId="{4B8412D1-9B75-4F06-9DCC-65657C4DABCB}" destId="{E18FAC6B-BEB3-49C1-BD8D-8491F7D327DF}" srcOrd="0" destOrd="0" presId="urn:microsoft.com/office/officeart/2005/8/layout/default"/>
    <dgm:cxn modelId="{19413680-72BC-46FF-BDB5-D29E3D6E266B}" type="presOf" srcId="{A7169594-DDB7-4977-AD99-5B1F8A002893}" destId="{156C05A9-996D-4FED-B853-BE5B4163E8AC}" srcOrd="0" destOrd="0" presId="urn:microsoft.com/office/officeart/2005/8/layout/default"/>
    <dgm:cxn modelId="{B1FFBF82-145E-441E-AE56-177D13272C5C}" srcId="{546B0313-556D-44B2-9B6C-DBEF03463642}" destId="{2279E6E9-C7CC-4B4B-9F41-2E6A6EA963A0}" srcOrd="1" destOrd="0" parTransId="{A329A8C9-F31F-4CED-8236-421B29030184}" sibTransId="{F1171063-7153-4711-9B9F-3AF29B4E6B49}"/>
    <dgm:cxn modelId="{1E0E45AA-19ED-404A-91D6-EA6088AEEA5F}" srcId="{546B0313-556D-44B2-9B6C-DBEF03463642}" destId="{6EB26951-8C0B-40B5-BE4E-0082F9AE3315}" srcOrd="2" destOrd="0" parTransId="{66F3029C-FA4B-45C4-8D9B-FECF3E054595}" sibTransId="{CD773C2A-DA4D-44D8-8561-F862C8679C3F}"/>
    <dgm:cxn modelId="{5482B0B7-BF83-4946-BBD4-6C81824680D3}" srcId="{546B0313-556D-44B2-9B6C-DBEF03463642}" destId="{4B8412D1-9B75-4F06-9DCC-65657C4DABCB}" srcOrd="3" destOrd="0" parTransId="{BA767FC6-B247-4EE9-955F-FCE993F18F9B}" sibTransId="{C5CEA240-05CB-4023-8282-3925C4C7FDBB}"/>
    <dgm:cxn modelId="{95DE93B9-4CBB-4816-9CD1-45D2907350CE}" srcId="{546B0313-556D-44B2-9B6C-DBEF03463642}" destId="{A7169594-DDB7-4977-AD99-5B1F8A002893}" srcOrd="0" destOrd="0" parTransId="{E458BB63-BFE5-40BD-BA1A-1441AB1C238E}" sibTransId="{36FDBED8-B6F2-4053-A5E9-CBA2BAB1C9CD}"/>
    <dgm:cxn modelId="{1A87D11E-BC36-41BD-AC37-81F213E58394}" type="presParOf" srcId="{78F16E15-FF7C-44E6-801B-2109BE72FE16}" destId="{156C05A9-996D-4FED-B853-BE5B4163E8AC}" srcOrd="0" destOrd="0" presId="urn:microsoft.com/office/officeart/2005/8/layout/default"/>
    <dgm:cxn modelId="{5DCCC7CC-D1DA-4FA2-BBE6-CC39C722DD62}" type="presParOf" srcId="{78F16E15-FF7C-44E6-801B-2109BE72FE16}" destId="{3724EF42-01D3-4ED8-AB03-241D7AE72891}" srcOrd="1" destOrd="0" presId="urn:microsoft.com/office/officeart/2005/8/layout/default"/>
    <dgm:cxn modelId="{26568F86-6317-4C99-A3EC-01498EBF4F0B}" type="presParOf" srcId="{78F16E15-FF7C-44E6-801B-2109BE72FE16}" destId="{531507F2-C671-42A1-8DD0-B02981FFA192}" srcOrd="2" destOrd="0" presId="urn:microsoft.com/office/officeart/2005/8/layout/default"/>
    <dgm:cxn modelId="{E07FE5DE-90B0-4C69-A183-783AD9202C01}" type="presParOf" srcId="{78F16E15-FF7C-44E6-801B-2109BE72FE16}" destId="{D67F7322-0988-427A-AB43-BC38F4B6F45D}" srcOrd="3" destOrd="0" presId="urn:microsoft.com/office/officeart/2005/8/layout/default"/>
    <dgm:cxn modelId="{E49BA5D7-62D0-4981-AF56-4D4AFD3E8D00}" type="presParOf" srcId="{78F16E15-FF7C-44E6-801B-2109BE72FE16}" destId="{428100A2-9DEE-40F7-BBB7-A1660E035B75}" srcOrd="4" destOrd="0" presId="urn:microsoft.com/office/officeart/2005/8/layout/default"/>
    <dgm:cxn modelId="{9C486A44-F1DD-441A-A082-527512367977}" type="presParOf" srcId="{78F16E15-FF7C-44E6-801B-2109BE72FE16}" destId="{D02A416F-FB6B-4986-9A2D-CF7AE5EBEA3D}" srcOrd="5" destOrd="0" presId="urn:microsoft.com/office/officeart/2005/8/layout/default"/>
    <dgm:cxn modelId="{E8F4BF4D-BE55-4843-A7D5-004E3A83F3F9}" type="presParOf" srcId="{78F16E15-FF7C-44E6-801B-2109BE72FE16}" destId="{E18FAC6B-BEB3-49C1-BD8D-8491F7D327DF}" srcOrd="6"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9A737B-DFF6-4007-A647-32500ACD9CA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BB2EF34-6581-49F4-9852-D768C4128E27}">
      <dgm:prSet/>
      <dgm:spPr/>
      <dgm:t>
        <a:bodyPr/>
        <a:lstStyle/>
        <a:p>
          <a:pPr rtl="0"/>
          <a:r>
            <a:rPr lang="en-US" dirty="0"/>
            <a:t>One motor 250 Nm torque- Front axle (FWD) . </a:t>
          </a:r>
        </a:p>
      </dgm:t>
    </dgm:pt>
    <dgm:pt modelId="{DB5A4910-D7CA-4892-A3F4-015891C5B8F2}" type="parTrans" cxnId="{C2AF827C-A368-41ED-9766-56A6876DBC71}">
      <dgm:prSet/>
      <dgm:spPr/>
      <dgm:t>
        <a:bodyPr/>
        <a:lstStyle/>
        <a:p>
          <a:endParaRPr lang="en-US"/>
        </a:p>
      </dgm:t>
    </dgm:pt>
    <dgm:pt modelId="{DE53FC79-A8DF-42F8-8E38-15EDB0984F71}" type="sibTrans" cxnId="{C2AF827C-A368-41ED-9766-56A6876DBC71}">
      <dgm:prSet/>
      <dgm:spPr/>
      <dgm:t>
        <a:bodyPr/>
        <a:lstStyle/>
        <a:p>
          <a:endParaRPr lang="en-US"/>
        </a:p>
      </dgm:t>
    </dgm:pt>
    <dgm:pt modelId="{63A78B99-5A0B-46CE-B9D8-8EA57D0B4CC2}">
      <dgm:prSet/>
      <dgm:spPr/>
      <dgm:t>
        <a:bodyPr/>
        <a:lstStyle/>
        <a:p>
          <a:pPr rtl="0"/>
          <a:r>
            <a:rPr lang="en-US" dirty="0"/>
            <a:t>Max speed 125 km/h </a:t>
          </a:r>
        </a:p>
      </dgm:t>
    </dgm:pt>
    <dgm:pt modelId="{9EE6CBC6-7BC5-4036-A4EA-EFE0BBFABEC0}" type="parTrans" cxnId="{46729297-63F3-4FF0-906A-1AD98F5E8C81}">
      <dgm:prSet/>
      <dgm:spPr/>
      <dgm:t>
        <a:bodyPr/>
        <a:lstStyle/>
        <a:p>
          <a:endParaRPr lang="en-US"/>
        </a:p>
      </dgm:t>
    </dgm:pt>
    <dgm:pt modelId="{62DCFD71-D8DE-47A0-A29D-6E4F53EFDEF0}" type="sibTrans" cxnId="{46729297-63F3-4FF0-906A-1AD98F5E8C81}">
      <dgm:prSet/>
      <dgm:spPr/>
      <dgm:t>
        <a:bodyPr/>
        <a:lstStyle/>
        <a:p>
          <a:endParaRPr lang="en-US"/>
        </a:p>
      </dgm:t>
    </dgm:pt>
    <dgm:pt modelId="{5760BE20-AECD-498C-A3A9-0C9DF8382E82}">
      <dgm:prSet/>
      <dgm:spPr/>
      <dgm:t>
        <a:bodyPr/>
        <a:lstStyle/>
        <a:p>
          <a:pPr rtl="0"/>
          <a:r>
            <a:rPr lang="en-US" dirty="0"/>
            <a:t>Load capacity: 750 kg + 2 occupant</a:t>
          </a:r>
        </a:p>
      </dgm:t>
    </dgm:pt>
    <dgm:pt modelId="{CE8652F9-45EB-4D81-83F0-C94A51132D03}" type="parTrans" cxnId="{6D6F2EC7-AE92-4DF4-9F80-C65E7397067D}">
      <dgm:prSet/>
      <dgm:spPr/>
      <dgm:t>
        <a:bodyPr/>
        <a:lstStyle/>
        <a:p>
          <a:endParaRPr lang="en-US"/>
        </a:p>
      </dgm:t>
    </dgm:pt>
    <dgm:pt modelId="{BB59D5C5-8B76-4747-B8A3-9833791874C5}" type="sibTrans" cxnId="{6D6F2EC7-AE92-4DF4-9F80-C65E7397067D}">
      <dgm:prSet/>
      <dgm:spPr/>
      <dgm:t>
        <a:bodyPr/>
        <a:lstStyle/>
        <a:p>
          <a:endParaRPr lang="en-US"/>
        </a:p>
      </dgm:t>
    </dgm:pt>
    <dgm:pt modelId="{24041FD6-207E-4E71-80B7-C609DF3D2831}" type="pres">
      <dgm:prSet presAssocID="{B19A737B-DFF6-4007-A647-32500ACD9CA5}" presName="diagram" presStyleCnt="0">
        <dgm:presLayoutVars>
          <dgm:dir/>
          <dgm:resizeHandles val="exact"/>
        </dgm:presLayoutVars>
      </dgm:prSet>
      <dgm:spPr/>
    </dgm:pt>
    <dgm:pt modelId="{268C09B1-C2F4-40DC-898C-EA2835338616}" type="pres">
      <dgm:prSet presAssocID="{5BB2EF34-6581-49F4-9852-D768C4128E27}" presName="node" presStyleLbl="node1" presStyleIdx="0" presStyleCnt="3">
        <dgm:presLayoutVars>
          <dgm:bulletEnabled val="1"/>
        </dgm:presLayoutVars>
      </dgm:prSet>
      <dgm:spPr/>
    </dgm:pt>
    <dgm:pt modelId="{41810865-1F12-4C58-A345-9D7F64E2338E}" type="pres">
      <dgm:prSet presAssocID="{DE53FC79-A8DF-42F8-8E38-15EDB0984F71}" presName="sibTrans" presStyleCnt="0"/>
      <dgm:spPr/>
    </dgm:pt>
    <dgm:pt modelId="{FF09F491-51EF-4255-A7E0-30734D7832A7}" type="pres">
      <dgm:prSet presAssocID="{63A78B99-5A0B-46CE-B9D8-8EA57D0B4CC2}" presName="node" presStyleLbl="node1" presStyleIdx="1" presStyleCnt="3">
        <dgm:presLayoutVars>
          <dgm:bulletEnabled val="1"/>
        </dgm:presLayoutVars>
      </dgm:prSet>
      <dgm:spPr/>
    </dgm:pt>
    <dgm:pt modelId="{3F2AC1D7-C7C6-49F3-90E9-3DDC133F158D}" type="pres">
      <dgm:prSet presAssocID="{62DCFD71-D8DE-47A0-A29D-6E4F53EFDEF0}" presName="sibTrans" presStyleCnt="0"/>
      <dgm:spPr/>
    </dgm:pt>
    <dgm:pt modelId="{29A4CE8B-5A1F-485C-B45F-A07E01EB8266}" type="pres">
      <dgm:prSet presAssocID="{5760BE20-AECD-498C-A3A9-0C9DF8382E82}" presName="node" presStyleLbl="node1" presStyleIdx="2" presStyleCnt="3">
        <dgm:presLayoutVars>
          <dgm:bulletEnabled val="1"/>
        </dgm:presLayoutVars>
      </dgm:prSet>
      <dgm:spPr/>
    </dgm:pt>
  </dgm:ptLst>
  <dgm:cxnLst>
    <dgm:cxn modelId="{A8C2F51C-8342-4091-9C31-9F342F48FAB5}" type="presOf" srcId="{B19A737B-DFF6-4007-A647-32500ACD9CA5}" destId="{24041FD6-207E-4E71-80B7-C609DF3D2831}" srcOrd="0" destOrd="0" presId="urn:microsoft.com/office/officeart/2005/8/layout/default"/>
    <dgm:cxn modelId="{63FA8376-6983-40AC-83B1-C4E3023E6D98}" type="presOf" srcId="{5BB2EF34-6581-49F4-9852-D768C4128E27}" destId="{268C09B1-C2F4-40DC-898C-EA2835338616}" srcOrd="0" destOrd="0" presId="urn:microsoft.com/office/officeart/2005/8/layout/default"/>
    <dgm:cxn modelId="{C2AF827C-A368-41ED-9766-56A6876DBC71}" srcId="{B19A737B-DFF6-4007-A647-32500ACD9CA5}" destId="{5BB2EF34-6581-49F4-9852-D768C4128E27}" srcOrd="0" destOrd="0" parTransId="{DB5A4910-D7CA-4892-A3F4-015891C5B8F2}" sibTransId="{DE53FC79-A8DF-42F8-8E38-15EDB0984F71}"/>
    <dgm:cxn modelId="{46729297-63F3-4FF0-906A-1AD98F5E8C81}" srcId="{B19A737B-DFF6-4007-A647-32500ACD9CA5}" destId="{63A78B99-5A0B-46CE-B9D8-8EA57D0B4CC2}" srcOrd="1" destOrd="0" parTransId="{9EE6CBC6-7BC5-4036-A4EA-EFE0BBFABEC0}" sibTransId="{62DCFD71-D8DE-47A0-A29D-6E4F53EFDEF0}"/>
    <dgm:cxn modelId="{2EE61598-4EC3-4CDC-8C34-FD927F6CB9E5}" type="presOf" srcId="{5760BE20-AECD-498C-A3A9-0C9DF8382E82}" destId="{29A4CE8B-5A1F-485C-B45F-A07E01EB8266}" srcOrd="0" destOrd="0" presId="urn:microsoft.com/office/officeart/2005/8/layout/default"/>
    <dgm:cxn modelId="{6D6F2EC7-AE92-4DF4-9F80-C65E7397067D}" srcId="{B19A737B-DFF6-4007-A647-32500ACD9CA5}" destId="{5760BE20-AECD-498C-A3A9-0C9DF8382E82}" srcOrd="2" destOrd="0" parTransId="{CE8652F9-45EB-4D81-83F0-C94A51132D03}" sibTransId="{BB59D5C5-8B76-4747-B8A3-9833791874C5}"/>
    <dgm:cxn modelId="{3E1F0DCA-9815-4C1C-9387-A06FFE649752}" type="presOf" srcId="{63A78B99-5A0B-46CE-B9D8-8EA57D0B4CC2}" destId="{FF09F491-51EF-4255-A7E0-30734D7832A7}" srcOrd="0" destOrd="0" presId="urn:microsoft.com/office/officeart/2005/8/layout/default"/>
    <dgm:cxn modelId="{9E135A0B-A0E7-4F18-B482-6CB4A52942A2}" type="presParOf" srcId="{24041FD6-207E-4E71-80B7-C609DF3D2831}" destId="{268C09B1-C2F4-40DC-898C-EA2835338616}" srcOrd="0" destOrd="0" presId="urn:microsoft.com/office/officeart/2005/8/layout/default"/>
    <dgm:cxn modelId="{94867948-8C06-403F-8B6F-C1722AB63539}" type="presParOf" srcId="{24041FD6-207E-4E71-80B7-C609DF3D2831}" destId="{41810865-1F12-4C58-A345-9D7F64E2338E}" srcOrd="1" destOrd="0" presId="urn:microsoft.com/office/officeart/2005/8/layout/default"/>
    <dgm:cxn modelId="{CB3B78D5-7BD7-4315-99E6-04E98F6262E6}" type="presParOf" srcId="{24041FD6-207E-4E71-80B7-C609DF3D2831}" destId="{FF09F491-51EF-4255-A7E0-30734D7832A7}" srcOrd="2" destOrd="0" presId="urn:microsoft.com/office/officeart/2005/8/layout/default"/>
    <dgm:cxn modelId="{D807951F-F272-4B24-9B05-F2BE9AA5BF23}" type="presParOf" srcId="{24041FD6-207E-4E71-80B7-C609DF3D2831}" destId="{3F2AC1D7-C7C6-49F3-90E9-3DDC133F158D}" srcOrd="3" destOrd="0" presId="urn:microsoft.com/office/officeart/2005/8/layout/default"/>
    <dgm:cxn modelId="{E0681754-BC8B-4A63-9F15-C6D2053DB634}" type="presParOf" srcId="{24041FD6-207E-4E71-80B7-C609DF3D2831}" destId="{29A4CE8B-5A1F-485C-B45F-A07E01EB8266}" srcOrd="4" destOrd="0" presId="urn:microsoft.com/office/officeart/2005/8/layout/defaul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290C58-4FE4-4D6C-A5E4-6F609E6A15F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E7BE7B4-10D5-49C6-834E-478B151033BA}">
      <dgm:prSet/>
      <dgm:spPr/>
      <dgm:t>
        <a:bodyPr/>
        <a:lstStyle/>
        <a:p>
          <a:pPr rtl="0"/>
          <a:r>
            <a:rPr lang="en-US" b="0" i="0" dirty="0"/>
            <a:t>Battery voltage pack: 230V. </a:t>
          </a:r>
          <a:endParaRPr lang="en-US" dirty="0"/>
        </a:p>
      </dgm:t>
    </dgm:pt>
    <dgm:pt modelId="{7E745EC8-A6E5-420D-8D5D-F97220475FD2}" type="parTrans" cxnId="{C6356905-14DD-41DF-ABD1-6D25EABD44A7}">
      <dgm:prSet/>
      <dgm:spPr/>
      <dgm:t>
        <a:bodyPr/>
        <a:lstStyle/>
        <a:p>
          <a:endParaRPr lang="en-US"/>
        </a:p>
      </dgm:t>
    </dgm:pt>
    <dgm:pt modelId="{1F8F531F-5981-484B-AE9A-D25C62890441}" type="sibTrans" cxnId="{C6356905-14DD-41DF-ABD1-6D25EABD44A7}">
      <dgm:prSet/>
      <dgm:spPr/>
      <dgm:t>
        <a:bodyPr/>
        <a:lstStyle/>
        <a:p>
          <a:endParaRPr lang="en-US"/>
        </a:p>
      </dgm:t>
    </dgm:pt>
    <dgm:pt modelId="{3D52798B-EF25-47EA-BC99-BC5D637536FD}">
      <dgm:prSet/>
      <dgm:spPr/>
      <dgm:t>
        <a:bodyPr/>
        <a:lstStyle/>
        <a:p>
          <a:pPr rtl="0"/>
          <a:r>
            <a:rPr lang="en-US" b="0" i="0" dirty="0"/>
            <a:t>City range: 280 km. </a:t>
          </a:r>
          <a:endParaRPr lang="en-US" dirty="0"/>
        </a:p>
      </dgm:t>
    </dgm:pt>
    <dgm:pt modelId="{14A4AF63-F101-4084-BA07-D9B089DF33E9}" type="parTrans" cxnId="{997A87FE-26FA-49DE-8D74-D4E841AC15C5}">
      <dgm:prSet/>
      <dgm:spPr/>
      <dgm:t>
        <a:bodyPr/>
        <a:lstStyle/>
        <a:p>
          <a:endParaRPr lang="en-US"/>
        </a:p>
      </dgm:t>
    </dgm:pt>
    <dgm:pt modelId="{442E4182-85AE-49BC-82CC-C260D5B67E18}" type="sibTrans" cxnId="{997A87FE-26FA-49DE-8D74-D4E841AC15C5}">
      <dgm:prSet/>
      <dgm:spPr/>
      <dgm:t>
        <a:bodyPr/>
        <a:lstStyle/>
        <a:p>
          <a:endParaRPr lang="en-US"/>
        </a:p>
      </dgm:t>
    </dgm:pt>
    <dgm:pt modelId="{B848A0E5-AA2E-4CB0-9615-F97E4902EE49}">
      <dgm:prSet/>
      <dgm:spPr/>
      <dgm:t>
        <a:bodyPr/>
        <a:lstStyle/>
        <a:p>
          <a:pPr rtl="0"/>
          <a:r>
            <a:rPr lang="en-US" b="0" i="0" dirty="0"/>
            <a:t>Combined range: 210 km. </a:t>
          </a:r>
          <a:endParaRPr lang="en-US" dirty="0"/>
        </a:p>
      </dgm:t>
    </dgm:pt>
    <dgm:pt modelId="{6664CEA3-991E-446B-B19D-96DAABAC353C}" type="parTrans" cxnId="{C0B4609B-4E23-4AD7-905E-ECBF739CB5D3}">
      <dgm:prSet/>
      <dgm:spPr/>
      <dgm:t>
        <a:bodyPr/>
        <a:lstStyle/>
        <a:p>
          <a:endParaRPr lang="en-US"/>
        </a:p>
      </dgm:t>
    </dgm:pt>
    <dgm:pt modelId="{14711CB2-13D9-4DA3-ADF5-2977E9FB9AB7}" type="sibTrans" cxnId="{C0B4609B-4E23-4AD7-905E-ECBF739CB5D3}">
      <dgm:prSet/>
      <dgm:spPr/>
      <dgm:t>
        <a:bodyPr/>
        <a:lstStyle/>
        <a:p>
          <a:endParaRPr lang="en-US"/>
        </a:p>
      </dgm:t>
    </dgm:pt>
    <dgm:pt modelId="{83E23129-9E4E-4650-B603-B29F828DFAFF}">
      <dgm:prSet/>
      <dgm:spPr/>
      <dgm:t>
        <a:bodyPr/>
        <a:lstStyle/>
        <a:p>
          <a:pPr rtl="0"/>
          <a:r>
            <a:rPr lang="en-US" b="0" i="0" dirty="0"/>
            <a:t>Charge 0-80% AC 7kW - 6 hours </a:t>
          </a:r>
          <a:endParaRPr lang="en-US" dirty="0"/>
        </a:p>
      </dgm:t>
    </dgm:pt>
    <dgm:pt modelId="{15A389A8-5DC7-4C42-9741-45AD505D9E76}" type="parTrans" cxnId="{9356E48A-CED2-4034-9660-9E6591827B41}">
      <dgm:prSet/>
      <dgm:spPr/>
      <dgm:t>
        <a:bodyPr/>
        <a:lstStyle/>
        <a:p>
          <a:endParaRPr lang="en-US"/>
        </a:p>
      </dgm:t>
    </dgm:pt>
    <dgm:pt modelId="{6760B10D-6386-4DF0-926C-70E3389C0527}" type="sibTrans" cxnId="{9356E48A-CED2-4034-9660-9E6591827B41}">
      <dgm:prSet/>
      <dgm:spPr/>
      <dgm:t>
        <a:bodyPr/>
        <a:lstStyle/>
        <a:p>
          <a:endParaRPr lang="en-US"/>
        </a:p>
      </dgm:t>
    </dgm:pt>
    <dgm:pt modelId="{AAFB5823-16B2-4767-B638-D657ED378C08}">
      <dgm:prSet custT="1"/>
      <dgm:spPr/>
      <dgm:t>
        <a:bodyPr/>
        <a:lstStyle/>
        <a:p>
          <a:pPr rtl="0"/>
          <a:r>
            <a:rPr lang="en-US" sz="1000" b="0" i="0" dirty="0"/>
            <a:t>Charge 0-80% DC 40kW  - 60 minutes</a:t>
          </a:r>
          <a:endParaRPr lang="en-US" sz="1000" dirty="0"/>
        </a:p>
      </dgm:t>
    </dgm:pt>
    <dgm:pt modelId="{AE9D6B36-339E-43F9-9A44-08B8B251595D}" type="parTrans" cxnId="{14AF3E35-719A-4B9E-8B75-D55D9CB66DDB}">
      <dgm:prSet/>
      <dgm:spPr/>
      <dgm:t>
        <a:bodyPr/>
        <a:lstStyle/>
        <a:p>
          <a:endParaRPr lang="en-US"/>
        </a:p>
      </dgm:t>
    </dgm:pt>
    <dgm:pt modelId="{123A9169-84A3-4082-8A6F-3BE38A94F3ED}" type="sibTrans" cxnId="{14AF3E35-719A-4B9E-8B75-D55D9CB66DDB}">
      <dgm:prSet/>
      <dgm:spPr/>
      <dgm:t>
        <a:bodyPr/>
        <a:lstStyle/>
        <a:p>
          <a:endParaRPr lang="en-US"/>
        </a:p>
      </dgm:t>
    </dgm:pt>
    <dgm:pt modelId="{67633DF4-7C75-47FE-9D2D-356D5323D64B}">
      <dgm:prSet custT="1"/>
      <dgm:spPr/>
      <dgm:t>
        <a:bodyPr/>
        <a:lstStyle/>
        <a:p>
          <a:pPr rtl="0"/>
          <a:r>
            <a:rPr lang="en-US" sz="1000" b="0" i="0" dirty="0"/>
            <a:t>Dimensions:  L=4560 x W=1755 x H=1858 mm </a:t>
          </a:r>
          <a:endParaRPr lang="en-US" sz="1000" dirty="0"/>
        </a:p>
      </dgm:t>
    </dgm:pt>
    <dgm:pt modelId="{8C9E009C-D3E8-4395-9948-1551DC863EAC}" type="parTrans" cxnId="{36C2AE1F-311D-4CCB-A37E-1C3F2DDD4709}">
      <dgm:prSet/>
      <dgm:spPr/>
      <dgm:t>
        <a:bodyPr/>
        <a:lstStyle/>
        <a:p>
          <a:endParaRPr lang="en-US"/>
        </a:p>
      </dgm:t>
    </dgm:pt>
    <dgm:pt modelId="{F9C692F2-2F88-4C5B-BD71-7B2628279C7C}" type="sibTrans" cxnId="{36C2AE1F-311D-4CCB-A37E-1C3F2DDD4709}">
      <dgm:prSet/>
      <dgm:spPr/>
      <dgm:t>
        <a:bodyPr/>
        <a:lstStyle/>
        <a:p>
          <a:endParaRPr lang="en-US"/>
        </a:p>
      </dgm:t>
    </dgm:pt>
    <dgm:pt modelId="{6C737231-73C3-4F92-9D71-274364DC2F35}">
      <dgm:prSet custT="1"/>
      <dgm:spPr/>
      <dgm:t>
        <a:bodyPr/>
        <a:lstStyle/>
        <a:p>
          <a:pPr rtl="0"/>
          <a:r>
            <a:rPr lang="en-US" sz="1000" b="0" i="0" dirty="0"/>
            <a:t>Axle base: 2750mm </a:t>
          </a:r>
          <a:endParaRPr lang="en-US" sz="1000" dirty="0"/>
        </a:p>
      </dgm:t>
    </dgm:pt>
    <dgm:pt modelId="{7A31CCA4-613C-4CB1-971E-7DCED96622EB}" type="parTrans" cxnId="{4457C40D-700A-45B2-8A2E-A01BC13CA296}">
      <dgm:prSet/>
      <dgm:spPr/>
      <dgm:t>
        <a:bodyPr/>
        <a:lstStyle/>
        <a:p>
          <a:endParaRPr lang="en-US"/>
        </a:p>
      </dgm:t>
    </dgm:pt>
    <dgm:pt modelId="{41B8A870-399A-48A9-9441-6AA37A00A8A7}" type="sibTrans" cxnId="{4457C40D-700A-45B2-8A2E-A01BC13CA296}">
      <dgm:prSet/>
      <dgm:spPr/>
      <dgm:t>
        <a:bodyPr/>
        <a:lstStyle/>
        <a:p>
          <a:endParaRPr lang="en-US"/>
        </a:p>
      </dgm:t>
    </dgm:pt>
    <dgm:pt modelId="{60887D13-4E90-4C42-94D8-6B86ABDDF843}">
      <dgm:prSet custT="1"/>
      <dgm:spPr/>
      <dgm:t>
        <a:bodyPr/>
        <a:lstStyle/>
        <a:p>
          <a:pPr rtl="0"/>
          <a:r>
            <a:rPr lang="en-US" sz="1000" b="0" i="0" dirty="0"/>
            <a:t>Estimated weight kg: 1600 kg </a:t>
          </a:r>
          <a:endParaRPr lang="en-US" sz="1000" dirty="0"/>
        </a:p>
      </dgm:t>
    </dgm:pt>
    <dgm:pt modelId="{4F5C6B1E-8506-44C8-9193-CF1209266C27}" type="parTrans" cxnId="{8D16A5B6-4D47-4555-BBDA-CB0ABCC13747}">
      <dgm:prSet/>
      <dgm:spPr/>
      <dgm:t>
        <a:bodyPr/>
        <a:lstStyle/>
        <a:p>
          <a:endParaRPr lang="en-US"/>
        </a:p>
      </dgm:t>
    </dgm:pt>
    <dgm:pt modelId="{F1901DC0-5116-46F3-9A64-4ACE2C1CFAA4}" type="sibTrans" cxnId="{8D16A5B6-4D47-4555-BBDA-CB0ABCC13747}">
      <dgm:prSet/>
      <dgm:spPr/>
      <dgm:t>
        <a:bodyPr/>
        <a:lstStyle/>
        <a:p>
          <a:endParaRPr lang="en-US"/>
        </a:p>
      </dgm:t>
    </dgm:pt>
    <dgm:pt modelId="{F85DC997-1D99-4DEE-92C9-AB5E6A46360D}">
      <dgm:prSet custT="1"/>
      <dgm:spPr/>
      <dgm:t>
        <a:bodyPr/>
        <a:lstStyle/>
        <a:p>
          <a:pPr rtl="0"/>
          <a:r>
            <a:rPr lang="en-US" sz="1000" b="0" i="0" dirty="0"/>
            <a:t>Space capacity: 2950 .</a:t>
          </a:r>
        </a:p>
      </dgm:t>
    </dgm:pt>
    <dgm:pt modelId="{2E809EC2-3DD5-4DA2-B0F2-AFECD055FC4C}" type="parTrans" cxnId="{130B1A7E-C0F3-4A80-AC16-C9DF6D8EB938}">
      <dgm:prSet/>
      <dgm:spPr/>
      <dgm:t>
        <a:bodyPr/>
        <a:lstStyle/>
        <a:p>
          <a:endParaRPr lang="en-US"/>
        </a:p>
      </dgm:t>
    </dgm:pt>
    <dgm:pt modelId="{D778F24B-9728-41FF-AEF6-A45C62514E6C}" type="sibTrans" cxnId="{130B1A7E-C0F3-4A80-AC16-C9DF6D8EB938}">
      <dgm:prSet/>
      <dgm:spPr/>
      <dgm:t>
        <a:bodyPr/>
        <a:lstStyle/>
        <a:p>
          <a:endParaRPr lang="en-US"/>
        </a:p>
      </dgm:t>
    </dgm:pt>
    <dgm:pt modelId="{C092B920-4CC0-4DC2-BE85-F70D3C0484E8}" type="pres">
      <dgm:prSet presAssocID="{35290C58-4FE4-4D6C-A5E4-6F609E6A15F4}" presName="diagram" presStyleCnt="0">
        <dgm:presLayoutVars>
          <dgm:dir/>
          <dgm:resizeHandles val="exact"/>
        </dgm:presLayoutVars>
      </dgm:prSet>
      <dgm:spPr/>
    </dgm:pt>
    <dgm:pt modelId="{9D88DFD3-2A9F-4AE4-B047-626ECE1B5C73}" type="pres">
      <dgm:prSet presAssocID="{AE7BE7B4-10D5-49C6-834E-478B151033BA}" presName="node" presStyleLbl="node1" presStyleIdx="0" presStyleCnt="9">
        <dgm:presLayoutVars>
          <dgm:bulletEnabled val="1"/>
        </dgm:presLayoutVars>
      </dgm:prSet>
      <dgm:spPr/>
    </dgm:pt>
    <dgm:pt modelId="{59A23BDE-AF55-42C1-941A-3FACEE5535B2}" type="pres">
      <dgm:prSet presAssocID="{1F8F531F-5981-484B-AE9A-D25C62890441}" presName="sibTrans" presStyleCnt="0"/>
      <dgm:spPr/>
    </dgm:pt>
    <dgm:pt modelId="{B0AC199A-9BBC-4A18-BD3C-4A47FB72F663}" type="pres">
      <dgm:prSet presAssocID="{3D52798B-EF25-47EA-BC99-BC5D637536FD}" presName="node" presStyleLbl="node1" presStyleIdx="1" presStyleCnt="9">
        <dgm:presLayoutVars>
          <dgm:bulletEnabled val="1"/>
        </dgm:presLayoutVars>
      </dgm:prSet>
      <dgm:spPr/>
    </dgm:pt>
    <dgm:pt modelId="{F5649959-8A69-4CBF-B476-433F790CC0BD}" type="pres">
      <dgm:prSet presAssocID="{442E4182-85AE-49BC-82CC-C260D5B67E18}" presName="sibTrans" presStyleCnt="0"/>
      <dgm:spPr/>
    </dgm:pt>
    <dgm:pt modelId="{755E78C9-2623-4E3D-80DB-274957A93540}" type="pres">
      <dgm:prSet presAssocID="{B848A0E5-AA2E-4CB0-9615-F97E4902EE49}" presName="node" presStyleLbl="node1" presStyleIdx="2" presStyleCnt="9">
        <dgm:presLayoutVars>
          <dgm:bulletEnabled val="1"/>
        </dgm:presLayoutVars>
      </dgm:prSet>
      <dgm:spPr/>
    </dgm:pt>
    <dgm:pt modelId="{9DBB1519-F3C1-48F6-ABDF-00788AD2C10A}" type="pres">
      <dgm:prSet presAssocID="{14711CB2-13D9-4DA3-ADF5-2977E9FB9AB7}" presName="sibTrans" presStyleCnt="0"/>
      <dgm:spPr/>
    </dgm:pt>
    <dgm:pt modelId="{75B55F51-CF07-4844-BB7D-0788E0502806}" type="pres">
      <dgm:prSet presAssocID="{83E23129-9E4E-4650-B603-B29F828DFAFF}" presName="node" presStyleLbl="node1" presStyleIdx="3" presStyleCnt="9">
        <dgm:presLayoutVars>
          <dgm:bulletEnabled val="1"/>
        </dgm:presLayoutVars>
      </dgm:prSet>
      <dgm:spPr/>
    </dgm:pt>
    <dgm:pt modelId="{BB724054-1202-4AFE-8EB9-7605E682285F}" type="pres">
      <dgm:prSet presAssocID="{6760B10D-6386-4DF0-926C-70E3389C0527}" presName="sibTrans" presStyleCnt="0"/>
      <dgm:spPr/>
    </dgm:pt>
    <dgm:pt modelId="{679D267E-7F8A-4F6D-BF6B-AA778B2A1BFF}" type="pres">
      <dgm:prSet presAssocID="{AAFB5823-16B2-4767-B638-D657ED378C08}" presName="node" presStyleLbl="node1" presStyleIdx="4" presStyleCnt="9">
        <dgm:presLayoutVars>
          <dgm:bulletEnabled val="1"/>
        </dgm:presLayoutVars>
      </dgm:prSet>
      <dgm:spPr/>
    </dgm:pt>
    <dgm:pt modelId="{225D7B1E-1250-447D-B767-CA5B9CD419DE}" type="pres">
      <dgm:prSet presAssocID="{123A9169-84A3-4082-8A6F-3BE38A94F3ED}" presName="sibTrans" presStyleCnt="0"/>
      <dgm:spPr/>
    </dgm:pt>
    <dgm:pt modelId="{F37F51D3-4E9A-45B3-9420-47AEF7041020}" type="pres">
      <dgm:prSet presAssocID="{67633DF4-7C75-47FE-9D2D-356D5323D64B}" presName="node" presStyleLbl="node1" presStyleIdx="5" presStyleCnt="9">
        <dgm:presLayoutVars>
          <dgm:bulletEnabled val="1"/>
        </dgm:presLayoutVars>
      </dgm:prSet>
      <dgm:spPr/>
    </dgm:pt>
    <dgm:pt modelId="{610F64DA-985D-48CF-89C4-5DDB66573DEF}" type="pres">
      <dgm:prSet presAssocID="{F9C692F2-2F88-4C5B-BD71-7B2628279C7C}" presName="sibTrans" presStyleCnt="0"/>
      <dgm:spPr/>
    </dgm:pt>
    <dgm:pt modelId="{94517A63-BA56-4151-9363-EC7E8A936580}" type="pres">
      <dgm:prSet presAssocID="{6C737231-73C3-4F92-9D71-274364DC2F35}" presName="node" presStyleLbl="node1" presStyleIdx="6" presStyleCnt="9">
        <dgm:presLayoutVars>
          <dgm:bulletEnabled val="1"/>
        </dgm:presLayoutVars>
      </dgm:prSet>
      <dgm:spPr/>
    </dgm:pt>
    <dgm:pt modelId="{EF14839B-7182-4761-A7EA-B5E6A93CA81E}" type="pres">
      <dgm:prSet presAssocID="{41B8A870-399A-48A9-9441-6AA37A00A8A7}" presName="sibTrans" presStyleCnt="0"/>
      <dgm:spPr/>
    </dgm:pt>
    <dgm:pt modelId="{CC08FD67-8DCA-4AEF-9AB2-997BBF8BA530}" type="pres">
      <dgm:prSet presAssocID="{60887D13-4E90-4C42-94D8-6B86ABDDF843}" presName="node" presStyleLbl="node1" presStyleIdx="7" presStyleCnt="9">
        <dgm:presLayoutVars>
          <dgm:bulletEnabled val="1"/>
        </dgm:presLayoutVars>
      </dgm:prSet>
      <dgm:spPr/>
    </dgm:pt>
    <dgm:pt modelId="{D2E75B5F-AB8C-46A0-B1BB-146F2408F7F1}" type="pres">
      <dgm:prSet presAssocID="{F1901DC0-5116-46F3-9A64-4ACE2C1CFAA4}" presName="sibTrans" presStyleCnt="0"/>
      <dgm:spPr/>
    </dgm:pt>
    <dgm:pt modelId="{DEB7F0B7-EC34-4EE7-A070-2C6C5292D5CB}" type="pres">
      <dgm:prSet presAssocID="{F85DC997-1D99-4DEE-92C9-AB5E6A46360D}" presName="node" presStyleLbl="node1" presStyleIdx="8" presStyleCnt="9">
        <dgm:presLayoutVars>
          <dgm:bulletEnabled val="1"/>
        </dgm:presLayoutVars>
      </dgm:prSet>
      <dgm:spPr/>
    </dgm:pt>
  </dgm:ptLst>
  <dgm:cxnLst>
    <dgm:cxn modelId="{C6356905-14DD-41DF-ABD1-6D25EABD44A7}" srcId="{35290C58-4FE4-4D6C-A5E4-6F609E6A15F4}" destId="{AE7BE7B4-10D5-49C6-834E-478B151033BA}" srcOrd="0" destOrd="0" parTransId="{7E745EC8-A6E5-420D-8D5D-F97220475FD2}" sibTransId="{1F8F531F-5981-484B-AE9A-D25C62890441}"/>
    <dgm:cxn modelId="{4457C40D-700A-45B2-8A2E-A01BC13CA296}" srcId="{35290C58-4FE4-4D6C-A5E4-6F609E6A15F4}" destId="{6C737231-73C3-4F92-9D71-274364DC2F35}" srcOrd="6" destOrd="0" parTransId="{7A31CCA4-613C-4CB1-971E-7DCED96622EB}" sibTransId="{41B8A870-399A-48A9-9441-6AA37A00A8A7}"/>
    <dgm:cxn modelId="{36C2AE1F-311D-4CCB-A37E-1C3F2DDD4709}" srcId="{35290C58-4FE4-4D6C-A5E4-6F609E6A15F4}" destId="{67633DF4-7C75-47FE-9D2D-356D5323D64B}" srcOrd="5" destOrd="0" parTransId="{8C9E009C-D3E8-4395-9948-1551DC863EAC}" sibTransId="{F9C692F2-2F88-4C5B-BD71-7B2628279C7C}"/>
    <dgm:cxn modelId="{14AF3E35-719A-4B9E-8B75-D55D9CB66DDB}" srcId="{35290C58-4FE4-4D6C-A5E4-6F609E6A15F4}" destId="{AAFB5823-16B2-4767-B638-D657ED378C08}" srcOrd="4" destOrd="0" parTransId="{AE9D6B36-339E-43F9-9A44-08B8B251595D}" sibTransId="{123A9169-84A3-4082-8A6F-3BE38A94F3ED}"/>
    <dgm:cxn modelId="{C93CA235-C79E-4A34-9CE8-87B9CD381F2B}" type="presOf" srcId="{3D52798B-EF25-47EA-BC99-BC5D637536FD}" destId="{B0AC199A-9BBC-4A18-BD3C-4A47FB72F663}" srcOrd="0" destOrd="0" presId="urn:microsoft.com/office/officeart/2005/8/layout/default"/>
    <dgm:cxn modelId="{BCF9AC3F-F31B-4CD0-92D8-64C55ED6B30C}" type="presOf" srcId="{6C737231-73C3-4F92-9D71-274364DC2F35}" destId="{94517A63-BA56-4151-9363-EC7E8A936580}" srcOrd="0" destOrd="0" presId="urn:microsoft.com/office/officeart/2005/8/layout/default"/>
    <dgm:cxn modelId="{BFFC5962-BED4-4546-80B2-E6CCC1AF074A}" type="presOf" srcId="{83E23129-9E4E-4650-B603-B29F828DFAFF}" destId="{75B55F51-CF07-4844-BB7D-0788E0502806}" srcOrd="0" destOrd="0" presId="urn:microsoft.com/office/officeart/2005/8/layout/default"/>
    <dgm:cxn modelId="{E1853D54-B307-4301-A33C-C77FC81CA1CA}" type="presOf" srcId="{B848A0E5-AA2E-4CB0-9615-F97E4902EE49}" destId="{755E78C9-2623-4E3D-80DB-274957A93540}" srcOrd="0" destOrd="0" presId="urn:microsoft.com/office/officeart/2005/8/layout/default"/>
    <dgm:cxn modelId="{06FF1B56-A42F-4360-828C-6AEC57ED46CC}" type="presOf" srcId="{60887D13-4E90-4C42-94D8-6B86ABDDF843}" destId="{CC08FD67-8DCA-4AEF-9AB2-997BBF8BA530}" srcOrd="0" destOrd="0" presId="urn:microsoft.com/office/officeart/2005/8/layout/default"/>
    <dgm:cxn modelId="{2D9A8379-8661-432F-BCEA-342F1622C354}" type="presOf" srcId="{F85DC997-1D99-4DEE-92C9-AB5E6A46360D}" destId="{DEB7F0B7-EC34-4EE7-A070-2C6C5292D5CB}" srcOrd="0" destOrd="0" presId="urn:microsoft.com/office/officeart/2005/8/layout/default"/>
    <dgm:cxn modelId="{130B1A7E-C0F3-4A80-AC16-C9DF6D8EB938}" srcId="{35290C58-4FE4-4D6C-A5E4-6F609E6A15F4}" destId="{F85DC997-1D99-4DEE-92C9-AB5E6A46360D}" srcOrd="8" destOrd="0" parTransId="{2E809EC2-3DD5-4DA2-B0F2-AFECD055FC4C}" sibTransId="{D778F24B-9728-41FF-AEF6-A45C62514E6C}"/>
    <dgm:cxn modelId="{9356E48A-CED2-4034-9660-9E6591827B41}" srcId="{35290C58-4FE4-4D6C-A5E4-6F609E6A15F4}" destId="{83E23129-9E4E-4650-B603-B29F828DFAFF}" srcOrd="3" destOrd="0" parTransId="{15A389A8-5DC7-4C42-9741-45AD505D9E76}" sibTransId="{6760B10D-6386-4DF0-926C-70E3389C0527}"/>
    <dgm:cxn modelId="{C0B4609B-4E23-4AD7-905E-ECBF739CB5D3}" srcId="{35290C58-4FE4-4D6C-A5E4-6F609E6A15F4}" destId="{B848A0E5-AA2E-4CB0-9615-F97E4902EE49}" srcOrd="2" destOrd="0" parTransId="{6664CEA3-991E-446B-B19D-96DAABAC353C}" sibTransId="{14711CB2-13D9-4DA3-ADF5-2977E9FB9AB7}"/>
    <dgm:cxn modelId="{D4AB01A2-976B-4C49-88D2-18D1FA803291}" type="presOf" srcId="{AAFB5823-16B2-4767-B638-D657ED378C08}" destId="{679D267E-7F8A-4F6D-BF6B-AA778B2A1BFF}" srcOrd="0" destOrd="0" presId="urn:microsoft.com/office/officeart/2005/8/layout/default"/>
    <dgm:cxn modelId="{8D16A5B6-4D47-4555-BBDA-CB0ABCC13747}" srcId="{35290C58-4FE4-4D6C-A5E4-6F609E6A15F4}" destId="{60887D13-4E90-4C42-94D8-6B86ABDDF843}" srcOrd="7" destOrd="0" parTransId="{4F5C6B1E-8506-44C8-9193-CF1209266C27}" sibTransId="{F1901DC0-5116-46F3-9A64-4ACE2C1CFAA4}"/>
    <dgm:cxn modelId="{1C9241D1-4940-4DF1-AC0E-A7F98621EF46}" type="presOf" srcId="{67633DF4-7C75-47FE-9D2D-356D5323D64B}" destId="{F37F51D3-4E9A-45B3-9420-47AEF7041020}" srcOrd="0" destOrd="0" presId="urn:microsoft.com/office/officeart/2005/8/layout/default"/>
    <dgm:cxn modelId="{851FB7D7-5A4A-4FCC-9647-85B39CCABD5F}" type="presOf" srcId="{35290C58-4FE4-4D6C-A5E4-6F609E6A15F4}" destId="{C092B920-4CC0-4DC2-BE85-F70D3C0484E8}" srcOrd="0" destOrd="0" presId="urn:microsoft.com/office/officeart/2005/8/layout/default"/>
    <dgm:cxn modelId="{32E3C3F4-949D-45CE-8D68-51EF3771FDD2}" type="presOf" srcId="{AE7BE7B4-10D5-49C6-834E-478B151033BA}" destId="{9D88DFD3-2A9F-4AE4-B047-626ECE1B5C73}" srcOrd="0" destOrd="0" presId="urn:microsoft.com/office/officeart/2005/8/layout/default"/>
    <dgm:cxn modelId="{997A87FE-26FA-49DE-8D74-D4E841AC15C5}" srcId="{35290C58-4FE4-4D6C-A5E4-6F609E6A15F4}" destId="{3D52798B-EF25-47EA-BC99-BC5D637536FD}" srcOrd="1" destOrd="0" parTransId="{14A4AF63-F101-4084-BA07-D9B089DF33E9}" sibTransId="{442E4182-85AE-49BC-82CC-C260D5B67E18}"/>
    <dgm:cxn modelId="{9DF86292-2DD2-46A3-B907-349BBD08B95D}" type="presParOf" srcId="{C092B920-4CC0-4DC2-BE85-F70D3C0484E8}" destId="{9D88DFD3-2A9F-4AE4-B047-626ECE1B5C73}" srcOrd="0" destOrd="0" presId="urn:microsoft.com/office/officeart/2005/8/layout/default"/>
    <dgm:cxn modelId="{FB8E0E1A-BC05-4BAD-8D87-4BB059949E64}" type="presParOf" srcId="{C092B920-4CC0-4DC2-BE85-F70D3C0484E8}" destId="{59A23BDE-AF55-42C1-941A-3FACEE5535B2}" srcOrd="1" destOrd="0" presId="urn:microsoft.com/office/officeart/2005/8/layout/default"/>
    <dgm:cxn modelId="{A3C47DAB-F97E-404E-8CA9-94D7F5972AEA}" type="presParOf" srcId="{C092B920-4CC0-4DC2-BE85-F70D3C0484E8}" destId="{B0AC199A-9BBC-4A18-BD3C-4A47FB72F663}" srcOrd="2" destOrd="0" presId="urn:microsoft.com/office/officeart/2005/8/layout/default"/>
    <dgm:cxn modelId="{CFC72368-E4F9-456A-A4D4-10A6BE8B5C3E}" type="presParOf" srcId="{C092B920-4CC0-4DC2-BE85-F70D3C0484E8}" destId="{F5649959-8A69-4CBF-B476-433F790CC0BD}" srcOrd="3" destOrd="0" presId="urn:microsoft.com/office/officeart/2005/8/layout/default"/>
    <dgm:cxn modelId="{3F940AEC-B264-4233-AAD5-74BCFAE59AFB}" type="presParOf" srcId="{C092B920-4CC0-4DC2-BE85-F70D3C0484E8}" destId="{755E78C9-2623-4E3D-80DB-274957A93540}" srcOrd="4" destOrd="0" presId="urn:microsoft.com/office/officeart/2005/8/layout/default"/>
    <dgm:cxn modelId="{442A3222-4102-44C1-B689-42C081862C5B}" type="presParOf" srcId="{C092B920-4CC0-4DC2-BE85-F70D3C0484E8}" destId="{9DBB1519-F3C1-48F6-ABDF-00788AD2C10A}" srcOrd="5" destOrd="0" presId="urn:microsoft.com/office/officeart/2005/8/layout/default"/>
    <dgm:cxn modelId="{07F862F5-4BFD-4BDF-B41B-FDEF6FF56547}" type="presParOf" srcId="{C092B920-4CC0-4DC2-BE85-F70D3C0484E8}" destId="{75B55F51-CF07-4844-BB7D-0788E0502806}" srcOrd="6" destOrd="0" presId="urn:microsoft.com/office/officeart/2005/8/layout/default"/>
    <dgm:cxn modelId="{D7C9D732-413D-4776-B14E-A1D04E19AE9F}" type="presParOf" srcId="{C092B920-4CC0-4DC2-BE85-F70D3C0484E8}" destId="{BB724054-1202-4AFE-8EB9-7605E682285F}" srcOrd="7" destOrd="0" presId="urn:microsoft.com/office/officeart/2005/8/layout/default"/>
    <dgm:cxn modelId="{A434FFA2-E004-4508-A770-7526236E4F9B}" type="presParOf" srcId="{C092B920-4CC0-4DC2-BE85-F70D3C0484E8}" destId="{679D267E-7F8A-4F6D-BF6B-AA778B2A1BFF}" srcOrd="8" destOrd="0" presId="urn:microsoft.com/office/officeart/2005/8/layout/default"/>
    <dgm:cxn modelId="{2A83ADD7-D179-4530-85A5-A877F919819B}" type="presParOf" srcId="{C092B920-4CC0-4DC2-BE85-F70D3C0484E8}" destId="{225D7B1E-1250-447D-B767-CA5B9CD419DE}" srcOrd="9" destOrd="0" presId="urn:microsoft.com/office/officeart/2005/8/layout/default"/>
    <dgm:cxn modelId="{7677F124-9EDA-49E9-91A0-39186DE9A697}" type="presParOf" srcId="{C092B920-4CC0-4DC2-BE85-F70D3C0484E8}" destId="{F37F51D3-4E9A-45B3-9420-47AEF7041020}" srcOrd="10" destOrd="0" presId="urn:microsoft.com/office/officeart/2005/8/layout/default"/>
    <dgm:cxn modelId="{81AC2DE2-31EA-4C1E-AFC8-A50DBFCFF7DA}" type="presParOf" srcId="{C092B920-4CC0-4DC2-BE85-F70D3C0484E8}" destId="{610F64DA-985D-48CF-89C4-5DDB66573DEF}" srcOrd="11" destOrd="0" presId="urn:microsoft.com/office/officeart/2005/8/layout/default"/>
    <dgm:cxn modelId="{904D7D9D-CD92-41FF-B9CD-20201A15130A}" type="presParOf" srcId="{C092B920-4CC0-4DC2-BE85-F70D3C0484E8}" destId="{94517A63-BA56-4151-9363-EC7E8A936580}" srcOrd="12" destOrd="0" presId="urn:microsoft.com/office/officeart/2005/8/layout/default"/>
    <dgm:cxn modelId="{1DA768A6-8D28-4F71-BCD3-FDF6E0E64D2D}" type="presParOf" srcId="{C092B920-4CC0-4DC2-BE85-F70D3C0484E8}" destId="{EF14839B-7182-4761-A7EA-B5E6A93CA81E}" srcOrd="13" destOrd="0" presId="urn:microsoft.com/office/officeart/2005/8/layout/default"/>
    <dgm:cxn modelId="{2D259CB4-382C-45D2-8BC4-BB191F8C15B8}" type="presParOf" srcId="{C092B920-4CC0-4DC2-BE85-F70D3C0484E8}" destId="{CC08FD67-8DCA-4AEF-9AB2-997BBF8BA530}" srcOrd="14" destOrd="0" presId="urn:microsoft.com/office/officeart/2005/8/layout/default"/>
    <dgm:cxn modelId="{31C33F95-1CF3-4580-9C1A-250E61E7358D}" type="presParOf" srcId="{C092B920-4CC0-4DC2-BE85-F70D3C0484E8}" destId="{D2E75B5F-AB8C-46A0-B1BB-146F2408F7F1}" srcOrd="15" destOrd="0" presId="urn:microsoft.com/office/officeart/2005/8/layout/default"/>
    <dgm:cxn modelId="{49B7F1D8-9596-4F64-AC5D-462E9CF6AF7F}" type="presParOf" srcId="{C092B920-4CC0-4DC2-BE85-F70D3C0484E8}" destId="{DEB7F0B7-EC34-4EE7-A070-2C6C5292D5CB}" srcOrd="16" destOrd="0" presId="urn:microsoft.com/office/officeart/2005/8/layout/defaul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72A9B8-52BE-41BD-86DD-5F7ABDBF6A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53D4D3C-AB75-43DA-B47A-BBF7FC8004C1}">
      <dgm:prSet/>
      <dgm:spPr/>
      <dgm:t>
        <a:bodyPr/>
        <a:lstStyle/>
        <a:p>
          <a:pPr algn="ctr" rtl="0"/>
          <a:r>
            <a:rPr lang="en-US" b="1" i="0" u="sng" dirty="0"/>
            <a:t>BATTERY</a:t>
          </a:r>
        </a:p>
      </dgm:t>
    </dgm:pt>
    <dgm:pt modelId="{94A5B2C4-9C64-4E59-8301-BFA41F3AEA47}" type="parTrans" cxnId="{247386EE-1E33-4DB2-A5C1-C9D3B8456CE8}">
      <dgm:prSet/>
      <dgm:spPr/>
      <dgm:t>
        <a:bodyPr/>
        <a:lstStyle/>
        <a:p>
          <a:endParaRPr lang="en-US"/>
        </a:p>
      </dgm:t>
    </dgm:pt>
    <dgm:pt modelId="{4762C9AC-35A7-4ED5-9AD4-B0582FFF889D}" type="sibTrans" cxnId="{247386EE-1E33-4DB2-A5C1-C9D3B8456CE8}">
      <dgm:prSet/>
      <dgm:spPr/>
      <dgm:t>
        <a:bodyPr/>
        <a:lstStyle/>
        <a:p>
          <a:endParaRPr lang="en-US"/>
        </a:p>
      </dgm:t>
    </dgm:pt>
    <dgm:pt modelId="{75EBCA52-874E-48C4-AFA2-A488642DA257}" type="pres">
      <dgm:prSet presAssocID="{3672A9B8-52BE-41BD-86DD-5F7ABDBF6AAF}" presName="linear" presStyleCnt="0">
        <dgm:presLayoutVars>
          <dgm:animLvl val="lvl"/>
          <dgm:resizeHandles val="exact"/>
        </dgm:presLayoutVars>
      </dgm:prSet>
      <dgm:spPr/>
    </dgm:pt>
    <dgm:pt modelId="{FB3C6F48-8A48-49D4-8869-22D27D594864}" type="pres">
      <dgm:prSet presAssocID="{A53D4D3C-AB75-43DA-B47A-BBF7FC8004C1}" presName="parentText" presStyleLbl="node1" presStyleIdx="0" presStyleCnt="1">
        <dgm:presLayoutVars>
          <dgm:chMax val="0"/>
          <dgm:bulletEnabled val="1"/>
        </dgm:presLayoutVars>
      </dgm:prSet>
      <dgm:spPr/>
    </dgm:pt>
  </dgm:ptLst>
  <dgm:cxnLst>
    <dgm:cxn modelId="{9013AA24-17CD-4E6D-AEC8-5B27B240B099}" type="presOf" srcId="{A53D4D3C-AB75-43DA-B47A-BBF7FC8004C1}" destId="{FB3C6F48-8A48-49D4-8869-22D27D594864}" srcOrd="0" destOrd="0" presId="urn:microsoft.com/office/officeart/2005/8/layout/vList2"/>
    <dgm:cxn modelId="{82397AD5-40C2-4D40-8C8F-E561A7FF58FE}" type="presOf" srcId="{3672A9B8-52BE-41BD-86DD-5F7ABDBF6AAF}" destId="{75EBCA52-874E-48C4-AFA2-A488642DA257}" srcOrd="0" destOrd="0" presId="urn:microsoft.com/office/officeart/2005/8/layout/vList2"/>
    <dgm:cxn modelId="{247386EE-1E33-4DB2-A5C1-C9D3B8456CE8}" srcId="{3672A9B8-52BE-41BD-86DD-5F7ABDBF6AAF}" destId="{A53D4D3C-AB75-43DA-B47A-BBF7FC8004C1}" srcOrd="0" destOrd="0" parTransId="{94A5B2C4-9C64-4E59-8301-BFA41F3AEA47}" sibTransId="{4762C9AC-35A7-4ED5-9AD4-B0582FFF889D}"/>
    <dgm:cxn modelId="{F5968D59-3865-4FAC-9497-2DCFDA7302A2}" type="presParOf" srcId="{75EBCA52-874E-48C4-AFA2-A488642DA257}" destId="{FB3C6F48-8A48-49D4-8869-22D27D594864}"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8F1723-6FDF-40CD-95C2-6246589BFD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A0BB5AF-7868-4AF4-8EA5-43291D1E0711}">
      <dgm:prSet/>
      <dgm:spPr/>
      <dgm:t>
        <a:bodyPr/>
        <a:lstStyle/>
        <a:p>
          <a:pPr algn="ctr" rtl="0"/>
          <a:r>
            <a:rPr lang="en-US" b="1" i="0" u="sng" dirty="0"/>
            <a:t>POWER TRAIN CONFIGURATION </a:t>
          </a:r>
        </a:p>
      </dgm:t>
    </dgm:pt>
    <dgm:pt modelId="{ECC289FD-37E3-4710-9131-8EA043BD5BC7}" type="parTrans" cxnId="{246FE69C-A72C-464E-8830-4D18FA44D8D3}">
      <dgm:prSet/>
      <dgm:spPr/>
      <dgm:t>
        <a:bodyPr/>
        <a:lstStyle/>
        <a:p>
          <a:pPr algn="ctr"/>
          <a:endParaRPr lang="en-US"/>
        </a:p>
      </dgm:t>
    </dgm:pt>
    <dgm:pt modelId="{1C47BCA7-3400-4820-8596-6459EDDE1BB4}" type="sibTrans" cxnId="{246FE69C-A72C-464E-8830-4D18FA44D8D3}">
      <dgm:prSet/>
      <dgm:spPr/>
      <dgm:t>
        <a:bodyPr/>
        <a:lstStyle/>
        <a:p>
          <a:pPr algn="ctr"/>
          <a:endParaRPr lang="en-US"/>
        </a:p>
      </dgm:t>
    </dgm:pt>
    <dgm:pt modelId="{1E1AA87D-7402-42A9-98CE-05AB36E84665}" type="pres">
      <dgm:prSet presAssocID="{B98F1723-6FDF-40CD-95C2-6246589BFDF8}" presName="linear" presStyleCnt="0">
        <dgm:presLayoutVars>
          <dgm:animLvl val="lvl"/>
          <dgm:resizeHandles val="exact"/>
        </dgm:presLayoutVars>
      </dgm:prSet>
      <dgm:spPr/>
    </dgm:pt>
    <dgm:pt modelId="{9666F654-C48F-4DB5-A16A-C93711358C1A}" type="pres">
      <dgm:prSet presAssocID="{0A0BB5AF-7868-4AF4-8EA5-43291D1E0711}" presName="parentText" presStyleLbl="node1" presStyleIdx="0" presStyleCnt="1">
        <dgm:presLayoutVars>
          <dgm:chMax val="0"/>
          <dgm:bulletEnabled val="1"/>
        </dgm:presLayoutVars>
      </dgm:prSet>
      <dgm:spPr/>
    </dgm:pt>
  </dgm:ptLst>
  <dgm:cxnLst>
    <dgm:cxn modelId="{A1BEAC5A-A8E8-4C77-85AA-040BF7269A45}" type="presOf" srcId="{0A0BB5AF-7868-4AF4-8EA5-43291D1E0711}" destId="{9666F654-C48F-4DB5-A16A-C93711358C1A}" srcOrd="0" destOrd="0" presId="urn:microsoft.com/office/officeart/2005/8/layout/vList2"/>
    <dgm:cxn modelId="{246FE69C-A72C-464E-8830-4D18FA44D8D3}" srcId="{B98F1723-6FDF-40CD-95C2-6246589BFDF8}" destId="{0A0BB5AF-7868-4AF4-8EA5-43291D1E0711}" srcOrd="0" destOrd="0" parTransId="{ECC289FD-37E3-4710-9131-8EA043BD5BC7}" sibTransId="{1C47BCA7-3400-4820-8596-6459EDDE1BB4}"/>
    <dgm:cxn modelId="{E737D6E8-1440-41F4-BECC-BB17C9D9B6F5}" type="presOf" srcId="{B98F1723-6FDF-40CD-95C2-6246589BFDF8}" destId="{1E1AA87D-7402-42A9-98CE-05AB36E84665}" srcOrd="0" destOrd="0" presId="urn:microsoft.com/office/officeart/2005/8/layout/vList2"/>
    <dgm:cxn modelId="{BB0BE29D-D8B3-4509-AFC1-42A665CC2807}" type="presParOf" srcId="{1E1AA87D-7402-42A9-98CE-05AB36E84665}" destId="{9666F654-C48F-4DB5-A16A-C93711358C1A}"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70B742-F886-4DAE-9376-6D61CA4F05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61261CC-68C0-435D-BD21-D827AC3CB085}">
      <dgm:prSet/>
      <dgm:spPr/>
      <dgm:t>
        <a:bodyPr/>
        <a:lstStyle/>
        <a:p>
          <a:pPr algn="ctr" rtl="0"/>
          <a:r>
            <a:rPr lang="en-US" b="1" i="0" u="sng" dirty="0"/>
            <a:t>DIMENSIONS</a:t>
          </a:r>
          <a:endParaRPr lang="en-US" dirty="0"/>
        </a:p>
      </dgm:t>
    </dgm:pt>
    <dgm:pt modelId="{41891427-41DF-4474-97FC-B00491591626}" type="parTrans" cxnId="{9252612B-FC90-4E55-B4DB-71B8FE44537F}">
      <dgm:prSet/>
      <dgm:spPr/>
      <dgm:t>
        <a:bodyPr/>
        <a:lstStyle/>
        <a:p>
          <a:endParaRPr lang="en-US"/>
        </a:p>
      </dgm:t>
    </dgm:pt>
    <dgm:pt modelId="{EA2F4E72-BB62-4821-8828-09C26D6CBE0F}" type="sibTrans" cxnId="{9252612B-FC90-4E55-B4DB-71B8FE44537F}">
      <dgm:prSet/>
      <dgm:spPr/>
      <dgm:t>
        <a:bodyPr/>
        <a:lstStyle/>
        <a:p>
          <a:endParaRPr lang="en-US"/>
        </a:p>
      </dgm:t>
    </dgm:pt>
    <dgm:pt modelId="{0A01D3AA-0A77-4E54-8617-5E43CA286FA0}" type="pres">
      <dgm:prSet presAssocID="{4370B742-F886-4DAE-9376-6D61CA4F0577}" presName="linear" presStyleCnt="0">
        <dgm:presLayoutVars>
          <dgm:animLvl val="lvl"/>
          <dgm:resizeHandles val="exact"/>
        </dgm:presLayoutVars>
      </dgm:prSet>
      <dgm:spPr/>
    </dgm:pt>
    <dgm:pt modelId="{641CC99A-86C4-4E5A-AD7B-4F05D1A3A675}" type="pres">
      <dgm:prSet presAssocID="{C61261CC-68C0-435D-BD21-D827AC3CB085}" presName="parentText" presStyleLbl="node1" presStyleIdx="0" presStyleCnt="1">
        <dgm:presLayoutVars>
          <dgm:chMax val="0"/>
          <dgm:bulletEnabled val="1"/>
        </dgm:presLayoutVars>
      </dgm:prSet>
      <dgm:spPr/>
    </dgm:pt>
  </dgm:ptLst>
  <dgm:cxnLst>
    <dgm:cxn modelId="{9252612B-FC90-4E55-B4DB-71B8FE44537F}" srcId="{4370B742-F886-4DAE-9376-6D61CA4F0577}" destId="{C61261CC-68C0-435D-BD21-D827AC3CB085}" srcOrd="0" destOrd="0" parTransId="{41891427-41DF-4474-97FC-B00491591626}" sibTransId="{EA2F4E72-BB62-4821-8828-09C26D6CBE0F}"/>
    <dgm:cxn modelId="{860C3E9C-8B6E-4C3A-84AE-0CD58C8310A3}" type="presOf" srcId="{4370B742-F886-4DAE-9376-6D61CA4F0577}" destId="{0A01D3AA-0A77-4E54-8617-5E43CA286FA0}" srcOrd="0" destOrd="0" presId="urn:microsoft.com/office/officeart/2005/8/layout/vList2"/>
    <dgm:cxn modelId="{579B74D3-7B70-423E-A59A-184531B1E681}" type="presOf" srcId="{C61261CC-68C0-435D-BD21-D827AC3CB085}" destId="{641CC99A-86C4-4E5A-AD7B-4F05D1A3A675}" srcOrd="0" destOrd="0" presId="urn:microsoft.com/office/officeart/2005/8/layout/vList2"/>
    <dgm:cxn modelId="{CFB18548-40B8-4923-A2C7-56CFC399CB95}" type="presParOf" srcId="{0A01D3AA-0A77-4E54-8617-5E43CA286FA0}" destId="{641CC99A-86C4-4E5A-AD7B-4F05D1A3A675}" srcOrd="0" destOrd="0" presId="urn:microsoft.com/office/officeart/2005/8/layout/vList2"/>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2F5118-8473-4A8A-840A-744629C17ED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E54909C-66F3-4D64-8803-901BC3EAB464}">
      <dgm:prSet/>
      <dgm:spPr/>
      <dgm:t>
        <a:bodyPr/>
        <a:lstStyle/>
        <a:p>
          <a:pPr algn="ctr" rtl="0"/>
          <a:r>
            <a:rPr lang="en-US" b="1" i="0" u="sng" dirty="0"/>
            <a:t>HIGHLIGHT</a:t>
          </a:r>
        </a:p>
      </dgm:t>
    </dgm:pt>
    <dgm:pt modelId="{A1669C58-1F48-4F07-BA28-4C63E80BD11A}" type="parTrans" cxnId="{E2920CF1-46D4-4A99-B3C6-305DE59CCBA4}">
      <dgm:prSet/>
      <dgm:spPr/>
      <dgm:t>
        <a:bodyPr/>
        <a:lstStyle/>
        <a:p>
          <a:endParaRPr lang="en-US"/>
        </a:p>
      </dgm:t>
    </dgm:pt>
    <dgm:pt modelId="{B0CC18DC-C3F7-422E-9653-AD1D7CC6F5D9}" type="sibTrans" cxnId="{E2920CF1-46D4-4A99-B3C6-305DE59CCBA4}">
      <dgm:prSet/>
      <dgm:spPr/>
      <dgm:t>
        <a:bodyPr/>
        <a:lstStyle/>
        <a:p>
          <a:endParaRPr lang="en-US"/>
        </a:p>
      </dgm:t>
    </dgm:pt>
    <dgm:pt modelId="{2DC07A79-B3BC-4972-8921-FF153973C0C7}" type="pres">
      <dgm:prSet presAssocID="{382F5118-8473-4A8A-840A-744629C17EDE}" presName="linear" presStyleCnt="0">
        <dgm:presLayoutVars>
          <dgm:animLvl val="lvl"/>
          <dgm:resizeHandles val="exact"/>
        </dgm:presLayoutVars>
      </dgm:prSet>
      <dgm:spPr/>
    </dgm:pt>
    <dgm:pt modelId="{F1F53CC7-B8AC-44F4-ACD2-BBAD6A4EE962}" type="pres">
      <dgm:prSet presAssocID="{3E54909C-66F3-4D64-8803-901BC3EAB464}" presName="parentText" presStyleLbl="node1" presStyleIdx="0" presStyleCnt="1">
        <dgm:presLayoutVars>
          <dgm:chMax val="0"/>
          <dgm:bulletEnabled val="1"/>
        </dgm:presLayoutVars>
      </dgm:prSet>
      <dgm:spPr/>
    </dgm:pt>
  </dgm:ptLst>
  <dgm:cxnLst>
    <dgm:cxn modelId="{503D8660-DE68-4C73-92EE-F8662B739D59}" type="presOf" srcId="{382F5118-8473-4A8A-840A-744629C17EDE}" destId="{2DC07A79-B3BC-4972-8921-FF153973C0C7}" srcOrd="0" destOrd="0" presId="urn:microsoft.com/office/officeart/2005/8/layout/vList2"/>
    <dgm:cxn modelId="{B48C4443-75B5-4223-AC5A-9426F4AD7EDF}" type="presOf" srcId="{3E54909C-66F3-4D64-8803-901BC3EAB464}" destId="{F1F53CC7-B8AC-44F4-ACD2-BBAD6A4EE962}" srcOrd="0" destOrd="0" presId="urn:microsoft.com/office/officeart/2005/8/layout/vList2"/>
    <dgm:cxn modelId="{E2920CF1-46D4-4A99-B3C6-305DE59CCBA4}" srcId="{382F5118-8473-4A8A-840A-744629C17EDE}" destId="{3E54909C-66F3-4D64-8803-901BC3EAB464}" srcOrd="0" destOrd="0" parTransId="{A1669C58-1F48-4F07-BA28-4C63E80BD11A}" sibTransId="{B0CC18DC-C3F7-422E-9653-AD1D7CC6F5D9}"/>
    <dgm:cxn modelId="{F001FD7E-6A75-4987-827A-6698B71FDF9E}" type="presParOf" srcId="{2DC07A79-B3BC-4972-8921-FF153973C0C7}" destId="{F1F53CC7-B8AC-44F4-ACD2-BBAD6A4EE962}" srcOrd="0" destOrd="0" presId="urn:microsoft.com/office/officeart/2005/8/layout/vList2"/>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CA2B4-88AB-4D71-8E17-59980E8BEBB9}">
      <dsp:nvSpPr>
        <dsp:cNvPr id="0" name=""/>
        <dsp:cNvSpPr/>
      </dsp:nvSpPr>
      <dsp:spPr>
        <a:xfrm>
          <a:off x="4015" y="0"/>
          <a:ext cx="8221569" cy="323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t>PRODUCT SPECIFICATIONS</a:t>
          </a:r>
        </a:p>
      </dsp:txBody>
      <dsp:txXfrm>
        <a:off x="19824" y="15809"/>
        <a:ext cx="8189951" cy="2922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C2925-3E7C-4D71-AEF2-D530F46290EA}">
      <dsp:nvSpPr>
        <dsp:cNvPr id="0" name=""/>
        <dsp:cNvSpPr/>
      </dsp:nvSpPr>
      <dsp:spPr>
        <a:xfrm>
          <a:off x="0" y="0"/>
          <a:ext cx="8439149" cy="444600"/>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t>CLIMATE/ENVIRONMENT</a:t>
          </a:r>
        </a:p>
      </dsp:txBody>
      <dsp:txXfrm>
        <a:off x="21704" y="21704"/>
        <a:ext cx="8395741" cy="4011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569DA-95EF-4A92-909D-D5BECFEA0567}">
      <dsp:nvSpPr>
        <dsp:cNvPr id="0" name=""/>
        <dsp:cNvSpPr/>
      </dsp:nvSpPr>
      <dsp:spPr>
        <a:xfrm>
          <a:off x="0" y="3576"/>
          <a:ext cx="2401619"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t>EUROPEAN POPULATION</a:t>
          </a:r>
        </a:p>
      </dsp:txBody>
      <dsp:txXfrm>
        <a:off x="14850" y="18426"/>
        <a:ext cx="2371919" cy="274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7DB52-447E-4B18-B7E1-1593B35FB717}">
      <dsp:nvSpPr>
        <dsp:cNvPr id="0" name=""/>
        <dsp:cNvSpPr/>
      </dsp:nvSpPr>
      <dsp:spPr>
        <a:xfrm>
          <a:off x="0" y="3788"/>
          <a:ext cx="8505825" cy="3685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rtl="0">
            <a:lnSpc>
              <a:spcPct val="90000"/>
            </a:lnSpc>
            <a:spcBef>
              <a:spcPct val="0"/>
            </a:spcBef>
            <a:spcAft>
              <a:spcPct val="35000"/>
            </a:spcAft>
            <a:buNone/>
          </a:pPr>
          <a:r>
            <a:rPr lang="en-US" sz="2500" b="0" i="0" kern="1200" dirty="0"/>
            <a:t>Although, the European Union population is expected to shrink by negligible amount by 2040, the GDP of EU states will considerably increase to 52.3 thousand USD by 2040 from 32.8 thousand USD in 2024. There is also a considerable increase in the consumer spending of per capita purchase of vehicles, which is expected to further allow growth in EV purchase. To corroborate the same, please </a:t>
          </a:r>
          <a:r>
            <a:rPr lang="en-US" sz="2500" b="0" i="0" kern="1200" dirty="0" err="1"/>
            <a:t>refere</a:t>
          </a:r>
          <a:r>
            <a:rPr lang="en-US" sz="2500" b="0" i="0" kern="1200" dirty="0"/>
            <a:t> to the EV market size in the previous slide which is expected to grow from a 261 billion dollar at present to 745 billion dollar in 2030</a:t>
          </a:r>
        </a:p>
        <a:p>
          <a:pPr marL="0" lvl="0" indent="0" algn="ctr" defTabSz="1111250" rtl="0">
            <a:lnSpc>
              <a:spcPct val="90000"/>
            </a:lnSpc>
            <a:spcBef>
              <a:spcPct val="0"/>
            </a:spcBef>
            <a:spcAft>
              <a:spcPct val="35000"/>
            </a:spcAft>
            <a:buNone/>
          </a:pPr>
          <a:r>
            <a:rPr lang="en-US" sz="2500" b="0" i="0" kern="1200" dirty="0"/>
            <a:t> (</a:t>
          </a:r>
          <a:r>
            <a:rPr lang="en-US" sz="2500" b="1" i="0" kern="1200" dirty="0"/>
            <a:t>SOURCE: STATISTA &amp; MORDOR INTELLIGENCE) </a:t>
          </a:r>
        </a:p>
      </dsp:txBody>
      <dsp:txXfrm>
        <a:off x="179911" y="183699"/>
        <a:ext cx="8146003" cy="33256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88D7B-63CE-4B5A-B6EE-35A0B4055D0D}">
      <dsp:nvSpPr>
        <dsp:cNvPr id="0" name=""/>
        <dsp:cNvSpPr/>
      </dsp:nvSpPr>
      <dsp:spPr>
        <a:xfrm>
          <a:off x="0" y="134"/>
          <a:ext cx="7772400" cy="4378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 CUSTOMER PROFILE</a:t>
          </a:r>
        </a:p>
      </dsp:txBody>
      <dsp:txXfrm>
        <a:off x="21376" y="21510"/>
        <a:ext cx="7729648" cy="3951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D89C1-083F-4923-9789-5494F0832BAE}">
      <dsp:nvSpPr>
        <dsp:cNvPr id="0" name=""/>
        <dsp:cNvSpPr/>
      </dsp:nvSpPr>
      <dsp:spPr>
        <a:xfrm>
          <a:off x="0" y="217093"/>
          <a:ext cx="8162925" cy="25096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n-US" sz="2000" kern="1200" dirty="0"/>
            <a:t>The survey findings suggest that a longer driving range and relatively low purchase could accelerate BEV adoption in Europe, since buyers in this region have high expectations for the real battery driving range. In McKinsey's survey, consumers who would consider an EV but have not yet purchased one, states that the driving range would need to be about 500 kilometers for them to switch from an internal combustion engine (ICE) vehicle to a fully electric BEV (Exhibit 3). Among current BEV owners, expectations for driving range are only slightly lower, at about 470 kilometers.</a:t>
          </a:r>
        </a:p>
      </dsp:txBody>
      <dsp:txXfrm>
        <a:off x="122511" y="339604"/>
        <a:ext cx="7917903" cy="22646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85811-1D6F-46E5-BD39-D0FE63187284}">
      <dsp:nvSpPr>
        <dsp:cNvPr id="0" name=""/>
        <dsp:cNvSpPr/>
      </dsp:nvSpPr>
      <dsp:spPr>
        <a:xfrm>
          <a:off x="0" y="97"/>
          <a:ext cx="2562225" cy="307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i="0" kern="1200" dirty="0"/>
            <a:t>SURVEY FINDINGS</a:t>
          </a:r>
        </a:p>
      </dsp:txBody>
      <dsp:txXfrm>
        <a:off x="15015" y="15112"/>
        <a:ext cx="2532195" cy="27755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24C1C-774F-4384-86BD-2B8A44B5A94F}">
      <dsp:nvSpPr>
        <dsp:cNvPr id="0" name=""/>
        <dsp:cNvSpPr/>
      </dsp:nvSpPr>
      <dsp:spPr>
        <a:xfrm>
          <a:off x="0" y="159"/>
          <a:ext cx="8162925" cy="522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b="1" i="0" kern="1200" dirty="0"/>
            <a:t>REFERENCE</a:t>
          </a:r>
          <a:r>
            <a:rPr lang="en-US" sz="1400" b="0" i="0" kern="1200" dirty="0">
              <a:solidFill>
                <a:schemeClr val="bg1"/>
              </a:solidFill>
            </a:rPr>
            <a:t>: https://www.mckinsey.com/industries/automotive-and-assembly/our-insights/how-european-consumers-perceive-electric-vehicles</a:t>
          </a:r>
        </a:p>
      </dsp:txBody>
      <dsp:txXfrm>
        <a:off x="25526" y="25685"/>
        <a:ext cx="8111873" cy="4718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1DBA2-684F-4FFF-BB60-FC76187B7D0C}">
      <dsp:nvSpPr>
        <dsp:cNvPr id="0" name=""/>
        <dsp:cNvSpPr/>
      </dsp:nvSpPr>
      <dsp:spPr>
        <a:xfrm>
          <a:off x="2492982" y="3208562"/>
          <a:ext cx="3433680" cy="7121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COLLABORATORS</a:t>
          </a:r>
        </a:p>
      </dsp:txBody>
      <dsp:txXfrm>
        <a:off x="2995833" y="3312852"/>
        <a:ext cx="2427978" cy="503555"/>
      </dsp:txXfrm>
    </dsp:sp>
    <dsp:sp modelId="{9FACD342-48AE-4365-9A9D-9FF011FCF56D}">
      <dsp:nvSpPr>
        <dsp:cNvPr id="0" name=""/>
        <dsp:cNvSpPr/>
      </dsp:nvSpPr>
      <dsp:spPr>
        <a:xfrm rot="12751813">
          <a:off x="1078645" y="2323476"/>
          <a:ext cx="2760516" cy="52830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983016-CCF9-4A72-93A8-3945BCE3B0F3}">
      <dsp:nvSpPr>
        <dsp:cNvPr id="0" name=""/>
        <dsp:cNvSpPr/>
      </dsp:nvSpPr>
      <dsp:spPr>
        <a:xfrm>
          <a:off x="0" y="785592"/>
          <a:ext cx="3093203" cy="2160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b="1" u="sng" kern="1200" dirty="0"/>
            <a:t>CHERRY AUTOMOBILE</a:t>
          </a:r>
        </a:p>
        <a:p>
          <a:pPr marL="0" lvl="0" indent="0" algn="ctr" defTabSz="711200">
            <a:lnSpc>
              <a:spcPct val="90000"/>
            </a:lnSpc>
            <a:spcBef>
              <a:spcPct val="0"/>
            </a:spcBef>
            <a:spcAft>
              <a:spcPct val="35000"/>
            </a:spcAft>
            <a:buNone/>
          </a:pPr>
          <a:r>
            <a:rPr lang="en-US" sz="1200" kern="1200" dirty="0">
              <a:latin typeface="Arial" pitchFamily="34" charset="0"/>
              <a:cs typeface="Arial" pitchFamily="34" charset="0"/>
            </a:rPr>
            <a:t>The Chinese automaker Chery has entered a joint venture with EBRO-EV Motors. This partnership will focus on producing electric vehicles, including Chery's </a:t>
          </a:r>
          <a:r>
            <a:rPr lang="en-US" sz="1200" kern="1200" dirty="0" err="1">
              <a:latin typeface="Arial" pitchFamily="34" charset="0"/>
              <a:cs typeface="Arial" pitchFamily="34" charset="0"/>
            </a:rPr>
            <a:t>Omoda</a:t>
          </a:r>
          <a:r>
            <a:rPr lang="en-US" sz="1200" kern="1200" dirty="0">
              <a:latin typeface="Arial" pitchFamily="34" charset="0"/>
              <a:cs typeface="Arial" pitchFamily="34" charset="0"/>
            </a:rPr>
            <a:t> models and EBRO-branded cars. The collaboration is significant as it marks Chery’s first manufacturing plant in Europe</a:t>
          </a:r>
          <a:endParaRPr lang="en-US" sz="1200" kern="1200" dirty="0"/>
        </a:p>
      </dsp:txBody>
      <dsp:txXfrm>
        <a:off x="63288" y="848880"/>
        <a:ext cx="2966627" cy="2034230"/>
      </dsp:txXfrm>
    </dsp:sp>
    <dsp:sp modelId="{342C9C32-E102-4F3A-9E65-5E0AE21839DF}">
      <dsp:nvSpPr>
        <dsp:cNvPr id="0" name=""/>
        <dsp:cNvSpPr/>
      </dsp:nvSpPr>
      <dsp:spPr>
        <a:xfrm rot="16200000">
          <a:off x="3003903" y="1711268"/>
          <a:ext cx="2492156" cy="65534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156DE7-2F61-408E-8345-53571EFC31D8}">
      <dsp:nvSpPr>
        <dsp:cNvPr id="0" name=""/>
        <dsp:cNvSpPr/>
      </dsp:nvSpPr>
      <dsp:spPr>
        <a:xfrm>
          <a:off x="3163832" y="0"/>
          <a:ext cx="2227453" cy="19825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Arial" pitchFamily="34" charset="0"/>
              <a:cs typeface="Arial" pitchFamily="34" charset="0"/>
            </a:rPr>
            <a:t>:</a:t>
          </a:r>
          <a:r>
            <a:rPr lang="en-US" sz="1400" b="1" u="sng" kern="1200" dirty="0"/>
            <a:t>BARCELONA TECHNICAL CENTRE </a:t>
          </a:r>
          <a:r>
            <a:rPr lang="en-US" sz="1000" b="1" kern="1200" dirty="0">
              <a:latin typeface="Arial" pitchFamily="34" charset="0"/>
              <a:cs typeface="Arial" pitchFamily="34" charset="0"/>
            </a:rPr>
            <a:t> </a:t>
          </a:r>
        </a:p>
        <a:p>
          <a:pPr marL="0" lvl="0" indent="0" algn="ctr" defTabSz="444500">
            <a:lnSpc>
              <a:spcPct val="90000"/>
            </a:lnSpc>
            <a:spcBef>
              <a:spcPct val="0"/>
            </a:spcBef>
            <a:spcAft>
              <a:spcPct val="35000"/>
            </a:spcAft>
            <a:buNone/>
          </a:pPr>
          <a:r>
            <a:rPr lang="en-US" sz="1000" kern="1200" dirty="0">
              <a:latin typeface="Arial" pitchFamily="34" charset="0"/>
              <a:cs typeface="Arial" pitchFamily="34" charset="0"/>
            </a:rPr>
            <a:t>Ebro and Barcelona Technical Center (</a:t>
          </a:r>
          <a:r>
            <a:rPr lang="en-US" sz="1000" kern="1200" dirty="0" err="1">
              <a:latin typeface="Arial" pitchFamily="34" charset="0"/>
              <a:cs typeface="Arial" pitchFamily="34" charset="0"/>
            </a:rPr>
            <a:t>BTech</a:t>
          </a:r>
          <a:r>
            <a:rPr lang="en-US" sz="1000" kern="1200" dirty="0">
              <a:latin typeface="Arial" pitchFamily="34" charset="0"/>
              <a:cs typeface="Arial" pitchFamily="34" charset="0"/>
            </a:rPr>
            <a:t>) have a close collaboration, particularly in the reindustrialization of the former Nissan plant in Barcelona. Together, they are part of the Decarbonization Hub (D-Hub) initiative, which aims to transform the factory into a center for electric vehicle production</a:t>
          </a:r>
          <a:endParaRPr lang="en-US" sz="1000" kern="1200" dirty="0"/>
        </a:p>
      </dsp:txBody>
      <dsp:txXfrm>
        <a:off x="3221898" y="58066"/>
        <a:ext cx="2111321" cy="1866389"/>
      </dsp:txXfrm>
    </dsp:sp>
    <dsp:sp modelId="{66C75E33-7A05-45DD-BF69-6B155DB9742B}">
      <dsp:nvSpPr>
        <dsp:cNvPr id="0" name=""/>
        <dsp:cNvSpPr/>
      </dsp:nvSpPr>
      <dsp:spPr>
        <a:xfrm rot="19637844">
          <a:off x="4630035" y="2317423"/>
          <a:ext cx="2595077" cy="52830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C8CDD1-448D-4C08-B839-8FB08CD705A2}">
      <dsp:nvSpPr>
        <dsp:cNvPr id="0" name=""/>
        <dsp:cNvSpPr/>
      </dsp:nvSpPr>
      <dsp:spPr>
        <a:xfrm>
          <a:off x="5426176" y="869245"/>
          <a:ext cx="2893733" cy="1970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itchFamily="34" charset="0"/>
              <a:cs typeface="Arial" pitchFamily="34" charset="0"/>
            </a:rPr>
            <a:t>CATALAN GOVERNMENT (ACCIÓ-CATALONIA TRADE &amp; INVESTMENT) &amp; SPANISH GOVERNMENT</a:t>
          </a:r>
        </a:p>
        <a:p>
          <a:pPr marL="0" lvl="0" indent="0" algn="ctr" defTabSz="533400">
            <a:lnSpc>
              <a:spcPct val="90000"/>
            </a:lnSpc>
            <a:spcBef>
              <a:spcPct val="0"/>
            </a:spcBef>
            <a:spcAft>
              <a:spcPct val="35000"/>
            </a:spcAft>
            <a:buNone/>
          </a:pPr>
          <a:endParaRPr lang="en-US" sz="1200" b="1" kern="1200" dirty="0">
            <a:latin typeface="Arial" pitchFamily="34" charset="0"/>
            <a:cs typeface="Arial" pitchFamily="34" charset="0"/>
          </a:endParaRPr>
        </a:p>
        <a:p>
          <a:pPr marL="0" lvl="0" indent="0" algn="ctr" defTabSz="533400">
            <a:lnSpc>
              <a:spcPct val="90000"/>
            </a:lnSpc>
            <a:spcBef>
              <a:spcPct val="0"/>
            </a:spcBef>
            <a:spcAft>
              <a:spcPct val="35000"/>
            </a:spcAft>
            <a:buNone/>
          </a:pPr>
          <a:r>
            <a:rPr lang="en-US" sz="1200" kern="1200" dirty="0">
              <a:latin typeface="Arial" pitchFamily="34" charset="0"/>
              <a:cs typeface="Arial" pitchFamily="34" charset="0"/>
            </a:rPr>
            <a:t>The Catalan government &amp; Spanish Government played a crucial role in securing EBRO-CHERY collaboration, facilitating discussions between Chery and EBRO.</a:t>
          </a:r>
          <a:endParaRPr lang="en-US" sz="1200" kern="1200" dirty="0"/>
        </a:p>
      </dsp:txBody>
      <dsp:txXfrm>
        <a:off x="5483902" y="926971"/>
        <a:ext cx="2778281" cy="18554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38743-9C96-4695-B7CE-E3560817727D}">
      <dsp:nvSpPr>
        <dsp:cNvPr id="0" name=""/>
        <dsp:cNvSpPr/>
      </dsp:nvSpPr>
      <dsp:spPr>
        <a:xfrm>
          <a:off x="0" y="51910"/>
          <a:ext cx="8543924" cy="337377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91593F-E591-434B-B186-731C3F653488}">
      <dsp:nvSpPr>
        <dsp:cNvPr id="0" name=""/>
        <dsp:cNvSpPr/>
      </dsp:nvSpPr>
      <dsp:spPr>
        <a:xfrm>
          <a:off x="5624048" y="838201"/>
          <a:ext cx="2053099" cy="1924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5120" rIns="0" bIns="325120" numCol="1" spcCol="1270" anchor="ctr" anchorCtr="0">
          <a:noAutofit/>
        </a:bodyPr>
        <a:lstStyle/>
        <a:p>
          <a:pPr marL="0" lvl="0" indent="0" algn="ctr" defTabSz="1422400" rtl="0">
            <a:lnSpc>
              <a:spcPct val="90000"/>
            </a:lnSpc>
            <a:spcBef>
              <a:spcPct val="0"/>
            </a:spcBef>
            <a:spcAft>
              <a:spcPct val="35000"/>
            </a:spcAft>
            <a:buNone/>
          </a:pPr>
          <a:r>
            <a:rPr lang="en-US" sz="3200" b="1" kern="1200" dirty="0">
              <a:solidFill>
                <a:schemeClr val="bg1"/>
              </a:solidFill>
            </a:rPr>
            <a:t>EBRO </a:t>
          </a:r>
        </a:p>
        <a:p>
          <a:pPr marL="0" lvl="0" indent="0" algn="ctr" defTabSz="1422400" rtl="0">
            <a:lnSpc>
              <a:spcPct val="90000"/>
            </a:lnSpc>
            <a:spcBef>
              <a:spcPct val="0"/>
            </a:spcBef>
            <a:spcAft>
              <a:spcPct val="35000"/>
            </a:spcAft>
            <a:buNone/>
          </a:pPr>
          <a:r>
            <a:rPr lang="en-US" sz="3200" b="1" kern="1200" dirty="0">
              <a:solidFill>
                <a:schemeClr val="bg1"/>
              </a:solidFill>
            </a:rPr>
            <a:t>E-VAN</a:t>
          </a:r>
        </a:p>
      </dsp:txBody>
      <dsp:txXfrm>
        <a:off x="5624048" y="838201"/>
        <a:ext cx="2053099" cy="1924044"/>
      </dsp:txXfrm>
    </dsp:sp>
    <dsp:sp modelId="{E7F3B2BB-9C27-4C6C-941D-6582950DF91B}">
      <dsp:nvSpPr>
        <dsp:cNvPr id="0" name=""/>
        <dsp:cNvSpPr/>
      </dsp:nvSpPr>
      <dsp:spPr>
        <a:xfrm>
          <a:off x="3160167" y="895352"/>
          <a:ext cx="2058801" cy="1686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rtl="0">
            <a:lnSpc>
              <a:spcPct val="90000"/>
            </a:lnSpc>
            <a:spcBef>
              <a:spcPct val="0"/>
            </a:spcBef>
            <a:spcAft>
              <a:spcPct val="35000"/>
            </a:spcAft>
            <a:buNone/>
          </a:pPr>
          <a:r>
            <a:rPr lang="en-US" sz="2800" b="1" kern="1200" dirty="0">
              <a:solidFill>
                <a:schemeClr val="bg1"/>
              </a:solidFill>
            </a:rPr>
            <a:t>FOR</a:t>
          </a:r>
          <a:r>
            <a:rPr lang="en-US" sz="2800" kern="1200" dirty="0"/>
            <a:t> </a:t>
          </a:r>
        </a:p>
      </dsp:txBody>
      <dsp:txXfrm>
        <a:off x="3160167" y="895352"/>
        <a:ext cx="2058801" cy="1686885"/>
      </dsp:txXfrm>
    </dsp:sp>
    <dsp:sp modelId="{62BCF9D4-CB7D-4900-9F15-4B1B81BB486D}">
      <dsp:nvSpPr>
        <dsp:cNvPr id="0" name=""/>
        <dsp:cNvSpPr/>
      </dsp:nvSpPr>
      <dsp:spPr>
        <a:xfrm>
          <a:off x="689604" y="895352"/>
          <a:ext cx="2058801" cy="1686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rtl="0">
            <a:lnSpc>
              <a:spcPct val="90000"/>
            </a:lnSpc>
            <a:spcBef>
              <a:spcPct val="0"/>
            </a:spcBef>
            <a:spcAft>
              <a:spcPct val="35000"/>
            </a:spcAft>
            <a:buNone/>
          </a:pPr>
          <a:r>
            <a:rPr lang="en-US" sz="2800" b="1" kern="1200" dirty="0">
              <a:solidFill>
                <a:schemeClr val="bg1"/>
              </a:solidFill>
            </a:rPr>
            <a:t>GO TO MARKET STRATEGY </a:t>
          </a:r>
        </a:p>
      </dsp:txBody>
      <dsp:txXfrm>
        <a:off x="689604" y="895352"/>
        <a:ext cx="2058801" cy="168688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FCC39-3644-4056-AD2D-54593320ECEC}">
      <dsp:nvSpPr>
        <dsp:cNvPr id="0" name=""/>
        <dsp:cNvSpPr/>
      </dsp:nvSpPr>
      <dsp:spPr>
        <a:xfrm>
          <a:off x="0" y="5910"/>
          <a:ext cx="7772400" cy="468000"/>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TYPE OF GTM FOR EBRO</a:t>
          </a:r>
        </a:p>
      </dsp:txBody>
      <dsp:txXfrm>
        <a:off x="22846" y="28756"/>
        <a:ext cx="7726708" cy="422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675F6-9792-4F49-989A-FB3750805635}">
      <dsp:nvSpPr>
        <dsp:cNvPr id="0" name=""/>
        <dsp:cNvSpPr/>
      </dsp:nvSpPr>
      <dsp:spPr>
        <a:xfrm>
          <a:off x="733423" y="432"/>
          <a:ext cx="2819402" cy="9706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rtl="0">
            <a:lnSpc>
              <a:spcPct val="90000"/>
            </a:lnSpc>
            <a:spcBef>
              <a:spcPct val="0"/>
            </a:spcBef>
            <a:spcAft>
              <a:spcPct val="35000"/>
            </a:spcAft>
            <a:buNone/>
          </a:pPr>
          <a:r>
            <a:rPr lang="en-US" sz="1200" b="0" i="0" kern="1200" dirty="0"/>
            <a:t>2 EUROPALET load capacity. </a:t>
          </a:r>
        </a:p>
        <a:p>
          <a:pPr marL="0" lvl="0" indent="0" algn="ctr" defTabSz="533400" rtl="0">
            <a:lnSpc>
              <a:spcPct val="90000"/>
            </a:lnSpc>
            <a:spcBef>
              <a:spcPct val="0"/>
            </a:spcBef>
            <a:spcAft>
              <a:spcPct val="35000"/>
            </a:spcAft>
            <a:buNone/>
          </a:pPr>
          <a:r>
            <a:rPr lang="en-US" sz="1200" b="0" i="0" kern="1200" dirty="0"/>
            <a:t>Flexibility versions, logistics, Taxi, Infotainment system.</a:t>
          </a:r>
        </a:p>
        <a:p>
          <a:pPr marL="0" lvl="0" indent="0" algn="ctr" defTabSz="533400" rtl="0">
            <a:lnSpc>
              <a:spcPct val="90000"/>
            </a:lnSpc>
            <a:spcBef>
              <a:spcPct val="0"/>
            </a:spcBef>
            <a:spcAft>
              <a:spcPct val="35000"/>
            </a:spcAft>
            <a:buNone/>
          </a:pPr>
          <a:r>
            <a:rPr lang="en-US" sz="1200" b="0" i="0" kern="1200" dirty="0"/>
            <a:t>Small size for city-urban movements (&lt; 4,6m) - V2V and V2G capabilities</a:t>
          </a:r>
          <a:r>
            <a:rPr lang="en-US" sz="1100" b="0" i="0" kern="1200" dirty="0"/>
            <a:t>.</a:t>
          </a:r>
        </a:p>
      </dsp:txBody>
      <dsp:txXfrm>
        <a:off x="733423" y="432"/>
        <a:ext cx="2819402" cy="97068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51CD4-187A-4219-877A-9AC6CCCBC996}">
      <dsp:nvSpPr>
        <dsp:cNvPr id="0" name=""/>
        <dsp:cNvSpPr/>
      </dsp:nvSpPr>
      <dsp:spPr>
        <a:xfrm>
          <a:off x="0" y="240569"/>
          <a:ext cx="8143801" cy="562476"/>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i="0" kern="1200" dirty="0"/>
            <a:t>we are launching a new product in existing market </a:t>
          </a:r>
          <a:r>
            <a:rPr lang="en-US" sz="1500" b="1" i="0" kern="1200" dirty="0" err="1"/>
            <a:t>i.e</a:t>
          </a:r>
          <a:r>
            <a:rPr lang="en-US" sz="1500" b="1" i="0" kern="1200" dirty="0"/>
            <a:t> EBRO E-VAN, therefore, we need to align our Go To Market strategy on similar lines we would be focusing on sales led Go To Market strategy</a:t>
          </a:r>
          <a:endParaRPr lang="en-US" sz="1500" kern="1200" dirty="0"/>
        </a:p>
      </dsp:txBody>
      <dsp:txXfrm>
        <a:off x="0" y="240569"/>
        <a:ext cx="8143801" cy="56247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32E08-78A3-4D4D-9268-198C589F4DB0}">
      <dsp:nvSpPr>
        <dsp:cNvPr id="0" name=""/>
        <dsp:cNvSpPr/>
      </dsp:nvSpPr>
      <dsp:spPr>
        <a:xfrm>
          <a:off x="0" y="0"/>
          <a:ext cx="1384994" cy="138499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EE5690-D669-43FC-AEEC-70104DC6A829}">
      <dsp:nvSpPr>
        <dsp:cNvPr id="0" name=""/>
        <dsp:cNvSpPr/>
      </dsp:nvSpPr>
      <dsp:spPr>
        <a:xfrm>
          <a:off x="692497" y="0"/>
          <a:ext cx="7232302" cy="138499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just" defTabSz="666750" rtl="0">
            <a:lnSpc>
              <a:spcPct val="90000"/>
            </a:lnSpc>
            <a:spcBef>
              <a:spcPct val="0"/>
            </a:spcBef>
            <a:spcAft>
              <a:spcPct val="35000"/>
            </a:spcAft>
            <a:buNone/>
          </a:pPr>
          <a:r>
            <a:rPr lang="en-US" sz="1500" b="0" i="0" kern="1200" dirty="0"/>
            <a:t>The global electric vehicle market is growing rapidly, with projections suggesting that it could reach $802.81 billion by 2027. This growth is primarily due to the increasing government support for EVs, rising environmental concerns, and advancements in EV technology. Governments around the world are offering incentives for people to purchase EVs, such as tax credits and rebates, which is driving up demand. In addition, the cost of EVs is decreasing as battery technology improves, making them more affordable for consumers.</a:t>
          </a:r>
        </a:p>
      </dsp:txBody>
      <dsp:txXfrm>
        <a:off x="692497" y="0"/>
        <a:ext cx="7232302" cy="138499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23A6A-D24B-4D2A-8ADA-F4B0A5C590AF}">
      <dsp:nvSpPr>
        <dsp:cNvPr id="0" name=""/>
        <dsp:cNvSpPr/>
      </dsp:nvSpPr>
      <dsp:spPr>
        <a:xfrm>
          <a:off x="0" y="526"/>
          <a:ext cx="8274757" cy="6424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792000" rIns="41910" bIns="41910" numCol="1" spcCol="1270" anchor="b" anchorCtr="0">
          <a:noAutofit/>
        </a:bodyPr>
        <a:lstStyle/>
        <a:p>
          <a:pPr marL="0" lvl="0" indent="0" algn="ctr" defTabSz="488950" rtl="0">
            <a:lnSpc>
              <a:spcPct val="90000"/>
            </a:lnSpc>
            <a:spcBef>
              <a:spcPct val="0"/>
            </a:spcBef>
            <a:spcAft>
              <a:spcPct val="35000"/>
            </a:spcAft>
            <a:buNone/>
          </a:pPr>
          <a:endParaRPr lang="en-US" sz="1100" b="0" i="0" kern="1200" dirty="0"/>
        </a:p>
        <a:p>
          <a:pPr marL="0" lvl="0" indent="0" algn="ctr" defTabSz="488950" rtl="0">
            <a:lnSpc>
              <a:spcPct val="90000"/>
            </a:lnSpc>
            <a:spcBef>
              <a:spcPct val="0"/>
            </a:spcBef>
            <a:spcAft>
              <a:spcPct val="35000"/>
            </a:spcAft>
            <a:buNone/>
          </a:pPr>
          <a:r>
            <a:rPr lang="en-US" sz="1400" b="0" i="0" kern="1200" dirty="0"/>
            <a:t>The demand for commercial vehicles is set to witness a significant uptick in the coming years. Key drivers of this growth include the </a:t>
          </a:r>
          <a:r>
            <a:rPr lang="en-US" sz="1400" b="1" i="0" kern="1200" dirty="0"/>
            <a:t>logistics, supply chain, infrastructure, and construction sectors</a:t>
          </a:r>
          <a:r>
            <a:rPr lang="en-US" sz="1400" b="0" i="0" kern="1200" dirty="0"/>
            <a:t>. Additionally, a rise in public transportation services is bolstering the demand for buses.</a:t>
          </a:r>
        </a:p>
        <a:p>
          <a:pPr marL="0" lvl="0" indent="0" algn="ctr" defTabSz="488950" rtl="0">
            <a:lnSpc>
              <a:spcPct val="90000"/>
            </a:lnSpc>
            <a:spcBef>
              <a:spcPct val="0"/>
            </a:spcBef>
            <a:spcAft>
              <a:spcPct val="35000"/>
            </a:spcAft>
            <a:buNone/>
          </a:pPr>
          <a:endParaRPr lang="en-US" sz="800" kern="1200" dirty="0"/>
        </a:p>
      </dsp:txBody>
      <dsp:txXfrm>
        <a:off x="31360" y="31886"/>
        <a:ext cx="8212037" cy="57969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C6811-5BD7-42C6-A08A-BEA84CA1F350}">
      <dsp:nvSpPr>
        <dsp:cNvPr id="0" name=""/>
        <dsp:cNvSpPr/>
      </dsp:nvSpPr>
      <dsp:spPr>
        <a:xfrm>
          <a:off x="0" y="0"/>
          <a:ext cx="8105422" cy="186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However, the sales of commercial vehicles &amp; passenger vehicle experienced a downturn in 2020, largely due to the impact of the pandemic. The market swiftly bounced back in 2021, with Europe's Climate Plan playing a pivotal role. As Europe aims to ban diesel-powered vehicles by 2030, a notable shift is expected to be witnessed among business consumers toward electric commercial vehicles and also in passenger vehicles.</a:t>
          </a:r>
          <a:br>
            <a:rPr lang="en-US" sz="1800" b="0" i="0" kern="1200" dirty="0"/>
          </a:br>
          <a:endParaRPr lang="en-US" sz="1800" b="0" i="0" kern="1200" dirty="0"/>
        </a:p>
      </dsp:txBody>
      <dsp:txXfrm>
        <a:off x="90850" y="90850"/>
        <a:ext cx="7923722" cy="167937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23A6A-D24B-4D2A-8ADA-F4B0A5C590AF}">
      <dsp:nvSpPr>
        <dsp:cNvPr id="0" name=""/>
        <dsp:cNvSpPr/>
      </dsp:nvSpPr>
      <dsp:spPr>
        <a:xfrm>
          <a:off x="0" y="14"/>
          <a:ext cx="8105422" cy="14901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The demand for commercial &amp; passenger vehicles is set to witness a significant uptick in the coming years. Key drivers of this growth include the logistics, supply chain, infrastructure, and construction sectors. Additionally, a rise in public transportation services is bolstering the demand for buses.</a:t>
          </a:r>
        </a:p>
        <a:p>
          <a:pPr marL="0" lvl="0" indent="0" algn="ctr" defTabSz="800100" rtl="0">
            <a:lnSpc>
              <a:spcPct val="90000"/>
            </a:lnSpc>
            <a:spcBef>
              <a:spcPct val="0"/>
            </a:spcBef>
            <a:spcAft>
              <a:spcPct val="35000"/>
            </a:spcAft>
            <a:buNone/>
          </a:pPr>
          <a:endParaRPr lang="en-US" sz="1500" kern="1200" dirty="0"/>
        </a:p>
      </dsp:txBody>
      <dsp:txXfrm>
        <a:off x="72741" y="72755"/>
        <a:ext cx="7959940" cy="1344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C05A9-996D-4FED-B853-BE5B4163E8AC}">
      <dsp:nvSpPr>
        <dsp:cNvPr id="0" name=""/>
        <dsp:cNvSpPr/>
      </dsp:nvSpPr>
      <dsp:spPr>
        <a:xfrm>
          <a:off x="128696" y="43"/>
          <a:ext cx="1145242" cy="6871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i="0" kern="1200" dirty="0"/>
            <a:t>L=4560 x W=1755 x H=1858 mm </a:t>
          </a:r>
          <a:endParaRPr lang="en-US" sz="1400" kern="1200" dirty="0"/>
        </a:p>
      </dsp:txBody>
      <dsp:txXfrm>
        <a:off x="128696" y="43"/>
        <a:ext cx="1145242" cy="687145"/>
      </dsp:txXfrm>
    </dsp:sp>
    <dsp:sp modelId="{531507F2-C671-42A1-8DD0-B02981FFA192}">
      <dsp:nvSpPr>
        <dsp:cNvPr id="0" name=""/>
        <dsp:cNvSpPr/>
      </dsp:nvSpPr>
      <dsp:spPr>
        <a:xfrm>
          <a:off x="1388463" y="43"/>
          <a:ext cx="1145242" cy="6871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i="0" kern="1200" dirty="0"/>
            <a:t>Axle base: 2750mm </a:t>
          </a:r>
          <a:endParaRPr lang="en-US" sz="1400" kern="1200" dirty="0"/>
        </a:p>
      </dsp:txBody>
      <dsp:txXfrm>
        <a:off x="1388463" y="43"/>
        <a:ext cx="1145242" cy="687145"/>
      </dsp:txXfrm>
    </dsp:sp>
    <dsp:sp modelId="{428100A2-9DEE-40F7-BBB7-A1660E035B75}">
      <dsp:nvSpPr>
        <dsp:cNvPr id="0" name=""/>
        <dsp:cNvSpPr/>
      </dsp:nvSpPr>
      <dsp:spPr>
        <a:xfrm>
          <a:off x="2648230" y="43"/>
          <a:ext cx="1145242" cy="6871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i="0" kern="1200" dirty="0"/>
            <a:t>Estimated weight kg: 1600 kg </a:t>
          </a:r>
          <a:endParaRPr lang="en-US" sz="1400" kern="1200" dirty="0"/>
        </a:p>
      </dsp:txBody>
      <dsp:txXfrm>
        <a:off x="2648230" y="43"/>
        <a:ext cx="1145242" cy="687145"/>
      </dsp:txXfrm>
    </dsp:sp>
    <dsp:sp modelId="{E18FAC6B-BEB3-49C1-BD8D-8491F7D327DF}">
      <dsp:nvSpPr>
        <dsp:cNvPr id="0" name=""/>
        <dsp:cNvSpPr/>
      </dsp:nvSpPr>
      <dsp:spPr>
        <a:xfrm>
          <a:off x="1388463" y="801713"/>
          <a:ext cx="1145242" cy="6871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i="0" kern="1200" dirty="0"/>
            <a:t>Space capacity: 2950 L</a:t>
          </a:r>
          <a:endParaRPr lang="en-US" sz="1400" kern="1200" dirty="0"/>
        </a:p>
      </dsp:txBody>
      <dsp:txXfrm>
        <a:off x="1388463" y="801713"/>
        <a:ext cx="1145242" cy="6871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C09B1-C2F4-40DC-898C-EA2835338616}">
      <dsp:nvSpPr>
        <dsp:cNvPr id="0" name=""/>
        <dsp:cNvSpPr/>
      </dsp:nvSpPr>
      <dsp:spPr>
        <a:xfrm>
          <a:off x="0" y="376237"/>
          <a:ext cx="1285874" cy="7715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One motor 250 Nm torque- Front axle (FWD) . </a:t>
          </a:r>
        </a:p>
      </dsp:txBody>
      <dsp:txXfrm>
        <a:off x="0" y="376237"/>
        <a:ext cx="1285874" cy="771525"/>
      </dsp:txXfrm>
    </dsp:sp>
    <dsp:sp modelId="{FF09F491-51EF-4255-A7E0-30734D7832A7}">
      <dsp:nvSpPr>
        <dsp:cNvPr id="0" name=""/>
        <dsp:cNvSpPr/>
      </dsp:nvSpPr>
      <dsp:spPr>
        <a:xfrm>
          <a:off x="1414462" y="376237"/>
          <a:ext cx="1285874" cy="7715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Max speed 125 km/h </a:t>
          </a:r>
        </a:p>
      </dsp:txBody>
      <dsp:txXfrm>
        <a:off x="1414462" y="376237"/>
        <a:ext cx="1285874" cy="771525"/>
      </dsp:txXfrm>
    </dsp:sp>
    <dsp:sp modelId="{29A4CE8B-5A1F-485C-B45F-A07E01EB8266}">
      <dsp:nvSpPr>
        <dsp:cNvPr id="0" name=""/>
        <dsp:cNvSpPr/>
      </dsp:nvSpPr>
      <dsp:spPr>
        <a:xfrm>
          <a:off x="2828924" y="376237"/>
          <a:ext cx="1285874" cy="7715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Load capacity: 750 kg + 2 occupant</a:t>
          </a:r>
        </a:p>
      </dsp:txBody>
      <dsp:txXfrm>
        <a:off x="2828924" y="376237"/>
        <a:ext cx="1285874" cy="771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8DFD3-2A9F-4AE4-B047-626ECE1B5C73}">
      <dsp:nvSpPr>
        <dsp:cNvPr id="0" name=""/>
        <dsp:cNvSpPr/>
      </dsp:nvSpPr>
      <dsp:spPr>
        <a:xfrm>
          <a:off x="57634" y="829"/>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Battery voltage pack: 230V. </a:t>
          </a:r>
          <a:endParaRPr lang="en-US" sz="1000" kern="1200" dirty="0"/>
        </a:p>
      </dsp:txBody>
      <dsp:txXfrm>
        <a:off x="57634" y="829"/>
        <a:ext cx="837088" cy="502253"/>
      </dsp:txXfrm>
    </dsp:sp>
    <dsp:sp modelId="{B0AC199A-9BBC-4A18-BD3C-4A47FB72F663}">
      <dsp:nvSpPr>
        <dsp:cNvPr id="0" name=""/>
        <dsp:cNvSpPr/>
      </dsp:nvSpPr>
      <dsp:spPr>
        <a:xfrm>
          <a:off x="978432" y="829"/>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City range: 280 km. </a:t>
          </a:r>
          <a:endParaRPr lang="en-US" sz="1000" kern="1200" dirty="0"/>
        </a:p>
      </dsp:txBody>
      <dsp:txXfrm>
        <a:off x="978432" y="829"/>
        <a:ext cx="837088" cy="502253"/>
      </dsp:txXfrm>
    </dsp:sp>
    <dsp:sp modelId="{755E78C9-2623-4E3D-80DB-274957A93540}">
      <dsp:nvSpPr>
        <dsp:cNvPr id="0" name=""/>
        <dsp:cNvSpPr/>
      </dsp:nvSpPr>
      <dsp:spPr>
        <a:xfrm>
          <a:off x="1899229" y="829"/>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Combined range: 210 km. </a:t>
          </a:r>
          <a:endParaRPr lang="en-US" sz="1000" kern="1200" dirty="0"/>
        </a:p>
      </dsp:txBody>
      <dsp:txXfrm>
        <a:off x="1899229" y="829"/>
        <a:ext cx="837088" cy="502253"/>
      </dsp:txXfrm>
    </dsp:sp>
    <dsp:sp modelId="{75B55F51-CF07-4844-BB7D-0788E0502806}">
      <dsp:nvSpPr>
        <dsp:cNvPr id="0" name=""/>
        <dsp:cNvSpPr/>
      </dsp:nvSpPr>
      <dsp:spPr>
        <a:xfrm>
          <a:off x="2820026" y="829"/>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Charge 0-80% AC 7kW - 6 hours </a:t>
          </a:r>
          <a:endParaRPr lang="en-US" sz="1000" kern="1200" dirty="0"/>
        </a:p>
      </dsp:txBody>
      <dsp:txXfrm>
        <a:off x="2820026" y="829"/>
        <a:ext cx="837088" cy="502253"/>
      </dsp:txXfrm>
    </dsp:sp>
    <dsp:sp modelId="{679D267E-7F8A-4F6D-BF6B-AA778B2A1BFF}">
      <dsp:nvSpPr>
        <dsp:cNvPr id="0" name=""/>
        <dsp:cNvSpPr/>
      </dsp:nvSpPr>
      <dsp:spPr>
        <a:xfrm>
          <a:off x="57634" y="586790"/>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Charge 0-80% DC 40kW  - 60 minutes</a:t>
          </a:r>
          <a:endParaRPr lang="en-US" sz="1000" kern="1200" dirty="0"/>
        </a:p>
      </dsp:txBody>
      <dsp:txXfrm>
        <a:off x="57634" y="586790"/>
        <a:ext cx="837088" cy="502253"/>
      </dsp:txXfrm>
    </dsp:sp>
    <dsp:sp modelId="{F37F51D3-4E9A-45B3-9420-47AEF7041020}">
      <dsp:nvSpPr>
        <dsp:cNvPr id="0" name=""/>
        <dsp:cNvSpPr/>
      </dsp:nvSpPr>
      <dsp:spPr>
        <a:xfrm>
          <a:off x="978432" y="586790"/>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Dimensions:  L=4560 x W=1755 x H=1858 mm </a:t>
          </a:r>
          <a:endParaRPr lang="en-US" sz="1000" kern="1200" dirty="0"/>
        </a:p>
      </dsp:txBody>
      <dsp:txXfrm>
        <a:off x="978432" y="586790"/>
        <a:ext cx="837088" cy="502253"/>
      </dsp:txXfrm>
    </dsp:sp>
    <dsp:sp modelId="{94517A63-BA56-4151-9363-EC7E8A936580}">
      <dsp:nvSpPr>
        <dsp:cNvPr id="0" name=""/>
        <dsp:cNvSpPr/>
      </dsp:nvSpPr>
      <dsp:spPr>
        <a:xfrm>
          <a:off x="1899229" y="586790"/>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Axle base: 2750mm </a:t>
          </a:r>
          <a:endParaRPr lang="en-US" sz="1000" kern="1200" dirty="0"/>
        </a:p>
      </dsp:txBody>
      <dsp:txXfrm>
        <a:off x="1899229" y="586790"/>
        <a:ext cx="837088" cy="502253"/>
      </dsp:txXfrm>
    </dsp:sp>
    <dsp:sp modelId="{CC08FD67-8DCA-4AEF-9AB2-997BBF8BA530}">
      <dsp:nvSpPr>
        <dsp:cNvPr id="0" name=""/>
        <dsp:cNvSpPr/>
      </dsp:nvSpPr>
      <dsp:spPr>
        <a:xfrm>
          <a:off x="2820026" y="586790"/>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Estimated weight kg: 1600 kg </a:t>
          </a:r>
          <a:endParaRPr lang="en-US" sz="1000" kern="1200" dirty="0"/>
        </a:p>
      </dsp:txBody>
      <dsp:txXfrm>
        <a:off x="2820026" y="586790"/>
        <a:ext cx="837088" cy="502253"/>
      </dsp:txXfrm>
    </dsp:sp>
    <dsp:sp modelId="{DEB7F0B7-EC34-4EE7-A070-2C6C5292D5CB}">
      <dsp:nvSpPr>
        <dsp:cNvPr id="0" name=""/>
        <dsp:cNvSpPr/>
      </dsp:nvSpPr>
      <dsp:spPr>
        <a:xfrm>
          <a:off x="1438830" y="1172752"/>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Space capacity: 2950 .</a:t>
          </a:r>
        </a:p>
      </dsp:txBody>
      <dsp:txXfrm>
        <a:off x="1438830" y="1172752"/>
        <a:ext cx="837088" cy="5022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C6F48-8A48-49D4-8869-22D27D594864}">
      <dsp:nvSpPr>
        <dsp:cNvPr id="0" name=""/>
        <dsp:cNvSpPr/>
      </dsp:nvSpPr>
      <dsp:spPr>
        <a:xfrm>
          <a:off x="0" y="5401"/>
          <a:ext cx="3609975" cy="2807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u="sng" kern="1200" dirty="0"/>
            <a:t>BATTERY</a:t>
          </a:r>
        </a:p>
      </dsp:txBody>
      <dsp:txXfrm>
        <a:off x="13707" y="19108"/>
        <a:ext cx="3582561" cy="2533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6F654-C48F-4DB5-A16A-C93711358C1A}">
      <dsp:nvSpPr>
        <dsp:cNvPr id="0" name=""/>
        <dsp:cNvSpPr/>
      </dsp:nvSpPr>
      <dsp:spPr>
        <a:xfrm>
          <a:off x="0" y="1788"/>
          <a:ext cx="3076483"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u="sng" kern="1200" dirty="0"/>
            <a:t>POWER TRAIN CONFIGURATION </a:t>
          </a:r>
        </a:p>
      </dsp:txBody>
      <dsp:txXfrm>
        <a:off x="14850" y="16638"/>
        <a:ext cx="3046783" cy="274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CC99A-86C4-4E5A-AD7B-4F05D1A3A675}">
      <dsp:nvSpPr>
        <dsp:cNvPr id="0" name=""/>
        <dsp:cNvSpPr/>
      </dsp:nvSpPr>
      <dsp:spPr>
        <a:xfrm>
          <a:off x="0" y="1788"/>
          <a:ext cx="3667125"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u="sng" kern="1200" dirty="0"/>
            <a:t>DIMENSIONS</a:t>
          </a:r>
          <a:endParaRPr lang="en-US" sz="1300" kern="1200" dirty="0"/>
        </a:p>
      </dsp:txBody>
      <dsp:txXfrm>
        <a:off x="14850" y="16638"/>
        <a:ext cx="3637425" cy="274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53CC7-B8AC-44F4-ACD2-BBAD6A4EE962}">
      <dsp:nvSpPr>
        <dsp:cNvPr id="0" name=""/>
        <dsp:cNvSpPr/>
      </dsp:nvSpPr>
      <dsp:spPr>
        <a:xfrm>
          <a:off x="0" y="7982"/>
          <a:ext cx="3676650" cy="2807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u="sng" kern="1200" dirty="0"/>
            <a:t>HIGHLIGHT</a:t>
          </a:r>
        </a:p>
      </dsp:txBody>
      <dsp:txXfrm>
        <a:off x="13707" y="21689"/>
        <a:ext cx="3649236" cy="25338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1:notes"/>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789553"/>
            <a:ext cx="7772400" cy="1102519"/>
          </a:xfrm>
          <a:prstGeom prst="rect">
            <a:avLst/>
          </a:prstGeom>
        </p:spPr>
        <p:txBody>
          <a:bodyPr/>
          <a:lstStyle>
            <a:lvl1pPr>
              <a:defRPr>
                <a:latin typeface="Arial" panose="020B0604020202020204" pitchFamily="34" charset="0"/>
                <a:cs typeface="Arial" panose="020B0604020202020204" pitchFamily="34" charset="0"/>
              </a:defRPr>
            </a:lvl1pPr>
          </a:lstStyle>
          <a:p>
            <a:r>
              <a:rPr lang="es-ES" dirty="0"/>
              <a:t>Haga clic para modificar el estilo de título del patrón</a:t>
            </a:r>
          </a:p>
        </p:txBody>
      </p:sp>
      <p:sp>
        <p:nvSpPr>
          <p:cNvPr id="3" name="2 Subtítulo"/>
          <p:cNvSpPr>
            <a:spLocks noGrp="1"/>
          </p:cNvSpPr>
          <p:nvPr>
            <p:ph type="subTitle" idx="1" hasCustomPrompt="1"/>
          </p:nvPr>
        </p:nvSpPr>
        <p:spPr>
          <a:xfrm>
            <a:off x="1371600" y="2914650"/>
            <a:ext cx="6400800" cy="1314450"/>
          </a:xfrm>
          <a:prstGeom prst="rect">
            <a:avLst/>
          </a:prstGeom>
        </p:spPr>
        <p:txBody>
          <a:bodyPr/>
          <a:lstStyle>
            <a:lvl1pPr marL="0" indent="0" algn="ctr">
              <a:buNone/>
              <a:defRPr sz="2100">
                <a:solidFill>
                  <a:schemeClr val="tx1">
                    <a:tint val="75000"/>
                  </a:schemeClr>
                </a:solidFill>
                <a:latin typeface="Arial" panose="020B0604020202020204" pitchFamily="34" charset="0"/>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dirty="0"/>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8"/>
            <a:ext cx="7772400" cy="85725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9144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04788"/>
            <a:ext cx="7772400" cy="85725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2971800" y="1200150"/>
            <a:ext cx="5715000" cy="33718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6" name="Footer Placeholder 5"/>
          <p:cNvSpPr>
            <a:spLocks noGrp="1"/>
          </p:cNvSpPr>
          <p:nvPr>
            <p:ph type="ftr" sz="quarter" idx="11"/>
          </p:nvPr>
        </p:nvSpPr>
        <p:spPr>
          <a:xfrm>
            <a:off x="914400" y="4629150"/>
            <a:ext cx="3886200" cy="342900"/>
          </a:xfrm>
        </p:spPr>
        <p:txBody>
          <a:bodyPr/>
          <a:lstStyle/>
          <a:p>
            <a:endParaRPr kumimoji="0" lang="en-US" dirty="0"/>
          </a:p>
        </p:txBody>
      </p:sp>
      <p:sp>
        <p:nvSpPr>
          <p:cNvPr id="7" name="Slide Number Placeholder 6"/>
          <p:cNvSpPr>
            <a:spLocks noGrp="1"/>
          </p:cNvSpPr>
          <p:nvPr>
            <p:ph type="sldNum" sz="quarter" idx="12"/>
          </p:nvPr>
        </p:nvSpPr>
        <p:spPr>
          <a:xfrm>
            <a:off x="146304" y="4656582"/>
            <a:ext cx="457200" cy="34290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9" y="3487856"/>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1" y="3579919"/>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9" y="50006"/>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1"/>
            <a:ext cx="201168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05980"/>
            <a:ext cx="55626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mpletely blank">
  <p:cSld name="Completely blank">
    <p:spTree>
      <p:nvGrpSpPr>
        <p:cNvPr id="1" name="Shape 19"/>
        <p:cNvGrpSpPr/>
        <p:nvPr/>
      </p:nvGrpSpPr>
      <p:grpSpPr>
        <a:xfrm>
          <a:off x="0" y="0"/>
          <a:ext cx="0" cy="0"/>
          <a:chOff x="0" y="0"/>
          <a:chExt cx="0" cy="0"/>
        </a:xfrm>
      </p:grpSpPr>
      <p:sp>
        <p:nvSpPr>
          <p:cNvPr id="20" name="Google Shape;20;p1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9pPr>
          </a:lstStyle>
          <a:p>
            <a:pPr marL="0" lvl="0" indent="0" algn="r" rtl="0">
              <a:spcBef>
                <a:spcPts val="0"/>
              </a:spcBef>
              <a:spcAft>
                <a:spcPts val="0"/>
              </a:spcAft>
              <a:buNone/>
            </a:pPr>
            <a:fld id="{00000000-1234-1234-1234-123412341234}" type="slidenum">
              <a:rPr lang="es-ES"/>
              <a:pPr marL="0" lvl="0" indent="0" algn="r" rtl="0">
                <a:spcBef>
                  <a:spcPts val="0"/>
                </a:spcBef>
                <a:spcAft>
                  <a:spcPts val="0"/>
                </a:spcAft>
                <a:buNone/>
              </a:pPr>
              <a:t>‹#›</a:t>
            </a:fld>
            <a:endParaRPr lang="es-E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03229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06308" y="245554"/>
            <a:ext cx="5733098" cy="415498"/>
          </a:xfrm>
        </p:spPr>
        <p:txBody>
          <a:bodyPr lIns="0" tIns="0" rIns="0" bIns="0"/>
          <a:lstStyle>
            <a:lvl1pPr>
              <a:defRPr sz="2700" b="1" i="0">
                <a:solidFill>
                  <a:srgbClr val="585858"/>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8882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681540"/>
            <a:ext cx="8229600" cy="810090"/>
          </a:xfrm>
          <a:prstGeom prst="rect">
            <a:avLst/>
          </a:prstGeom>
        </p:spPr>
        <p:txBody>
          <a:bodyPr/>
          <a:lstStyle>
            <a:lvl1pPr>
              <a:defRPr sz="2700">
                <a:latin typeface="Arial" panose="020B0604020202020204" pitchFamily="34" charset="0"/>
                <a:cs typeface="Arial" panose="020B0604020202020204" pitchFamily="34" charset="0"/>
              </a:defRPr>
            </a:lvl1pPr>
          </a:lstStyle>
          <a:p>
            <a:r>
              <a:rPr lang="es-ES" dirty="0"/>
              <a:t>Haga clic para modificar el estilo de título del patrón</a:t>
            </a:r>
          </a:p>
        </p:txBody>
      </p:sp>
      <p:sp>
        <p:nvSpPr>
          <p:cNvPr id="3" name="2 Marcador de contenido"/>
          <p:cNvSpPr>
            <a:spLocks noGrp="1"/>
          </p:cNvSpPr>
          <p:nvPr>
            <p:ph idx="1" hasCustomPrompt="1"/>
          </p:nvPr>
        </p:nvSpPr>
        <p:spPr>
          <a:xfrm>
            <a:off x="457200" y="1599643"/>
            <a:ext cx="8229600" cy="2994980"/>
          </a:xfrm>
          <a:prstGeom prst="rect">
            <a:avLst/>
          </a:prstGeom>
        </p:spPr>
        <p:txBody>
          <a:bodyPr/>
          <a:lstStyle>
            <a:lvl1pPr>
              <a:defRPr sz="21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500">
                <a:latin typeface="Arial" panose="020B0604020202020204" pitchFamily="34" charset="0"/>
                <a:cs typeface="Arial" panose="020B0604020202020204" pitchFamily="34" charset="0"/>
              </a:defRPr>
            </a:lvl3pPr>
            <a:lvl4pP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06308" y="245554"/>
            <a:ext cx="5733098" cy="415498"/>
          </a:xfrm>
        </p:spPr>
        <p:txBody>
          <a:bodyPr lIns="0" tIns="0" rIns="0" bIns="0"/>
          <a:lstStyle>
            <a:lvl1pPr>
              <a:defRPr sz="2700" b="1" i="0">
                <a:solidFill>
                  <a:srgbClr val="585858"/>
                </a:solidFill>
                <a:latin typeface="Georgia"/>
                <a:cs typeface="Georgia"/>
              </a:defRPr>
            </a:lvl1pPr>
          </a:lstStyle>
          <a:p>
            <a:endParaRPr/>
          </a:p>
        </p:txBody>
      </p:sp>
      <p:sp>
        <p:nvSpPr>
          <p:cNvPr id="3" name="Holder 3"/>
          <p:cNvSpPr>
            <a:spLocks noGrp="1"/>
          </p:cNvSpPr>
          <p:nvPr>
            <p:ph sz="half" idx="2"/>
          </p:nvPr>
        </p:nvSpPr>
        <p:spPr>
          <a:xfrm>
            <a:off x="457200" y="1183005"/>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69046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5143500"/>
          </a:xfrm>
          <a:prstGeom prst="rect">
            <a:avLst/>
          </a:prstGeom>
        </p:spPr>
      </p:pic>
      <p:sp>
        <p:nvSpPr>
          <p:cNvPr id="2" name="Holder 2"/>
          <p:cNvSpPr>
            <a:spLocks noGrp="1"/>
          </p:cNvSpPr>
          <p:nvPr>
            <p:ph type="title"/>
          </p:nvPr>
        </p:nvSpPr>
        <p:spPr>
          <a:xfrm>
            <a:off x="1706308" y="245554"/>
            <a:ext cx="5733098" cy="415498"/>
          </a:xfrm>
        </p:spPr>
        <p:txBody>
          <a:bodyPr lIns="0" tIns="0" rIns="0" bIns="0"/>
          <a:lstStyle>
            <a:lvl1pPr>
              <a:defRPr sz="2700" b="1" i="0">
                <a:solidFill>
                  <a:srgbClr val="585858"/>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536372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14909" y="814958"/>
            <a:ext cx="4010025" cy="3982403"/>
          </a:xfrm>
          <a:custGeom>
            <a:avLst/>
            <a:gdLst/>
            <a:ahLst/>
            <a:cxnLst/>
            <a:rect l="l" t="t" r="r" b="b"/>
            <a:pathLst>
              <a:path w="5346700" h="5309870">
                <a:moveTo>
                  <a:pt x="5346192" y="0"/>
                </a:moveTo>
                <a:lnTo>
                  <a:pt x="0" y="0"/>
                </a:lnTo>
                <a:lnTo>
                  <a:pt x="0" y="5309616"/>
                </a:lnTo>
                <a:lnTo>
                  <a:pt x="5346192" y="5309616"/>
                </a:lnTo>
                <a:lnTo>
                  <a:pt x="5346192" y="0"/>
                </a:lnTo>
                <a:close/>
              </a:path>
            </a:pathLst>
          </a:custGeom>
          <a:solidFill>
            <a:srgbClr val="B17C48"/>
          </a:solidFill>
        </p:spPr>
        <p:txBody>
          <a:bodyPr wrap="square" lIns="0" tIns="0" rIns="0" bIns="0" rtlCol="0"/>
          <a:lstStyle/>
          <a:p>
            <a:endParaRPr sz="105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8095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seño personalizado">
    <p:spTree>
      <p:nvGrpSpPr>
        <p:cNvPr id="1" name=""/>
        <p:cNvGrpSpPr/>
        <p:nvPr/>
      </p:nvGrpSpPr>
      <p:grpSpPr>
        <a:xfrm>
          <a:off x="0" y="0"/>
          <a:ext cx="0" cy="0"/>
          <a:chOff x="0" y="0"/>
          <a:chExt cx="0" cy="0"/>
        </a:xfrm>
      </p:grpSpPr>
      <p:pic>
        <p:nvPicPr>
          <p:cNvPr id="3" name="2 Imagen" descr="ppt-2013-PORTADA-800px.jpg"/>
          <p:cNvPicPr>
            <a:picLocks noChangeAspect="1"/>
          </p:cNvPicPr>
          <p:nvPr userDrawn="1"/>
        </p:nvPicPr>
        <p:blipFill>
          <a:blip r:embed="rId2" cstate="print"/>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4686300"/>
            <a:ext cx="1905000" cy="342900"/>
          </a:xfrm>
          <a:prstGeom prst="rect">
            <a:avLst/>
          </a:prstGeom>
        </p:spPr>
        <p:txBody>
          <a:bodyPr/>
          <a:lstStyle>
            <a:lvl1pPr>
              <a:defRPr/>
            </a:lvl1pPr>
          </a:lstStyle>
          <a:p>
            <a:pPr>
              <a:defRPr/>
            </a:pPr>
            <a:endParaRPr lang="es-ES"/>
          </a:p>
        </p:txBody>
      </p:sp>
    </p:spTree>
  </p:cSld>
  <p:clrMapOvr>
    <a:masterClrMapping/>
  </p:clrMapOvr>
  <p:transition spd="med">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letely blank">
  <p:cSld name="Completely blank">
    <p:spTree>
      <p:nvGrpSpPr>
        <p:cNvPr id="1" name="Shape 19"/>
        <p:cNvGrpSpPr/>
        <p:nvPr/>
      </p:nvGrpSpPr>
      <p:grpSpPr>
        <a:xfrm>
          <a:off x="0" y="0"/>
          <a:ext cx="0" cy="0"/>
          <a:chOff x="0" y="0"/>
          <a:chExt cx="0" cy="0"/>
        </a:xfrm>
      </p:grpSpPr>
      <p:sp>
        <p:nvSpPr>
          <p:cNvPr id="20" name="Google Shape;20;p1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9pPr>
          </a:lstStyle>
          <a:p>
            <a:pPr marL="0" lvl="0" indent="0" algn="r" rtl="0">
              <a:spcBef>
                <a:spcPts val="0"/>
              </a:spcBef>
              <a:spcAft>
                <a:spcPts val="0"/>
              </a:spcAft>
              <a:buNone/>
            </a:pPr>
            <a:fld id="{00000000-1234-1234-1234-123412341234}" type="slidenum">
              <a:rPr lang="es-ES"/>
              <a:pPr marL="0" lvl="0" indent="0" algn="r" rtl="0">
                <a:spcBef>
                  <a:spcPts val="0"/>
                </a:spcBef>
                <a:spcAft>
                  <a:spcPts val="0"/>
                </a:spcAft>
                <a:buNone/>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6"/>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2"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2" y="1047540"/>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2" y="2232487"/>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8"/>
            <a:ext cx="8229600" cy="1102519"/>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52316"/>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714376"/>
            <a:ext cx="7772400" cy="1021556"/>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1910953"/>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5" name="Footer Placeholder 4"/>
          <p:cNvSpPr>
            <a:spLocks noGrp="1"/>
          </p:cNvSpPr>
          <p:nvPr>
            <p:ph type="ftr" sz="quarter" idx="11"/>
          </p:nvPr>
        </p:nvSpPr>
        <p:spPr>
          <a:xfrm>
            <a:off x="800100" y="4629150"/>
            <a:ext cx="4000500" cy="342900"/>
          </a:xfrm>
        </p:spPr>
        <p:txBody>
          <a:bodyPr/>
          <a:lstStyle/>
          <a:p>
            <a:endParaRPr kumimoji="0" lang="en-US" dirty="0"/>
          </a:p>
        </p:txBody>
      </p:sp>
      <p:sp>
        <p:nvSpPr>
          <p:cNvPr id="7" name="Rectangle 6"/>
          <p:cNvSpPr/>
          <p:nvPr/>
        </p:nvSpPr>
        <p:spPr>
          <a:xfrm flipV="1">
            <a:off x="69413"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1756107"/>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4656582"/>
            <a:ext cx="457200" cy="3429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91440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3.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41000"/>
            <a:lum/>
          </a:blip>
          <a:srcRect/>
          <a:stretch>
            <a:fillRect t="-43000" b="-43000"/>
          </a:stretch>
        </a:blipFill>
        <a:effectLst/>
      </p:bgPr>
    </p:bg>
    <p:spTree>
      <p:nvGrpSpPr>
        <p:cNvPr id="1" name=""/>
        <p:cNvGrpSpPr/>
        <p:nvPr/>
      </p:nvGrpSpPr>
      <p:grpSpPr>
        <a:xfrm>
          <a:off x="0" y="0"/>
          <a:ext cx="0" cy="0"/>
          <a:chOff x="0" y="0"/>
          <a:chExt cx="0" cy="0"/>
        </a:xfrm>
      </p:grpSpPr>
      <p:pic>
        <p:nvPicPr>
          <p:cNvPr id="7" name="6 Imagen" descr="ppt-2013-FONDO.jpg"/>
          <p:cNvPicPr>
            <a:picLocks noChangeAspect="1"/>
          </p:cNvPicPr>
          <p:nvPr userDrawn="1"/>
        </p:nvPicPr>
        <p:blipFill>
          <a:blip r:embed="rId8" cstate="email"/>
          <a:stretch>
            <a:fillRect/>
          </a:stretch>
        </p:blipFill>
        <p:spPr>
          <a:xfrm>
            <a:off x="0" y="0"/>
            <a:ext cx="9144000" cy="5143500"/>
          </a:xfrm>
          <a:prstGeom prst="rect">
            <a:avLst/>
          </a:prstGeom>
        </p:spPr>
      </p:pic>
      <p:pic>
        <p:nvPicPr>
          <p:cNvPr id="2" name="Google Shape;254;g11d0efdb779_0_23" descr="Texto&#10;&#10;Descripción generada automáticamente"/>
          <p:cNvPicPr preferRelativeResize="0"/>
          <p:nvPr userDrawn="1"/>
        </p:nvPicPr>
        <p:blipFill rotWithShape="1">
          <a:blip r:embed="rId9" cstate="email"/>
          <a:srcRect/>
          <a:stretch>
            <a:fillRect/>
          </a:stretch>
        </p:blipFill>
        <p:spPr>
          <a:xfrm>
            <a:off x="143508" y="141480"/>
            <a:ext cx="1484844" cy="378991"/>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8"/>
            <a:ext cx="7772400" cy="85725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12/28/2024</a:t>
            </a:fld>
            <a:endParaRPr lang="en-US" sz="1400" dirty="0">
              <a:solidFill>
                <a:schemeClr val="tx2"/>
              </a:solidFill>
            </a:endParaRPr>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pic>
        <p:nvPicPr>
          <p:cNvPr id="10" name="6 Imagen" descr="ppt-2013-FONDO.jpg"/>
          <p:cNvPicPr>
            <a:picLocks noChangeAspect="1"/>
          </p:cNvPicPr>
          <p:nvPr userDrawn="1"/>
        </p:nvPicPr>
        <p:blipFill>
          <a:blip r:embed="rId14" cstate="email"/>
          <a:stretch>
            <a:fillRect/>
          </a:stretch>
        </p:blipFill>
        <p:spPr>
          <a:xfrm>
            <a:off x="0" y="0"/>
            <a:ext cx="9144000" cy="5143500"/>
          </a:xfrm>
          <a:prstGeom prst="rect">
            <a:avLst/>
          </a:prstGeom>
        </p:spPr>
      </p:pic>
      <p:pic>
        <p:nvPicPr>
          <p:cNvPr id="11" name="Google Shape;254;g11d0efdb779_0_23" descr="Texto&#10;&#10;Descripción generada automáticamente"/>
          <p:cNvPicPr preferRelativeResize="0"/>
          <p:nvPr userDrawn="1"/>
        </p:nvPicPr>
        <p:blipFill rotWithShape="1">
          <a:blip r:embed="rId15" cstate="email"/>
          <a:srcRect/>
          <a:stretch>
            <a:fillRect/>
          </a:stretch>
        </p:blipFill>
        <p:spPr>
          <a:xfrm>
            <a:off x="143508" y="141480"/>
            <a:ext cx="1484844" cy="378991"/>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06308" y="245554"/>
            <a:ext cx="5733098" cy="553998"/>
          </a:xfrm>
          <a:prstGeom prst="rect">
            <a:avLst/>
          </a:prstGeom>
        </p:spPr>
        <p:txBody>
          <a:bodyPr wrap="square" lIns="0" tIns="0" rIns="0" bIns="0">
            <a:spAutoFit/>
          </a:bodyPr>
          <a:lstStyle>
            <a:lvl1pPr>
              <a:defRPr sz="3600" b="1" i="0">
                <a:solidFill>
                  <a:srgbClr val="585858"/>
                </a:solidFill>
                <a:latin typeface="Georgia"/>
                <a:cs typeface="Georgia"/>
              </a:defRPr>
            </a:lvl1pPr>
          </a:lstStyle>
          <a:p>
            <a:endParaRPr/>
          </a:p>
        </p:txBody>
      </p:sp>
      <p:sp>
        <p:nvSpPr>
          <p:cNvPr id="3" name="Holder 3"/>
          <p:cNvSpPr>
            <a:spLocks noGrp="1"/>
          </p:cNvSpPr>
          <p:nvPr>
            <p:ph type="body" idx="1"/>
          </p:nvPr>
        </p:nvSpPr>
        <p:spPr>
          <a:xfrm>
            <a:off x="457200" y="1183005"/>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12/28/2024</a:t>
            </a:fld>
            <a:endParaRPr lang="en-US"/>
          </a:p>
        </p:txBody>
      </p:sp>
      <p:sp>
        <p:nvSpPr>
          <p:cNvPr id="6" name="Holder 6"/>
          <p:cNvSpPr>
            <a:spLocks noGrp="1"/>
          </p:cNvSpPr>
          <p:nvPr>
            <p:ph type="sldNum" sz="quarter" idx="7"/>
          </p:nvPr>
        </p:nvSpPr>
        <p:spPr>
          <a:xfrm>
            <a:off x="6583680" y="4783455"/>
            <a:ext cx="210312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0668794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6" Type="http://schemas.openxmlformats.org/officeDocument/2006/relationships/image" Target="../media/image69.png"/><Relationship Id="rId1" Type="http://schemas.openxmlformats.org/officeDocument/2006/relationships/slideLayout" Target="../slideLayouts/slideLayout19.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70.png"/><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diagramLayout" Target="../diagrams/layout16.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diagramData" Target="../diagrams/data16.xml"/><Relationship Id="rId2" Type="http://schemas.openxmlformats.org/officeDocument/2006/relationships/diagramData" Target="../diagrams/data14.xml"/><Relationship Id="rId16" Type="http://schemas.microsoft.com/office/2007/relationships/diagramDrawing" Target="../diagrams/drawing16.xml"/><Relationship Id="rId1" Type="http://schemas.openxmlformats.org/officeDocument/2006/relationships/slideLayout" Target="../slideLayouts/slideLayout7.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5" Type="http://schemas.openxmlformats.org/officeDocument/2006/relationships/diagramColors" Target="../diagrams/colors16.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 Id="rId1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diagramLayout" Target="../diagrams/layout21.xm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diagramData" Target="../diagrams/data21.xml"/><Relationship Id="rId2" Type="http://schemas.openxmlformats.org/officeDocument/2006/relationships/diagramData" Target="../diagrams/data19.xml"/><Relationship Id="rId16" Type="http://schemas.microsoft.com/office/2007/relationships/diagramDrawing" Target="../diagrams/drawing21.xml"/><Relationship Id="rId1" Type="http://schemas.openxmlformats.org/officeDocument/2006/relationships/slideLayout" Target="../slideLayouts/slideLayout7.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5" Type="http://schemas.openxmlformats.org/officeDocument/2006/relationships/diagramColors" Target="../diagrams/colors21.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QuickStyle" Target="../diagrams/quickStyle2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72.png"/><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7.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9" Type="http://schemas.openxmlformats.org/officeDocument/2006/relationships/diagramQuickStyle" Target="../diagrams/quickStyle8.xml"/><Relationship Id="rId21" Type="http://schemas.microsoft.com/office/2007/relationships/diagramDrawing" Target="../diagrams/drawing4.xml"/><Relationship Id="rId34" Type="http://schemas.openxmlformats.org/officeDocument/2006/relationships/diagramQuickStyle" Target="../diagrams/quickStyle7.xml"/><Relationship Id="rId42" Type="http://schemas.openxmlformats.org/officeDocument/2006/relationships/diagramData" Target="../diagrams/data9.xml"/><Relationship Id="rId7" Type="http://schemas.openxmlformats.org/officeDocument/2006/relationships/diagramData" Target="../diagrams/data2.xml"/><Relationship Id="rId2" Type="http://schemas.openxmlformats.org/officeDocument/2006/relationships/diagramData" Target="../diagrams/data1.xml"/><Relationship Id="rId16" Type="http://schemas.microsoft.com/office/2007/relationships/diagramDrawing" Target="../diagrams/drawing3.xml"/><Relationship Id="rId29" Type="http://schemas.openxmlformats.org/officeDocument/2006/relationships/diagramQuickStyle" Target="../diagrams/quickStyle6.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diagramData" Target="../diagrams/data8.xml"/><Relationship Id="rId40" Type="http://schemas.openxmlformats.org/officeDocument/2006/relationships/diagramColors" Target="../diagrams/colors8.xml"/><Relationship Id="rId45" Type="http://schemas.openxmlformats.org/officeDocument/2006/relationships/diagramColors" Target="../diagrams/colors9.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4" Type="http://schemas.openxmlformats.org/officeDocument/2006/relationships/diagramQuickStyle" Target="../diagrams/quickStyle9.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43" Type="http://schemas.openxmlformats.org/officeDocument/2006/relationships/diagramLayout" Target="../diagrams/layout9.xml"/><Relationship Id="rId8" Type="http://schemas.openxmlformats.org/officeDocument/2006/relationships/diagramLayout" Target="../diagrams/layout2.xml"/><Relationship Id="rId3" Type="http://schemas.openxmlformats.org/officeDocument/2006/relationships/diagramLayout" Target="../diagrams/layout1.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38" Type="http://schemas.openxmlformats.org/officeDocument/2006/relationships/diagramLayout" Target="../diagrams/layout8.xml"/><Relationship Id="rId46" Type="http://schemas.microsoft.com/office/2007/relationships/diagramDrawing" Target="../diagrams/drawing9.xml"/><Relationship Id="rId20" Type="http://schemas.openxmlformats.org/officeDocument/2006/relationships/diagramColors" Target="../diagrams/colors4.xml"/><Relationship Id="rId41" Type="http://schemas.microsoft.com/office/2007/relationships/diagramDrawing" Target="../diagrams/drawing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pic>
        <p:nvPicPr>
          <p:cNvPr id="81" name="Google Shape;81;p1" descr="Imagen digital de una ciudad&#10;&#10;Descripción generada automáticamente con confianza baja"/>
          <p:cNvPicPr preferRelativeResize="0"/>
          <p:nvPr/>
        </p:nvPicPr>
        <p:blipFill rotWithShape="1">
          <a:blip r:embed="rId3" cstate="email"/>
          <a:srcRect t="-205"/>
          <a:stretch>
            <a:fillRect/>
          </a:stretch>
        </p:blipFill>
        <p:spPr>
          <a:xfrm>
            <a:off x="0" y="0"/>
            <a:ext cx="9144000" cy="6091540"/>
          </a:xfrm>
          <a:prstGeom prst="rect">
            <a:avLst/>
          </a:prstGeom>
          <a:noFill/>
          <a:ln>
            <a:noFill/>
          </a:ln>
        </p:spPr>
      </p:pic>
      <p:sp>
        <p:nvSpPr>
          <p:cNvPr id="82" name="Google Shape;82;p1"/>
          <p:cNvSpPr txBox="1">
            <a:spLocks noGrp="1"/>
          </p:cNvSpPr>
          <p:nvPr>
            <p:ph type="sldNum" sz="quarter" idx="12"/>
          </p:nvPr>
        </p:nvSpPr>
        <p:spPr>
          <a:xfrm>
            <a:off x="8594725" y="4662488"/>
            <a:ext cx="549275" cy="393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s-ES"/>
              <a:pPr marL="0" lvl="0" indent="0" algn="r" rtl="0">
                <a:lnSpc>
                  <a:spcPct val="100000"/>
                </a:lnSpc>
                <a:spcBef>
                  <a:spcPts val="0"/>
                </a:spcBef>
                <a:spcAft>
                  <a:spcPts val="0"/>
                </a:spcAft>
                <a:buSzPts val="1000"/>
                <a:buNone/>
              </a:pPr>
              <a:t>1</a:t>
            </a:fld>
            <a:endParaRPr lang="es-ES"/>
          </a:p>
        </p:txBody>
      </p:sp>
      <p:grpSp>
        <p:nvGrpSpPr>
          <p:cNvPr id="83" name="Google Shape;83;p1"/>
          <p:cNvGrpSpPr/>
          <p:nvPr/>
        </p:nvGrpSpPr>
        <p:grpSpPr>
          <a:xfrm>
            <a:off x="2981325" y="2039620"/>
            <a:ext cx="5848985" cy="2285365"/>
            <a:chOff x="4368125" y="1982725"/>
            <a:chExt cx="4506300" cy="1383600"/>
          </a:xfrm>
        </p:grpSpPr>
        <p:sp>
          <p:nvSpPr>
            <p:cNvPr id="84" name="Google Shape;84;p1"/>
            <p:cNvSpPr/>
            <p:nvPr/>
          </p:nvSpPr>
          <p:spPr>
            <a:xfrm>
              <a:off x="4368125" y="2042025"/>
              <a:ext cx="4506300" cy="10212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85;p1"/>
            <p:cNvSpPr txBox="1"/>
            <p:nvPr/>
          </p:nvSpPr>
          <p:spPr>
            <a:xfrm>
              <a:off x="4368125" y="1982725"/>
              <a:ext cx="4414200" cy="138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900"/>
                <a:buFont typeface="Arial" panose="020B0604020202020204"/>
                <a:buNone/>
              </a:pPr>
              <a:r>
                <a:rPr lang="es-ES" sz="2900" b="0" i="0" u="none" strike="noStrike" cap="none">
                  <a:solidFill>
                    <a:schemeClr val="lt1"/>
                  </a:solidFill>
                  <a:latin typeface="Roboto" panose="02000000000000000000"/>
                  <a:ea typeface="Roboto" panose="02000000000000000000"/>
                  <a:cs typeface="Roboto" panose="02000000000000000000"/>
                  <a:sym typeface="Roboto" panose="02000000000000000000"/>
                </a:rPr>
                <a:t> </a:t>
              </a:r>
              <a:endParaRPr sz="29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87" name="Google Shape;87;p1"/>
          <p:cNvSpPr txBox="1"/>
          <p:nvPr/>
        </p:nvSpPr>
        <p:spPr>
          <a:xfrm>
            <a:off x="3180715" y="2346960"/>
            <a:ext cx="5227320" cy="11861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IN" sz="2000" b="1" dirty="0">
                <a:solidFill>
                  <a:schemeClr val="lt1"/>
                </a:solidFill>
                <a:latin typeface="Tahoma" panose="020B0604030504040204"/>
                <a:ea typeface="Tahoma" panose="020B0604030504040204"/>
                <a:cs typeface="Tahoma" panose="020B0604030504040204"/>
                <a:sym typeface="Tahoma" panose="020B0604030504040204"/>
              </a:rPr>
              <a:t>GO TO MARKET STRATEGY </a:t>
            </a:r>
          </a:p>
          <a:p>
            <a:pPr marL="0" marR="0" lvl="0" indent="0" algn="ctr" rtl="0">
              <a:lnSpc>
                <a:spcPct val="100000"/>
              </a:lnSpc>
              <a:spcBef>
                <a:spcPts val="0"/>
              </a:spcBef>
              <a:spcAft>
                <a:spcPts val="0"/>
              </a:spcAft>
              <a:buClr>
                <a:srgbClr val="000000"/>
              </a:buClr>
              <a:buSzPts val="2000"/>
              <a:buFont typeface="Arial" panose="020B0604020202020204"/>
              <a:buNone/>
            </a:pPr>
            <a:r>
              <a:rPr lang="en-IN" sz="2000" b="1" dirty="0">
                <a:solidFill>
                  <a:schemeClr val="lt1"/>
                </a:solidFill>
                <a:latin typeface="Tahoma" panose="020B0604030504040204"/>
                <a:ea typeface="Tahoma" panose="020B0604030504040204"/>
                <a:cs typeface="Tahoma" panose="020B0604030504040204"/>
                <a:sym typeface="Tahoma" panose="020B0604030504040204"/>
              </a:rPr>
              <a:t>FOR </a:t>
            </a:r>
          </a:p>
          <a:p>
            <a:pPr marL="0" marR="0" lvl="0" indent="0" algn="ctr" rtl="0">
              <a:lnSpc>
                <a:spcPct val="100000"/>
              </a:lnSpc>
              <a:spcBef>
                <a:spcPts val="0"/>
              </a:spcBef>
              <a:spcAft>
                <a:spcPts val="0"/>
              </a:spcAft>
              <a:buClr>
                <a:srgbClr val="000000"/>
              </a:buClr>
              <a:buSzPts val="2000"/>
              <a:buFont typeface="Arial" panose="020B0604020202020204"/>
              <a:buNone/>
            </a:pPr>
            <a:r>
              <a:rPr lang="en-IN" sz="2000" b="1" i="0" u="none" strike="noStrike" cap="none" dirty="0">
                <a:solidFill>
                  <a:schemeClr val="lt1"/>
                </a:solidFill>
                <a:latin typeface="Tahoma" panose="020B0604030504040204"/>
                <a:ea typeface="Tahoma" panose="020B0604030504040204"/>
                <a:cs typeface="Tahoma" panose="020B0604030504040204"/>
                <a:sym typeface="Tahoma" panose="020B0604030504040204"/>
              </a:rPr>
              <a:t>EBRO E</a:t>
            </a:r>
            <a:r>
              <a:rPr lang="en-IN" sz="2000" b="1" dirty="0">
                <a:solidFill>
                  <a:schemeClr val="lt1"/>
                </a:solidFill>
                <a:latin typeface="Tahoma" panose="020B0604030504040204"/>
                <a:ea typeface="Tahoma" panose="020B0604030504040204"/>
                <a:cs typeface="Tahoma" panose="020B0604030504040204"/>
                <a:sym typeface="Tahoma" panose="020B0604030504040204"/>
              </a:rPr>
              <a:t>-</a:t>
            </a:r>
            <a:r>
              <a:rPr lang="en-IN" sz="2000" b="1" i="0" u="none" strike="noStrike" cap="none" dirty="0">
                <a:solidFill>
                  <a:schemeClr val="lt1"/>
                </a:solidFill>
                <a:latin typeface="Tahoma" panose="020B0604030504040204"/>
                <a:ea typeface="Tahoma" panose="020B0604030504040204"/>
                <a:cs typeface="Tahoma" panose="020B0604030504040204"/>
                <a:sym typeface="Tahoma" panose="020B0604030504040204"/>
              </a:rPr>
              <a:t>VAN IN EUROPEAN MARKET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p:tgtEl>
                                          <p:spTgt spid="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85366" y="1053846"/>
            <a:ext cx="1821180" cy="562451"/>
          </a:xfrm>
          <a:custGeom>
            <a:avLst/>
            <a:gdLst/>
            <a:ahLst/>
            <a:cxnLst/>
            <a:rect l="l" t="t" r="r" b="b"/>
            <a:pathLst>
              <a:path w="2428240" h="749935">
                <a:moveTo>
                  <a:pt x="2427732" y="0"/>
                </a:moveTo>
                <a:lnTo>
                  <a:pt x="0" y="0"/>
                </a:lnTo>
                <a:lnTo>
                  <a:pt x="0" y="47244"/>
                </a:lnTo>
                <a:lnTo>
                  <a:pt x="0" y="701040"/>
                </a:lnTo>
                <a:lnTo>
                  <a:pt x="0" y="749808"/>
                </a:lnTo>
                <a:lnTo>
                  <a:pt x="2427732" y="749808"/>
                </a:lnTo>
                <a:lnTo>
                  <a:pt x="2427732" y="701040"/>
                </a:lnTo>
                <a:lnTo>
                  <a:pt x="2427732" y="47244"/>
                </a:lnTo>
                <a:lnTo>
                  <a:pt x="2427732" y="0"/>
                </a:lnTo>
                <a:close/>
              </a:path>
            </a:pathLst>
          </a:custGeom>
          <a:solidFill>
            <a:srgbClr val="C00000"/>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 name="object 3"/>
          <p:cNvSpPr txBox="1"/>
          <p:nvPr/>
        </p:nvSpPr>
        <p:spPr>
          <a:xfrm>
            <a:off x="2156460" y="1122998"/>
            <a:ext cx="951071" cy="171681"/>
          </a:xfrm>
          <a:prstGeom prst="rect">
            <a:avLst/>
          </a:prstGeom>
        </p:spPr>
        <p:txBody>
          <a:bodyPr vert="horz" wrap="square" lIns="0" tIns="10001" rIns="0" bIns="0" rtlCol="0">
            <a:spAutoFit/>
          </a:bodyPr>
          <a:lstStyle/>
          <a:p>
            <a:pPr marL="9525" defTabSz="685800">
              <a:spcBef>
                <a:spcPts val="79"/>
              </a:spcBef>
              <a:buClrTx/>
            </a:pPr>
            <a:r>
              <a:rPr sz="1050" b="1" kern="1200" spc="-4" dirty="0">
                <a:solidFill>
                  <a:srgbClr val="FFFFFF"/>
                </a:solidFill>
                <a:ea typeface="+mn-ea"/>
              </a:rPr>
              <a:t>Organic</a:t>
            </a:r>
            <a:r>
              <a:rPr sz="1050" b="1" kern="1200" spc="-64" dirty="0">
                <a:solidFill>
                  <a:srgbClr val="FFFFFF"/>
                </a:solidFill>
                <a:ea typeface="+mn-ea"/>
              </a:rPr>
              <a:t> </a:t>
            </a:r>
            <a:r>
              <a:rPr sz="1050" b="1" kern="1200" spc="-4" dirty="0">
                <a:solidFill>
                  <a:srgbClr val="FFFFFF"/>
                </a:solidFill>
                <a:ea typeface="+mn-ea"/>
              </a:rPr>
              <a:t>model</a:t>
            </a:r>
            <a:endParaRPr sz="1050" kern="1200">
              <a:solidFill>
                <a:prstClr val="black"/>
              </a:solidFill>
              <a:ea typeface="+mn-ea"/>
            </a:endParaRPr>
          </a:p>
        </p:txBody>
      </p:sp>
      <p:sp>
        <p:nvSpPr>
          <p:cNvPr id="4" name="object 4"/>
          <p:cNvSpPr/>
          <p:nvPr/>
        </p:nvSpPr>
        <p:spPr>
          <a:xfrm>
            <a:off x="3610738" y="1053846"/>
            <a:ext cx="1819751" cy="562451"/>
          </a:xfrm>
          <a:custGeom>
            <a:avLst/>
            <a:gdLst/>
            <a:ahLst/>
            <a:cxnLst/>
            <a:rect l="l" t="t" r="r" b="b"/>
            <a:pathLst>
              <a:path w="2426334" h="749935">
                <a:moveTo>
                  <a:pt x="2426208" y="0"/>
                </a:moveTo>
                <a:lnTo>
                  <a:pt x="0" y="0"/>
                </a:lnTo>
                <a:lnTo>
                  <a:pt x="0" y="47244"/>
                </a:lnTo>
                <a:lnTo>
                  <a:pt x="0" y="701040"/>
                </a:lnTo>
                <a:lnTo>
                  <a:pt x="0" y="749808"/>
                </a:lnTo>
                <a:lnTo>
                  <a:pt x="2426208" y="749808"/>
                </a:lnTo>
                <a:lnTo>
                  <a:pt x="2426208" y="701040"/>
                </a:lnTo>
                <a:lnTo>
                  <a:pt x="2426208" y="47244"/>
                </a:lnTo>
                <a:lnTo>
                  <a:pt x="2426208" y="0"/>
                </a:lnTo>
                <a:close/>
              </a:path>
            </a:pathLst>
          </a:custGeom>
          <a:solidFill>
            <a:srgbClr val="B09C7C"/>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5" name="object 5"/>
          <p:cNvSpPr txBox="1"/>
          <p:nvPr/>
        </p:nvSpPr>
        <p:spPr>
          <a:xfrm>
            <a:off x="4215194" y="1122998"/>
            <a:ext cx="565785" cy="171681"/>
          </a:xfrm>
          <a:prstGeom prst="rect">
            <a:avLst/>
          </a:prstGeom>
        </p:spPr>
        <p:txBody>
          <a:bodyPr vert="horz" wrap="square" lIns="0" tIns="10001" rIns="0" bIns="0" rtlCol="0">
            <a:spAutoFit/>
          </a:bodyPr>
          <a:lstStyle/>
          <a:p>
            <a:pPr defTabSz="685800">
              <a:spcBef>
                <a:spcPts val="79"/>
              </a:spcBef>
              <a:buClrTx/>
            </a:pPr>
            <a:r>
              <a:rPr sz="1050" b="1" kern="1200" spc="-4" dirty="0">
                <a:solidFill>
                  <a:srgbClr val="FFFFFF"/>
                </a:solidFill>
                <a:ea typeface="+mn-ea"/>
              </a:rPr>
              <a:t>Location</a:t>
            </a:r>
            <a:endParaRPr sz="1050" kern="1200">
              <a:solidFill>
                <a:prstClr val="black"/>
              </a:solidFill>
              <a:ea typeface="+mn-ea"/>
            </a:endParaRPr>
          </a:p>
        </p:txBody>
      </p:sp>
      <p:sp>
        <p:nvSpPr>
          <p:cNvPr id="6" name="object 6"/>
          <p:cNvSpPr/>
          <p:nvPr/>
        </p:nvSpPr>
        <p:spPr>
          <a:xfrm>
            <a:off x="5441823" y="1053846"/>
            <a:ext cx="1821180" cy="562451"/>
          </a:xfrm>
          <a:custGeom>
            <a:avLst/>
            <a:gdLst/>
            <a:ahLst/>
            <a:cxnLst/>
            <a:rect l="l" t="t" r="r" b="b"/>
            <a:pathLst>
              <a:path w="2428240" h="749935">
                <a:moveTo>
                  <a:pt x="2427732" y="0"/>
                </a:moveTo>
                <a:lnTo>
                  <a:pt x="0" y="0"/>
                </a:lnTo>
                <a:lnTo>
                  <a:pt x="0" y="47244"/>
                </a:lnTo>
                <a:lnTo>
                  <a:pt x="0" y="701040"/>
                </a:lnTo>
                <a:lnTo>
                  <a:pt x="0" y="749808"/>
                </a:lnTo>
                <a:lnTo>
                  <a:pt x="2427732" y="749808"/>
                </a:lnTo>
                <a:lnTo>
                  <a:pt x="2427732" y="701040"/>
                </a:lnTo>
                <a:lnTo>
                  <a:pt x="2427732" y="47244"/>
                </a:lnTo>
                <a:lnTo>
                  <a:pt x="2427732" y="0"/>
                </a:lnTo>
                <a:close/>
              </a:path>
            </a:pathLst>
          </a:custGeom>
          <a:solidFill>
            <a:srgbClr val="7E5F52"/>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7" name="object 7"/>
          <p:cNvSpPr txBox="1"/>
          <p:nvPr/>
        </p:nvSpPr>
        <p:spPr>
          <a:xfrm>
            <a:off x="5978080" y="1122998"/>
            <a:ext cx="708183" cy="171681"/>
          </a:xfrm>
          <a:prstGeom prst="rect">
            <a:avLst/>
          </a:prstGeom>
        </p:spPr>
        <p:txBody>
          <a:bodyPr vert="horz" wrap="square" lIns="0" tIns="10001" rIns="0" bIns="0" rtlCol="0">
            <a:spAutoFit/>
          </a:bodyPr>
          <a:lstStyle/>
          <a:p>
            <a:pPr defTabSz="685800">
              <a:spcBef>
                <a:spcPts val="79"/>
              </a:spcBef>
              <a:buClrTx/>
            </a:pPr>
            <a:r>
              <a:rPr sz="1050" b="1" kern="1200" dirty="0">
                <a:solidFill>
                  <a:srgbClr val="FFFFFF"/>
                </a:solidFill>
                <a:ea typeface="+mn-ea"/>
              </a:rPr>
              <a:t>Exclusi</a:t>
            </a:r>
            <a:r>
              <a:rPr sz="1050" b="1" kern="1200" spc="-8" dirty="0">
                <a:solidFill>
                  <a:srgbClr val="FFFFFF"/>
                </a:solidFill>
                <a:ea typeface="+mn-ea"/>
              </a:rPr>
              <a:t>v</a:t>
            </a:r>
            <a:r>
              <a:rPr sz="1050" b="1" kern="1200" dirty="0">
                <a:solidFill>
                  <a:srgbClr val="FFFFFF"/>
                </a:solidFill>
                <a:ea typeface="+mn-ea"/>
              </a:rPr>
              <a:t>ity</a:t>
            </a:r>
            <a:endParaRPr sz="1050" kern="1200">
              <a:solidFill>
                <a:prstClr val="black"/>
              </a:solidFill>
              <a:ea typeface="+mn-ea"/>
            </a:endParaRPr>
          </a:p>
        </p:txBody>
      </p:sp>
      <p:sp>
        <p:nvSpPr>
          <p:cNvPr id="8" name="object 8"/>
          <p:cNvSpPr/>
          <p:nvPr/>
        </p:nvSpPr>
        <p:spPr>
          <a:xfrm>
            <a:off x="7267195" y="1053846"/>
            <a:ext cx="1819751" cy="562451"/>
          </a:xfrm>
          <a:custGeom>
            <a:avLst/>
            <a:gdLst/>
            <a:ahLst/>
            <a:cxnLst/>
            <a:rect l="l" t="t" r="r" b="b"/>
            <a:pathLst>
              <a:path w="2426334" h="749935">
                <a:moveTo>
                  <a:pt x="2426208" y="0"/>
                </a:moveTo>
                <a:lnTo>
                  <a:pt x="0" y="0"/>
                </a:lnTo>
                <a:lnTo>
                  <a:pt x="0" y="47244"/>
                </a:lnTo>
                <a:lnTo>
                  <a:pt x="0" y="701040"/>
                </a:lnTo>
                <a:lnTo>
                  <a:pt x="0" y="749808"/>
                </a:lnTo>
                <a:lnTo>
                  <a:pt x="2426208" y="749808"/>
                </a:lnTo>
                <a:lnTo>
                  <a:pt x="2426208" y="701040"/>
                </a:lnTo>
                <a:lnTo>
                  <a:pt x="2426208" y="47244"/>
                </a:lnTo>
                <a:lnTo>
                  <a:pt x="2426208" y="0"/>
                </a:lnTo>
                <a:close/>
              </a:path>
            </a:pathLst>
          </a:custGeom>
          <a:solidFill>
            <a:srgbClr val="B17C48"/>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9" name="object 9"/>
          <p:cNvSpPr txBox="1"/>
          <p:nvPr/>
        </p:nvSpPr>
        <p:spPr>
          <a:xfrm>
            <a:off x="5441824" y="1122998"/>
            <a:ext cx="3642836" cy="171681"/>
          </a:xfrm>
          <a:prstGeom prst="rect">
            <a:avLst/>
          </a:prstGeom>
        </p:spPr>
        <p:txBody>
          <a:bodyPr vert="horz" wrap="square" lIns="0" tIns="10001" rIns="0" bIns="0" rtlCol="0">
            <a:spAutoFit/>
          </a:bodyPr>
          <a:lstStyle/>
          <a:p>
            <a:pPr marL="2158841" defTabSz="685800">
              <a:spcBef>
                <a:spcPts val="79"/>
              </a:spcBef>
              <a:buClrTx/>
            </a:pPr>
            <a:r>
              <a:rPr sz="1050" b="1" kern="1200" spc="-4" dirty="0">
                <a:solidFill>
                  <a:srgbClr val="FFFFFF"/>
                </a:solidFill>
                <a:ea typeface="+mn-ea"/>
              </a:rPr>
              <a:t>Service</a:t>
            </a:r>
            <a:r>
              <a:rPr sz="1050" b="1" kern="1200" spc="-30" dirty="0">
                <a:solidFill>
                  <a:srgbClr val="FFFFFF"/>
                </a:solidFill>
                <a:ea typeface="+mn-ea"/>
              </a:rPr>
              <a:t> </a:t>
            </a:r>
            <a:r>
              <a:rPr sz="1050" b="1" kern="1200" spc="-4" dirty="0">
                <a:solidFill>
                  <a:srgbClr val="FFFFFF"/>
                </a:solidFill>
                <a:ea typeface="+mn-ea"/>
              </a:rPr>
              <a:t>coverage</a:t>
            </a:r>
            <a:endParaRPr sz="1050" kern="1200">
              <a:solidFill>
                <a:prstClr val="black"/>
              </a:solidFill>
              <a:ea typeface="+mn-ea"/>
            </a:endParaRPr>
          </a:p>
        </p:txBody>
      </p:sp>
      <p:grpSp>
        <p:nvGrpSpPr>
          <p:cNvPr id="10" name="object 10"/>
          <p:cNvGrpSpPr/>
          <p:nvPr/>
        </p:nvGrpSpPr>
        <p:grpSpPr>
          <a:xfrm>
            <a:off x="2218848" y="1357883"/>
            <a:ext cx="6356985" cy="1383983"/>
            <a:chOff x="2958464" y="1810511"/>
            <a:chExt cx="8475980" cy="1845310"/>
          </a:xfrm>
        </p:grpSpPr>
        <p:sp>
          <p:nvSpPr>
            <p:cNvPr id="11" name="object 11"/>
            <p:cNvSpPr/>
            <p:nvPr/>
          </p:nvSpPr>
          <p:spPr>
            <a:xfrm>
              <a:off x="3265931" y="1851659"/>
              <a:ext cx="478790" cy="481965"/>
            </a:xfrm>
            <a:custGeom>
              <a:avLst/>
              <a:gdLst/>
              <a:ahLst/>
              <a:cxnLst/>
              <a:rect l="l" t="t" r="r" b="b"/>
              <a:pathLst>
                <a:path w="478789" h="481964">
                  <a:moveTo>
                    <a:pt x="239267" y="0"/>
                  </a:moveTo>
                  <a:lnTo>
                    <a:pt x="191029" y="4892"/>
                  </a:lnTo>
                  <a:lnTo>
                    <a:pt x="146107" y="18924"/>
                  </a:lnTo>
                  <a:lnTo>
                    <a:pt x="105463" y="41127"/>
                  </a:lnTo>
                  <a:lnTo>
                    <a:pt x="70056" y="70532"/>
                  </a:lnTo>
                  <a:lnTo>
                    <a:pt x="40846" y="106170"/>
                  </a:lnTo>
                  <a:lnTo>
                    <a:pt x="18794" y="147071"/>
                  </a:lnTo>
                  <a:lnTo>
                    <a:pt x="4858" y="192268"/>
                  </a:lnTo>
                  <a:lnTo>
                    <a:pt x="0" y="240791"/>
                  </a:lnTo>
                  <a:lnTo>
                    <a:pt x="4858" y="289315"/>
                  </a:lnTo>
                  <a:lnTo>
                    <a:pt x="18794" y="334512"/>
                  </a:lnTo>
                  <a:lnTo>
                    <a:pt x="40846" y="375413"/>
                  </a:lnTo>
                  <a:lnTo>
                    <a:pt x="70056" y="411051"/>
                  </a:lnTo>
                  <a:lnTo>
                    <a:pt x="105463" y="440456"/>
                  </a:lnTo>
                  <a:lnTo>
                    <a:pt x="146107" y="462659"/>
                  </a:lnTo>
                  <a:lnTo>
                    <a:pt x="191029" y="476691"/>
                  </a:lnTo>
                  <a:lnTo>
                    <a:pt x="239267" y="481584"/>
                  </a:lnTo>
                  <a:lnTo>
                    <a:pt x="287506" y="476691"/>
                  </a:lnTo>
                  <a:lnTo>
                    <a:pt x="332428" y="462659"/>
                  </a:lnTo>
                  <a:lnTo>
                    <a:pt x="373072" y="440456"/>
                  </a:lnTo>
                  <a:lnTo>
                    <a:pt x="408479" y="411051"/>
                  </a:lnTo>
                  <a:lnTo>
                    <a:pt x="437689" y="375413"/>
                  </a:lnTo>
                  <a:lnTo>
                    <a:pt x="459741" y="334512"/>
                  </a:lnTo>
                  <a:lnTo>
                    <a:pt x="473677" y="289315"/>
                  </a:lnTo>
                  <a:lnTo>
                    <a:pt x="478535" y="240791"/>
                  </a:lnTo>
                  <a:lnTo>
                    <a:pt x="473677" y="192268"/>
                  </a:lnTo>
                  <a:lnTo>
                    <a:pt x="459741" y="147071"/>
                  </a:lnTo>
                  <a:lnTo>
                    <a:pt x="437689" y="106170"/>
                  </a:lnTo>
                  <a:lnTo>
                    <a:pt x="408479" y="70532"/>
                  </a:lnTo>
                  <a:lnTo>
                    <a:pt x="373072" y="41127"/>
                  </a:lnTo>
                  <a:lnTo>
                    <a:pt x="332428" y="18924"/>
                  </a:lnTo>
                  <a:lnTo>
                    <a:pt x="287506" y="4892"/>
                  </a:lnTo>
                  <a:lnTo>
                    <a:pt x="239267"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2" name="object 12"/>
            <p:cNvSpPr/>
            <p:nvPr/>
          </p:nvSpPr>
          <p:spPr>
            <a:xfrm>
              <a:off x="3265931" y="1851659"/>
              <a:ext cx="478790" cy="481965"/>
            </a:xfrm>
            <a:custGeom>
              <a:avLst/>
              <a:gdLst/>
              <a:ahLst/>
              <a:cxnLst/>
              <a:rect l="l" t="t" r="r" b="b"/>
              <a:pathLst>
                <a:path w="478789" h="481964">
                  <a:moveTo>
                    <a:pt x="0" y="240791"/>
                  </a:moveTo>
                  <a:lnTo>
                    <a:pt x="4858" y="192268"/>
                  </a:lnTo>
                  <a:lnTo>
                    <a:pt x="18794" y="147071"/>
                  </a:lnTo>
                  <a:lnTo>
                    <a:pt x="40846" y="106170"/>
                  </a:lnTo>
                  <a:lnTo>
                    <a:pt x="70056" y="70532"/>
                  </a:lnTo>
                  <a:lnTo>
                    <a:pt x="105463" y="41127"/>
                  </a:lnTo>
                  <a:lnTo>
                    <a:pt x="146107" y="18924"/>
                  </a:lnTo>
                  <a:lnTo>
                    <a:pt x="191029" y="4892"/>
                  </a:lnTo>
                  <a:lnTo>
                    <a:pt x="239267" y="0"/>
                  </a:lnTo>
                  <a:lnTo>
                    <a:pt x="287506" y="4892"/>
                  </a:lnTo>
                  <a:lnTo>
                    <a:pt x="332428" y="18924"/>
                  </a:lnTo>
                  <a:lnTo>
                    <a:pt x="373072" y="41127"/>
                  </a:lnTo>
                  <a:lnTo>
                    <a:pt x="408479" y="70532"/>
                  </a:lnTo>
                  <a:lnTo>
                    <a:pt x="437689" y="106170"/>
                  </a:lnTo>
                  <a:lnTo>
                    <a:pt x="459741" y="147071"/>
                  </a:lnTo>
                  <a:lnTo>
                    <a:pt x="473677" y="192268"/>
                  </a:lnTo>
                  <a:lnTo>
                    <a:pt x="478535" y="240791"/>
                  </a:lnTo>
                  <a:lnTo>
                    <a:pt x="473677" y="289315"/>
                  </a:lnTo>
                  <a:lnTo>
                    <a:pt x="459741" y="334512"/>
                  </a:lnTo>
                  <a:lnTo>
                    <a:pt x="437689" y="375413"/>
                  </a:lnTo>
                  <a:lnTo>
                    <a:pt x="408479" y="411051"/>
                  </a:lnTo>
                  <a:lnTo>
                    <a:pt x="373072" y="440456"/>
                  </a:lnTo>
                  <a:lnTo>
                    <a:pt x="332428" y="462659"/>
                  </a:lnTo>
                  <a:lnTo>
                    <a:pt x="287506" y="476691"/>
                  </a:lnTo>
                  <a:lnTo>
                    <a:pt x="239267" y="481584"/>
                  </a:lnTo>
                  <a:lnTo>
                    <a:pt x="191029" y="476691"/>
                  </a:lnTo>
                  <a:lnTo>
                    <a:pt x="146107" y="462659"/>
                  </a:lnTo>
                  <a:lnTo>
                    <a:pt x="105463" y="440456"/>
                  </a:lnTo>
                  <a:lnTo>
                    <a:pt x="70056" y="411051"/>
                  </a:lnTo>
                  <a:lnTo>
                    <a:pt x="40846" y="375413"/>
                  </a:lnTo>
                  <a:lnTo>
                    <a:pt x="18794" y="334512"/>
                  </a:lnTo>
                  <a:lnTo>
                    <a:pt x="4858" y="289315"/>
                  </a:lnTo>
                  <a:lnTo>
                    <a:pt x="0" y="240791"/>
                  </a:lnTo>
                  <a:close/>
                </a:path>
              </a:pathLst>
            </a:custGeom>
            <a:ln w="76200">
              <a:solidFill>
                <a:srgbClr val="C00000"/>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3" name="object 13"/>
            <p:cNvSpPr/>
            <p:nvPr/>
          </p:nvSpPr>
          <p:spPr>
            <a:xfrm>
              <a:off x="8214360" y="1848611"/>
              <a:ext cx="478790" cy="480059"/>
            </a:xfrm>
            <a:custGeom>
              <a:avLst/>
              <a:gdLst/>
              <a:ahLst/>
              <a:cxnLst/>
              <a:rect l="l" t="t" r="r" b="b"/>
              <a:pathLst>
                <a:path w="478790" h="480060">
                  <a:moveTo>
                    <a:pt x="239268" y="0"/>
                  </a:moveTo>
                  <a:lnTo>
                    <a:pt x="191029" y="4875"/>
                  </a:lnTo>
                  <a:lnTo>
                    <a:pt x="146107" y="18859"/>
                  </a:lnTo>
                  <a:lnTo>
                    <a:pt x="105463" y="40987"/>
                  </a:lnTo>
                  <a:lnTo>
                    <a:pt x="70056" y="70294"/>
                  </a:lnTo>
                  <a:lnTo>
                    <a:pt x="40846" y="105816"/>
                  </a:lnTo>
                  <a:lnTo>
                    <a:pt x="18794" y="146589"/>
                  </a:lnTo>
                  <a:lnTo>
                    <a:pt x="4858" y="191648"/>
                  </a:lnTo>
                  <a:lnTo>
                    <a:pt x="0" y="240029"/>
                  </a:lnTo>
                  <a:lnTo>
                    <a:pt x="4858" y="288411"/>
                  </a:lnTo>
                  <a:lnTo>
                    <a:pt x="18794" y="333470"/>
                  </a:lnTo>
                  <a:lnTo>
                    <a:pt x="40846" y="374243"/>
                  </a:lnTo>
                  <a:lnTo>
                    <a:pt x="70056" y="409765"/>
                  </a:lnTo>
                  <a:lnTo>
                    <a:pt x="105463" y="439072"/>
                  </a:lnTo>
                  <a:lnTo>
                    <a:pt x="146107" y="461200"/>
                  </a:lnTo>
                  <a:lnTo>
                    <a:pt x="191029" y="475184"/>
                  </a:lnTo>
                  <a:lnTo>
                    <a:pt x="239268" y="480060"/>
                  </a:lnTo>
                  <a:lnTo>
                    <a:pt x="287470" y="475184"/>
                  </a:lnTo>
                  <a:lnTo>
                    <a:pt x="332374" y="461200"/>
                  </a:lnTo>
                  <a:lnTo>
                    <a:pt x="373016" y="439072"/>
                  </a:lnTo>
                  <a:lnTo>
                    <a:pt x="408431" y="409765"/>
                  </a:lnTo>
                  <a:lnTo>
                    <a:pt x="437655" y="374243"/>
                  </a:lnTo>
                  <a:lnTo>
                    <a:pt x="459724" y="333470"/>
                  </a:lnTo>
                  <a:lnTo>
                    <a:pt x="473672" y="288411"/>
                  </a:lnTo>
                  <a:lnTo>
                    <a:pt x="478536" y="240029"/>
                  </a:lnTo>
                  <a:lnTo>
                    <a:pt x="473672" y="191648"/>
                  </a:lnTo>
                  <a:lnTo>
                    <a:pt x="459724" y="146589"/>
                  </a:lnTo>
                  <a:lnTo>
                    <a:pt x="437655" y="105816"/>
                  </a:lnTo>
                  <a:lnTo>
                    <a:pt x="408431" y="70294"/>
                  </a:lnTo>
                  <a:lnTo>
                    <a:pt x="373016" y="40987"/>
                  </a:lnTo>
                  <a:lnTo>
                    <a:pt x="332374" y="18859"/>
                  </a:lnTo>
                  <a:lnTo>
                    <a:pt x="287470" y="4875"/>
                  </a:lnTo>
                  <a:lnTo>
                    <a:pt x="239268"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4" name="object 14"/>
            <p:cNvSpPr/>
            <p:nvPr/>
          </p:nvSpPr>
          <p:spPr>
            <a:xfrm>
              <a:off x="8214360" y="1848611"/>
              <a:ext cx="478790" cy="480059"/>
            </a:xfrm>
            <a:custGeom>
              <a:avLst/>
              <a:gdLst/>
              <a:ahLst/>
              <a:cxnLst/>
              <a:rect l="l" t="t" r="r" b="b"/>
              <a:pathLst>
                <a:path w="478790" h="480060">
                  <a:moveTo>
                    <a:pt x="0" y="240029"/>
                  </a:moveTo>
                  <a:lnTo>
                    <a:pt x="4858" y="191648"/>
                  </a:lnTo>
                  <a:lnTo>
                    <a:pt x="18794" y="146589"/>
                  </a:lnTo>
                  <a:lnTo>
                    <a:pt x="40846" y="105816"/>
                  </a:lnTo>
                  <a:lnTo>
                    <a:pt x="70056" y="70294"/>
                  </a:lnTo>
                  <a:lnTo>
                    <a:pt x="105463" y="40987"/>
                  </a:lnTo>
                  <a:lnTo>
                    <a:pt x="146107" y="18859"/>
                  </a:lnTo>
                  <a:lnTo>
                    <a:pt x="191029" y="4875"/>
                  </a:lnTo>
                  <a:lnTo>
                    <a:pt x="239268" y="0"/>
                  </a:lnTo>
                  <a:lnTo>
                    <a:pt x="287470" y="4875"/>
                  </a:lnTo>
                  <a:lnTo>
                    <a:pt x="332374" y="18859"/>
                  </a:lnTo>
                  <a:lnTo>
                    <a:pt x="373016" y="40987"/>
                  </a:lnTo>
                  <a:lnTo>
                    <a:pt x="408431" y="70294"/>
                  </a:lnTo>
                  <a:lnTo>
                    <a:pt x="437655" y="105816"/>
                  </a:lnTo>
                  <a:lnTo>
                    <a:pt x="459724" y="146589"/>
                  </a:lnTo>
                  <a:lnTo>
                    <a:pt x="473672" y="191648"/>
                  </a:lnTo>
                  <a:lnTo>
                    <a:pt x="478536" y="240029"/>
                  </a:lnTo>
                  <a:lnTo>
                    <a:pt x="473672" y="288411"/>
                  </a:lnTo>
                  <a:lnTo>
                    <a:pt x="459724" y="333470"/>
                  </a:lnTo>
                  <a:lnTo>
                    <a:pt x="437655" y="374243"/>
                  </a:lnTo>
                  <a:lnTo>
                    <a:pt x="408431" y="409765"/>
                  </a:lnTo>
                  <a:lnTo>
                    <a:pt x="373016" y="439072"/>
                  </a:lnTo>
                  <a:lnTo>
                    <a:pt x="332374" y="461200"/>
                  </a:lnTo>
                  <a:lnTo>
                    <a:pt x="287470" y="475184"/>
                  </a:lnTo>
                  <a:lnTo>
                    <a:pt x="239268" y="480060"/>
                  </a:lnTo>
                  <a:lnTo>
                    <a:pt x="191029" y="475184"/>
                  </a:lnTo>
                  <a:lnTo>
                    <a:pt x="146107" y="461200"/>
                  </a:lnTo>
                  <a:lnTo>
                    <a:pt x="105463" y="439072"/>
                  </a:lnTo>
                  <a:lnTo>
                    <a:pt x="70056" y="409765"/>
                  </a:lnTo>
                  <a:lnTo>
                    <a:pt x="40846" y="374243"/>
                  </a:lnTo>
                  <a:lnTo>
                    <a:pt x="18794" y="333470"/>
                  </a:lnTo>
                  <a:lnTo>
                    <a:pt x="4858" y="288411"/>
                  </a:lnTo>
                  <a:lnTo>
                    <a:pt x="0" y="240029"/>
                  </a:lnTo>
                  <a:close/>
                </a:path>
              </a:pathLst>
            </a:custGeom>
            <a:ln w="76200">
              <a:solidFill>
                <a:srgbClr val="7E5F52"/>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5" name="object 15"/>
            <p:cNvSpPr/>
            <p:nvPr/>
          </p:nvSpPr>
          <p:spPr>
            <a:xfrm>
              <a:off x="5757672" y="1851659"/>
              <a:ext cx="478790" cy="481965"/>
            </a:xfrm>
            <a:custGeom>
              <a:avLst/>
              <a:gdLst/>
              <a:ahLst/>
              <a:cxnLst/>
              <a:rect l="l" t="t" r="r" b="b"/>
              <a:pathLst>
                <a:path w="478789" h="481964">
                  <a:moveTo>
                    <a:pt x="239267" y="0"/>
                  </a:moveTo>
                  <a:lnTo>
                    <a:pt x="191029" y="4892"/>
                  </a:lnTo>
                  <a:lnTo>
                    <a:pt x="146107" y="18924"/>
                  </a:lnTo>
                  <a:lnTo>
                    <a:pt x="105463" y="41127"/>
                  </a:lnTo>
                  <a:lnTo>
                    <a:pt x="70056" y="70532"/>
                  </a:lnTo>
                  <a:lnTo>
                    <a:pt x="40846" y="106170"/>
                  </a:lnTo>
                  <a:lnTo>
                    <a:pt x="18794" y="147071"/>
                  </a:lnTo>
                  <a:lnTo>
                    <a:pt x="4858" y="192268"/>
                  </a:lnTo>
                  <a:lnTo>
                    <a:pt x="0" y="240791"/>
                  </a:lnTo>
                  <a:lnTo>
                    <a:pt x="4858" y="289315"/>
                  </a:lnTo>
                  <a:lnTo>
                    <a:pt x="18794" y="334512"/>
                  </a:lnTo>
                  <a:lnTo>
                    <a:pt x="40846" y="375413"/>
                  </a:lnTo>
                  <a:lnTo>
                    <a:pt x="70056" y="411051"/>
                  </a:lnTo>
                  <a:lnTo>
                    <a:pt x="105463" y="440456"/>
                  </a:lnTo>
                  <a:lnTo>
                    <a:pt x="146107" y="462659"/>
                  </a:lnTo>
                  <a:lnTo>
                    <a:pt x="191029" y="476691"/>
                  </a:lnTo>
                  <a:lnTo>
                    <a:pt x="239267" y="481584"/>
                  </a:lnTo>
                  <a:lnTo>
                    <a:pt x="287506" y="476691"/>
                  </a:lnTo>
                  <a:lnTo>
                    <a:pt x="332428" y="462659"/>
                  </a:lnTo>
                  <a:lnTo>
                    <a:pt x="373072" y="440456"/>
                  </a:lnTo>
                  <a:lnTo>
                    <a:pt x="408479" y="411051"/>
                  </a:lnTo>
                  <a:lnTo>
                    <a:pt x="437689" y="375413"/>
                  </a:lnTo>
                  <a:lnTo>
                    <a:pt x="459741" y="334512"/>
                  </a:lnTo>
                  <a:lnTo>
                    <a:pt x="473677" y="289315"/>
                  </a:lnTo>
                  <a:lnTo>
                    <a:pt x="478536" y="240791"/>
                  </a:lnTo>
                  <a:lnTo>
                    <a:pt x="473677" y="192268"/>
                  </a:lnTo>
                  <a:lnTo>
                    <a:pt x="459741" y="147071"/>
                  </a:lnTo>
                  <a:lnTo>
                    <a:pt x="437689" y="106170"/>
                  </a:lnTo>
                  <a:lnTo>
                    <a:pt x="408479" y="70532"/>
                  </a:lnTo>
                  <a:lnTo>
                    <a:pt x="373072" y="41127"/>
                  </a:lnTo>
                  <a:lnTo>
                    <a:pt x="332428" y="18924"/>
                  </a:lnTo>
                  <a:lnTo>
                    <a:pt x="287506" y="4892"/>
                  </a:lnTo>
                  <a:lnTo>
                    <a:pt x="239267"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6" name="object 16"/>
            <p:cNvSpPr/>
            <p:nvPr/>
          </p:nvSpPr>
          <p:spPr>
            <a:xfrm>
              <a:off x="5757672" y="1851659"/>
              <a:ext cx="478790" cy="481965"/>
            </a:xfrm>
            <a:custGeom>
              <a:avLst/>
              <a:gdLst/>
              <a:ahLst/>
              <a:cxnLst/>
              <a:rect l="l" t="t" r="r" b="b"/>
              <a:pathLst>
                <a:path w="478789" h="481964">
                  <a:moveTo>
                    <a:pt x="0" y="240791"/>
                  </a:moveTo>
                  <a:lnTo>
                    <a:pt x="4858" y="192268"/>
                  </a:lnTo>
                  <a:lnTo>
                    <a:pt x="18794" y="147071"/>
                  </a:lnTo>
                  <a:lnTo>
                    <a:pt x="40846" y="106170"/>
                  </a:lnTo>
                  <a:lnTo>
                    <a:pt x="70056" y="70532"/>
                  </a:lnTo>
                  <a:lnTo>
                    <a:pt x="105463" y="41127"/>
                  </a:lnTo>
                  <a:lnTo>
                    <a:pt x="146107" y="18924"/>
                  </a:lnTo>
                  <a:lnTo>
                    <a:pt x="191029" y="4892"/>
                  </a:lnTo>
                  <a:lnTo>
                    <a:pt x="239267" y="0"/>
                  </a:lnTo>
                  <a:lnTo>
                    <a:pt x="287506" y="4892"/>
                  </a:lnTo>
                  <a:lnTo>
                    <a:pt x="332428" y="18924"/>
                  </a:lnTo>
                  <a:lnTo>
                    <a:pt x="373072" y="41127"/>
                  </a:lnTo>
                  <a:lnTo>
                    <a:pt x="408479" y="70532"/>
                  </a:lnTo>
                  <a:lnTo>
                    <a:pt x="437689" y="106170"/>
                  </a:lnTo>
                  <a:lnTo>
                    <a:pt x="459741" y="147071"/>
                  </a:lnTo>
                  <a:lnTo>
                    <a:pt x="473677" y="192268"/>
                  </a:lnTo>
                  <a:lnTo>
                    <a:pt x="478536" y="240791"/>
                  </a:lnTo>
                  <a:lnTo>
                    <a:pt x="473677" y="289315"/>
                  </a:lnTo>
                  <a:lnTo>
                    <a:pt x="459741" y="334512"/>
                  </a:lnTo>
                  <a:lnTo>
                    <a:pt x="437689" y="375413"/>
                  </a:lnTo>
                  <a:lnTo>
                    <a:pt x="408479" y="411051"/>
                  </a:lnTo>
                  <a:lnTo>
                    <a:pt x="373072" y="440456"/>
                  </a:lnTo>
                  <a:lnTo>
                    <a:pt x="332428" y="462659"/>
                  </a:lnTo>
                  <a:lnTo>
                    <a:pt x="287506" y="476691"/>
                  </a:lnTo>
                  <a:lnTo>
                    <a:pt x="239267" y="481584"/>
                  </a:lnTo>
                  <a:lnTo>
                    <a:pt x="191029" y="476691"/>
                  </a:lnTo>
                  <a:lnTo>
                    <a:pt x="146107" y="462659"/>
                  </a:lnTo>
                  <a:lnTo>
                    <a:pt x="105463" y="440456"/>
                  </a:lnTo>
                  <a:lnTo>
                    <a:pt x="70056" y="411051"/>
                  </a:lnTo>
                  <a:lnTo>
                    <a:pt x="40846" y="375413"/>
                  </a:lnTo>
                  <a:lnTo>
                    <a:pt x="18794" y="334512"/>
                  </a:lnTo>
                  <a:lnTo>
                    <a:pt x="4858" y="289315"/>
                  </a:lnTo>
                  <a:lnTo>
                    <a:pt x="0" y="240791"/>
                  </a:lnTo>
                  <a:close/>
                </a:path>
              </a:pathLst>
            </a:custGeom>
            <a:ln w="76200">
              <a:solidFill>
                <a:srgbClr val="B09C7C"/>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7" name="object 17"/>
            <p:cNvSpPr/>
            <p:nvPr/>
          </p:nvSpPr>
          <p:spPr>
            <a:xfrm>
              <a:off x="10648187" y="1848611"/>
              <a:ext cx="478790" cy="480059"/>
            </a:xfrm>
            <a:custGeom>
              <a:avLst/>
              <a:gdLst/>
              <a:ahLst/>
              <a:cxnLst/>
              <a:rect l="l" t="t" r="r" b="b"/>
              <a:pathLst>
                <a:path w="478790" h="480060">
                  <a:moveTo>
                    <a:pt x="239267" y="0"/>
                  </a:moveTo>
                  <a:lnTo>
                    <a:pt x="191029" y="4875"/>
                  </a:lnTo>
                  <a:lnTo>
                    <a:pt x="146107" y="18859"/>
                  </a:lnTo>
                  <a:lnTo>
                    <a:pt x="105463" y="40987"/>
                  </a:lnTo>
                  <a:lnTo>
                    <a:pt x="70056" y="70294"/>
                  </a:lnTo>
                  <a:lnTo>
                    <a:pt x="40846" y="105816"/>
                  </a:lnTo>
                  <a:lnTo>
                    <a:pt x="18794" y="146589"/>
                  </a:lnTo>
                  <a:lnTo>
                    <a:pt x="4858" y="191648"/>
                  </a:lnTo>
                  <a:lnTo>
                    <a:pt x="0" y="240029"/>
                  </a:lnTo>
                  <a:lnTo>
                    <a:pt x="4858" y="288411"/>
                  </a:lnTo>
                  <a:lnTo>
                    <a:pt x="18794" y="333470"/>
                  </a:lnTo>
                  <a:lnTo>
                    <a:pt x="40846" y="374243"/>
                  </a:lnTo>
                  <a:lnTo>
                    <a:pt x="70056" y="409765"/>
                  </a:lnTo>
                  <a:lnTo>
                    <a:pt x="105463" y="439072"/>
                  </a:lnTo>
                  <a:lnTo>
                    <a:pt x="146107" y="461200"/>
                  </a:lnTo>
                  <a:lnTo>
                    <a:pt x="191029" y="475184"/>
                  </a:lnTo>
                  <a:lnTo>
                    <a:pt x="239267" y="480060"/>
                  </a:lnTo>
                  <a:lnTo>
                    <a:pt x="287506" y="475184"/>
                  </a:lnTo>
                  <a:lnTo>
                    <a:pt x="332428" y="461200"/>
                  </a:lnTo>
                  <a:lnTo>
                    <a:pt x="373072" y="439072"/>
                  </a:lnTo>
                  <a:lnTo>
                    <a:pt x="408479" y="409765"/>
                  </a:lnTo>
                  <a:lnTo>
                    <a:pt x="437689" y="374243"/>
                  </a:lnTo>
                  <a:lnTo>
                    <a:pt x="459741" y="333470"/>
                  </a:lnTo>
                  <a:lnTo>
                    <a:pt x="473677" y="288411"/>
                  </a:lnTo>
                  <a:lnTo>
                    <a:pt x="478535" y="240029"/>
                  </a:lnTo>
                  <a:lnTo>
                    <a:pt x="473677" y="191648"/>
                  </a:lnTo>
                  <a:lnTo>
                    <a:pt x="459741" y="146589"/>
                  </a:lnTo>
                  <a:lnTo>
                    <a:pt x="437689" y="105816"/>
                  </a:lnTo>
                  <a:lnTo>
                    <a:pt x="408479" y="70294"/>
                  </a:lnTo>
                  <a:lnTo>
                    <a:pt x="373072" y="40987"/>
                  </a:lnTo>
                  <a:lnTo>
                    <a:pt x="332428" y="18859"/>
                  </a:lnTo>
                  <a:lnTo>
                    <a:pt x="287506" y="4875"/>
                  </a:lnTo>
                  <a:lnTo>
                    <a:pt x="239267"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8" name="object 18"/>
            <p:cNvSpPr/>
            <p:nvPr/>
          </p:nvSpPr>
          <p:spPr>
            <a:xfrm>
              <a:off x="10648187" y="1848611"/>
              <a:ext cx="478790" cy="480059"/>
            </a:xfrm>
            <a:custGeom>
              <a:avLst/>
              <a:gdLst/>
              <a:ahLst/>
              <a:cxnLst/>
              <a:rect l="l" t="t" r="r" b="b"/>
              <a:pathLst>
                <a:path w="478790" h="480060">
                  <a:moveTo>
                    <a:pt x="0" y="240029"/>
                  </a:moveTo>
                  <a:lnTo>
                    <a:pt x="4858" y="191648"/>
                  </a:lnTo>
                  <a:lnTo>
                    <a:pt x="18794" y="146589"/>
                  </a:lnTo>
                  <a:lnTo>
                    <a:pt x="40846" y="105816"/>
                  </a:lnTo>
                  <a:lnTo>
                    <a:pt x="70056" y="70294"/>
                  </a:lnTo>
                  <a:lnTo>
                    <a:pt x="105463" y="40987"/>
                  </a:lnTo>
                  <a:lnTo>
                    <a:pt x="146107" y="18859"/>
                  </a:lnTo>
                  <a:lnTo>
                    <a:pt x="191029" y="4875"/>
                  </a:lnTo>
                  <a:lnTo>
                    <a:pt x="239267" y="0"/>
                  </a:lnTo>
                  <a:lnTo>
                    <a:pt x="287506" y="4875"/>
                  </a:lnTo>
                  <a:lnTo>
                    <a:pt x="332428" y="18859"/>
                  </a:lnTo>
                  <a:lnTo>
                    <a:pt x="373072" y="40987"/>
                  </a:lnTo>
                  <a:lnTo>
                    <a:pt x="408479" y="70294"/>
                  </a:lnTo>
                  <a:lnTo>
                    <a:pt x="437689" y="105816"/>
                  </a:lnTo>
                  <a:lnTo>
                    <a:pt x="459741" y="146589"/>
                  </a:lnTo>
                  <a:lnTo>
                    <a:pt x="473677" y="191648"/>
                  </a:lnTo>
                  <a:lnTo>
                    <a:pt x="478535" y="240029"/>
                  </a:lnTo>
                  <a:lnTo>
                    <a:pt x="473677" y="288411"/>
                  </a:lnTo>
                  <a:lnTo>
                    <a:pt x="459741" y="333470"/>
                  </a:lnTo>
                  <a:lnTo>
                    <a:pt x="437689" y="374243"/>
                  </a:lnTo>
                  <a:lnTo>
                    <a:pt x="408479" y="409765"/>
                  </a:lnTo>
                  <a:lnTo>
                    <a:pt x="373072" y="439072"/>
                  </a:lnTo>
                  <a:lnTo>
                    <a:pt x="332428" y="461200"/>
                  </a:lnTo>
                  <a:lnTo>
                    <a:pt x="287506" y="475184"/>
                  </a:lnTo>
                  <a:lnTo>
                    <a:pt x="239267" y="480060"/>
                  </a:lnTo>
                  <a:lnTo>
                    <a:pt x="191029" y="475184"/>
                  </a:lnTo>
                  <a:lnTo>
                    <a:pt x="146107" y="461200"/>
                  </a:lnTo>
                  <a:lnTo>
                    <a:pt x="105463" y="439072"/>
                  </a:lnTo>
                  <a:lnTo>
                    <a:pt x="70056" y="409765"/>
                  </a:lnTo>
                  <a:lnTo>
                    <a:pt x="40846" y="374243"/>
                  </a:lnTo>
                  <a:lnTo>
                    <a:pt x="18794" y="333470"/>
                  </a:lnTo>
                  <a:lnTo>
                    <a:pt x="4858" y="288411"/>
                  </a:lnTo>
                  <a:lnTo>
                    <a:pt x="0" y="240029"/>
                  </a:lnTo>
                  <a:close/>
                </a:path>
              </a:pathLst>
            </a:custGeom>
            <a:ln w="76200">
              <a:solidFill>
                <a:srgbClr val="B17C48"/>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9" name="object 19"/>
            <p:cNvSpPr/>
            <p:nvPr/>
          </p:nvSpPr>
          <p:spPr>
            <a:xfrm>
              <a:off x="3040379" y="2665475"/>
              <a:ext cx="902335" cy="906780"/>
            </a:xfrm>
            <a:custGeom>
              <a:avLst/>
              <a:gdLst/>
              <a:ahLst/>
              <a:cxnLst/>
              <a:rect l="l" t="t" r="r" b="b"/>
              <a:pathLst>
                <a:path w="902335" h="906779">
                  <a:moveTo>
                    <a:pt x="451104" y="0"/>
                  </a:moveTo>
                  <a:lnTo>
                    <a:pt x="401944" y="2659"/>
                  </a:lnTo>
                  <a:lnTo>
                    <a:pt x="354320" y="10455"/>
                  </a:lnTo>
                  <a:lnTo>
                    <a:pt x="308506" y="23109"/>
                  </a:lnTo>
                  <a:lnTo>
                    <a:pt x="264776" y="40347"/>
                  </a:lnTo>
                  <a:lnTo>
                    <a:pt x="223407" y="61891"/>
                  </a:lnTo>
                  <a:lnTo>
                    <a:pt x="184672" y="87465"/>
                  </a:lnTo>
                  <a:lnTo>
                    <a:pt x="148847" y="116793"/>
                  </a:lnTo>
                  <a:lnTo>
                    <a:pt x="116206" y="149598"/>
                  </a:lnTo>
                  <a:lnTo>
                    <a:pt x="87026" y="185604"/>
                  </a:lnTo>
                  <a:lnTo>
                    <a:pt x="61580" y="224536"/>
                  </a:lnTo>
                  <a:lnTo>
                    <a:pt x="40145" y="266115"/>
                  </a:lnTo>
                  <a:lnTo>
                    <a:pt x="22994" y="310066"/>
                  </a:lnTo>
                  <a:lnTo>
                    <a:pt x="10402" y="356114"/>
                  </a:lnTo>
                  <a:lnTo>
                    <a:pt x="2646" y="403980"/>
                  </a:lnTo>
                  <a:lnTo>
                    <a:pt x="0" y="453389"/>
                  </a:lnTo>
                  <a:lnTo>
                    <a:pt x="2646" y="502799"/>
                  </a:lnTo>
                  <a:lnTo>
                    <a:pt x="10402" y="550665"/>
                  </a:lnTo>
                  <a:lnTo>
                    <a:pt x="22994" y="596713"/>
                  </a:lnTo>
                  <a:lnTo>
                    <a:pt x="40145" y="640664"/>
                  </a:lnTo>
                  <a:lnTo>
                    <a:pt x="61580" y="682243"/>
                  </a:lnTo>
                  <a:lnTo>
                    <a:pt x="87026" y="721175"/>
                  </a:lnTo>
                  <a:lnTo>
                    <a:pt x="116206" y="757181"/>
                  </a:lnTo>
                  <a:lnTo>
                    <a:pt x="148847" y="789986"/>
                  </a:lnTo>
                  <a:lnTo>
                    <a:pt x="184672" y="819314"/>
                  </a:lnTo>
                  <a:lnTo>
                    <a:pt x="223407" y="844888"/>
                  </a:lnTo>
                  <a:lnTo>
                    <a:pt x="264776" y="866432"/>
                  </a:lnTo>
                  <a:lnTo>
                    <a:pt x="308506" y="883670"/>
                  </a:lnTo>
                  <a:lnTo>
                    <a:pt x="354320" y="896324"/>
                  </a:lnTo>
                  <a:lnTo>
                    <a:pt x="401944" y="904120"/>
                  </a:lnTo>
                  <a:lnTo>
                    <a:pt x="451104" y="906779"/>
                  </a:lnTo>
                  <a:lnTo>
                    <a:pt x="500263" y="904120"/>
                  </a:lnTo>
                  <a:lnTo>
                    <a:pt x="547887" y="896324"/>
                  </a:lnTo>
                  <a:lnTo>
                    <a:pt x="593701" y="883670"/>
                  </a:lnTo>
                  <a:lnTo>
                    <a:pt x="637431" y="866432"/>
                  </a:lnTo>
                  <a:lnTo>
                    <a:pt x="678800" y="844888"/>
                  </a:lnTo>
                  <a:lnTo>
                    <a:pt x="717535" y="819314"/>
                  </a:lnTo>
                  <a:lnTo>
                    <a:pt x="753360" y="789986"/>
                  </a:lnTo>
                  <a:lnTo>
                    <a:pt x="786001" y="757181"/>
                  </a:lnTo>
                  <a:lnTo>
                    <a:pt x="815181" y="721175"/>
                  </a:lnTo>
                  <a:lnTo>
                    <a:pt x="840627" y="682244"/>
                  </a:lnTo>
                  <a:lnTo>
                    <a:pt x="862062" y="640664"/>
                  </a:lnTo>
                  <a:lnTo>
                    <a:pt x="879213" y="596713"/>
                  </a:lnTo>
                  <a:lnTo>
                    <a:pt x="891805" y="550665"/>
                  </a:lnTo>
                  <a:lnTo>
                    <a:pt x="899561" y="502799"/>
                  </a:lnTo>
                  <a:lnTo>
                    <a:pt x="902207" y="453389"/>
                  </a:lnTo>
                  <a:lnTo>
                    <a:pt x="899561" y="403980"/>
                  </a:lnTo>
                  <a:lnTo>
                    <a:pt x="891805" y="356114"/>
                  </a:lnTo>
                  <a:lnTo>
                    <a:pt x="879213" y="310066"/>
                  </a:lnTo>
                  <a:lnTo>
                    <a:pt x="862062" y="266115"/>
                  </a:lnTo>
                  <a:lnTo>
                    <a:pt x="840627" y="224536"/>
                  </a:lnTo>
                  <a:lnTo>
                    <a:pt x="815181" y="185604"/>
                  </a:lnTo>
                  <a:lnTo>
                    <a:pt x="786001" y="149598"/>
                  </a:lnTo>
                  <a:lnTo>
                    <a:pt x="753360" y="116793"/>
                  </a:lnTo>
                  <a:lnTo>
                    <a:pt x="717535" y="87465"/>
                  </a:lnTo>
                  <a:lnTo>
                    <a:pt x="678800" y="61891"/>
                  </a:lnTo>
                  <a:lnTo>
                    <a:pt x="637431" y="40347"/>
                  </a:lnTo>
                  <a:lnTo>
                    <a:pt x="593701" y="23109"/>
                  </a:lnTo>
                  <a:lnTo>
                    <a:pt x="547887" y="10455"/>
                  </a:lnTo>
                  <a:lnTo>
                    <a:pt x="500263" y="2659"/>
                  </a:lnTo>
                  <a:lnTo>
                    <a:pt x="451104" y="0"/>
                  </a:lnTo>
                  <a:close/>
                </a:path>
              </a:pathLst>
            </a:custGeom>
            <a:solidFill>
              <a:srgbClr val="C00000"/>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0" name="object 20"/>
            <p:cNvSpPr/>
            <p:nvPr/>
          </p:nvSpPr>
          <p:spPr>
            <a:xfrm>
              <a:off x="2967989" y="2591561"/>
              <a:ext cx="1049020" cy="1054735"/>
            </a:xfrm>
            <a:custGeom>
              <a:avLst/>
              <a:gdLst/>
              <a:ahLst/>
              <a:cxnLst/>
              <a:rect l="l" t="t" r="r" b="b"/>
              <a:pathLst>
                <a:path w="1049020" h="1054735">
                  <a:moveTo>
                    <a:pt x="0" y="527303"/>
                  </a:moveTo>
                  <a:lnTo>
                    <a:pt x="2142" y="479310"/>
                  </a:lnTo>
                  <a:lnTo>
                    <a:pt x="8445" y="432523"/>
                  </a:lnTo>
                  <a:lnTo>
                    <a:pt x="18725" y="387129"/>
                  </a:lnTo>
                  <a:lnTo>
                    <a:pt x="32796" y="343314"/>
                  </a:lnTo>
                  <a:lnTo>
                    <a:pt x="50473" y="301265"/>
                  </a:lnTo>
                  <a:lnTo>
                    <a:pt x="71571" y="261168"/>
                  </a:lnTo>
                  <a:lnTo>
                    <a:pt x="95905" y="223208"/>
                  </a:lnTo>
                  <a:lnTo>
                    <a:pt x="123291" y="187573"/>
                  </a:lnTo>
                  <a:lnTo>
                    <a:pt x="153543" y="154447"/>
                  </a:lnTo>
                  <a:lnTo>
                    <a:pt x="186475" y="124018"/>
                  </a:lnTo>
                  <a:lnTo>
                    <a:pt x="221904" y="96472"/>
                  </a:lnTo>
                  <a:lnTo>
                    <a:pt x="259644" y="71994"/>
                  </a:lnTo>
                  <a:lnTo>
                    <a:pt x="299510" y="50772"/>
                  </a:lnTo>
                  <a:lnTo>
                    <a:pt x="341317" y="32990"/>
                  </a:lnTo>
                  <a:lnTo>
                    <a:pt x="384880" y="18836"/>
                  </a:lnTo>
                  <a:lnTo>
                    <a:pt x="430014" y="8495"/>
                  </a:lnTo>
                  <a:lnTo>
                    <a:pt x="476534" y="2155"/>
                  </a:lnTo>
                  <a:lnTo>
                    <a:pt x="524256" y="0"/>
                  </a:lnTo>
                  <a:lnTo>
                    <a:pt x="571977" y="2155"/>
                  </a:lnTo>
                  <a:lnTo>
                    <a:pt x="618497" y="8495"/>
                  </a:lnTo>
                  <a:lnTo>
                    <a:pt x="663631" y="18836"/>
                  </a:lnTo>
                  <a:lnTo>
                    <a:pt x="707194" y="32990"/>
                  </a:lnTo>
                  <a:lnTo>
                    <a:pt x="749001" y="50772"/>
                  </a:lnTo>
                  <a:lnTo>
                    <a:pt x="788867" y="71994"/>
                  </a:lnTo>
                  <a:lnTo>
                    <a:pt x="826607" y="96472"/>
                  </a:lnTo>
                  <a:lnTo>
                    <a:pt x="862036" y="124018"/>
                  </a:lnTo>
                  <a:lnTo>
                    <a:pt x="894968" y="154447"/>
                  </a:lnTo>
                  <a:lnTo>
                    <a:pt x="925220" y="187573"/>
                  </a:lnTo>
                  <a:lnTo>
                    <a:pt x="952606" y="223208"/>
                  </a:lnTo>
                  <a:lnTo>
                    <a:pt x="976940" y="261168"/>
                  </a:lnTo>
                  <a:lnTo>
                    <a:pt x="998038" y="301265"/>
                  </a:lnTo>
                  <a:lnTo>
                    <a:pt x="1015715" y="343314"/>
                  </a:lnTo>
                  <a:lnTo>
                    <a:pt x="1029786" y="387129"/>
                  </a:lnTo>
                  <a:lnTo>
                    <a:pt x="1040066" y="432523"/>
                  </a:lnTo>
                  <a:lnTo>
                    <a:pt x="1046369" y="479310"/>
                  </a:lnTo>
                  <a:lnTo>
                    <a:pt x="1048512" y="527303"/>
                  </a:lnTo>
                  <a:lnTo>
                    <a:pt x="1046369" y="575297"/>
                  </a:lnTo>
                  <a:lnTo>
                    <a:pt x="1040066" y="622084"/>
                  </a:lnTo>
                  <a:lnTo>
                    <a:pt x="1029786" y="667478"/>
                  </a:lnTo>
                  <a:lnTo>
                    <a:pt x="1015715" y="711293"/>
                  </a:lnTo>
                  <a:lnTo>
                    <a:pt x="998038" y="753342"/>
                  </a:lnTo>
                  <a:lnTo>
                    <a:pt x="976940" y="793439"/>
                  </a:lnTo>
                  <a:lnTo>
                    <a:pt x="952606" y="831399"/>
                  </a:lnTo>
                  <a:lnTo>
                    <a:pt x="925220" y="867034"/>
                  </a:lnTo>
                  <a:lnTo>
                    <a:pt x="894969" y="900160"/>
                  </a:lnTo>
                  <a:lnTo>
                    <a:pt x="862036" y="930589"/>
                  </a:lnTo>
                  <a:lnTo>
                    <a:pt x="826607" y="958135"/>
                  </a:lnTo>
                  <a:lnTo>
                    <a:pt x="788867" y="982613"/>
                  </a:lnTo>
                  <a:lnTo>
                    <a:pt x="749001" y="1003835"/>
                  </a:lnTo>
                  <a:lnTo>
                    <a:pt x="707194" y="1021617"/>
                  </a:lnTo>
                  <a:lnTo>
                    <a:pt x="663631" y="1035771"/>
                  </a:lnTo>
                  <a:lnTo>
                    <a:pt x="618497" y="1046112"/>
                  </a:lnTo>
                  <a:lnTo>
                    <a:pt x="571977" y="1052452"/>
                  </a:lnTo>
                  <a:lnTo>
                    <a:pt x="524256" y="1054608"/>
                  </a:lnTo>
                  <a:lnTo>
                    <a:pt x="476534" y="1052452"/>
                  </a:lnTo>
                  <a:lnTo>
                    <a:pt x="430014" y="1046112"/>
                  </a:lnTo>
                  <a:lnTo>
                    <a:pt x="384880" y="1035771"/>
                  </a:lnTo>
                  <a:lnTo>
                    <a:pt x="341317" y="1021617"/>
                  </a:lnTo>
                  <a:lnTo>
                    <a:pt x="299510" y="1003835"/>
                  </a:lnTo>
                  <a:lnTo>
                    <a:pt x="259644" y="982613"/>
                  </a:lnTo>
                  <a:lnTo>
                    <a:pt x="221904" y="958135"/>
                  </a:lnTo>
                  <a:lnTo>
                    <a:pt x="186475" y="930589"/>
                  </a:lnTo>
                  <a:lnTo>
                    <a:pt x="153542" y="900160"/>
                  </a:lnTo>
                  <a:lnTo>
                    <a:pt x="123291" y="867034"/>
                  </a:lnTo>
                  <a:lnTo>
                    <a:pt x="95905" y="831399"/>
                  </a:lnTo>
                  <a:lnTo>
                    <a:pt x="71571" y="793439"/>
                  </a:lnTo>
                  <a:lnTo>
                    <a:pt x="50473" y="753342"/>
                  </a:lnTo>
                  <a:lnTo>
                    <a:pt x="32796" y="711293"/>
                  </a:lnTo>
                  <a:lnTo>
                    <a:pt x="18725" y="667478"/>
                  </a:lnTo>
                  <a:lnTo>
                    <a:pt x="8445" y="622084"/>
                  </a:lnTo>
                  <a:lnTo>
                    <a:pt x="2142" y="575297"/>
                  </a:lnTo>
                  <a:lnTo>
                    <a:pt x="0" y="527303"/>
                  </a:lnTo>
                  <a:close/>
                </a:path>
              </a:pathLst>
            </a:custGeom>
            <a:ln w="19050">
              <a:solidFill>
                <a:srgbClr val="C00000"/>
              </a:solidFill>
              <a:prstDash val="sysDot"/>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1" name="object 21"/>
            <p:cNvSpPr/>
            <p:nvPr/>
          </p:nvSpPr>
          <p:spPr>
            <a:xfrm>
              <a:off x="3466337" y="2070353"/>
              <a:ext cx="76200" cy="554990"/>
            </a:xfrm>
            <a:custGeom>
              <a:avLst/>
              <a:gdLst/>
              <a:ahLst/>
              <a:cxnLst/>
              <a:rect l="l" t="t" r="r" b="b"/>
              <a:pathLst>
                <a:path w="76200" h="554989">
                  <a:moveTo>
                    <a:pt x="47625" y="76200"/>
                  </a:moveTo>
                  <a:lnTo>
                    <a:pt x="28575" y="76200"/>
                  </a:lnTo>
                  <a:lnTo>
                    <a:pt x="28575" y="95250"/>
                  </a:lnTo>
                  <a:lnTo>
                    <a:pt x="47625" y="95250"/>
                  </a:lnTo>
                  <a:lnTo>
                    <a:pt x="47625" y="76200"/>
                  </a:lnTo>
                  <a:close/>
                </a:path>
                <a:path w="76200" h="554989">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0380" y="57150"/>
                  </a:lnTo>
                  <a:lnTo>
                    <a:pt x="28575" y="57150"/>
                  </a:lnTo>
                  <a:lnTo>
                    <a:pt x="28575" y="38100"/>
                  </a:lnTo>
                  <a:lnTo>
                    <a:pt x="76200" y="38100"/>
                  </a:lnTo>
                  <a:lnTo>
                    <a:pt x="73211" y="23252"/>
                  </a:lnTo>
                  <a:lnTo>
                    <a:pt x="65055" y="11144"/>
                  </a:lnTo>
                  <a:lnTo>
                    <a:pt x="52947" y="2988"/>
                  </a:lnTo>
                  <a:lnTo>
                    <a:pt x="38100" y="0"/>
                  </a:lnTo>
                  <a:close/>
                </a:path>
                <a:path w="76200" h="554989">
                  <a:moveTo>
                    <a:pt x="47625" y="38100"/>
                  </a:moveTo>
                  <a:lnTo>
                    <a:pt x="28575" y="38100"/>
                  </a:lnTo>
                  <a:lnTo>
                    <a:pt x="28575" y="57150"/>
                  </a:lnTo>
                  <a:lnTo>
                    <a:pt x="47625" y="57150"/>
                  </a:lnTo>
                  <a:lnTo>
                    <a:pt x="47625" y="38100"/>
                  </a:lnTo>
                  <a:close/>
                </a:path>
                <a:path w="76200" h="554989">
                  <a:moveTo>
                    <a:pt x="76200" y="38100"/>
                  </a:moveTo>
                  <a:lnTo>
                    <a:pt x="47625" y="38100"/>
                  </a:lnTo>
                  <a:lnTo>
                    <a:pt x="47625" y="57150"/>
                  </a:lnTo>
                  <a:lnTo>
                    <a:pt x="70380" y="57150"/>
                  </a:lnTo>
                  <a:lnTo>
                    <a:pt x="73211" y="52947"/>
                  </a:lnTo>
                  <a:lnTo>
                    <a:pt x="76200" y="38100"/>
                  </a:lnTo>
                  <a:close/>
                </a:path>
                <a:path w="76200" h="554989">
                  <a:moveTo>
                    <a:pt x="47625" y="114300"/>
                  </a:moveTo>
                  <a:lnTo>
                    <a:pt x="28575" y="114300"/>
                  </a:lnTo>
                  <a:lnTo>
                    <a:pt x="28575" y="133350"/>
                  </a:lnTo>
                  <a:lnTo>
                    <a:pt x="47625" y="133350"/>
                  </a:lnTo>
                  <a:lnTo>
                    <a:pt x="47625" y="114300"/>
                  </a:lnTo>
                  <a:close/>
                </a:path>
                <a:path w="76200" h="554989">
                  <a:moveTo>
                    <a:pt x="47625" y="152400"/>
                  </a:moveTo>
                  <a:lnTo>
                    <a:pt x="28575" y="152400"/>
                  </a:lnTo>
                  <a:lnTo>
                    <a:pt x="28575" y="171450"/>
                  </a:lnTo>
                  <a:lnTo>
                    <a:pt x="47625" y="171450"/>
                  </a:lnTo>
                  <a:lnTo>
                    <a:pt x="47625" y="152400"/>
                  </a:lnTo>
                  <a:close/>
                </a:path>
                <a:path w="76200" h="554989">
                  <a:moveTo>
                    <a:pt x="47625" y="190500"/>
                  </a:moveTo>
                  <a:lnTo>
                    <a:pt x="28575" y="190500"/>
                  </a:lnTo>
                  <a:lnTo>
                    <a:pt x="28575" y="209550"/>
                  </a:lnTo>
                  <a:lnTo>
                    <a:pt x="47625" y="209550"/>
                  </a:lnTo>
                  <a:lnTo>
                    <a:pt x="47625" y="190500"/>
                  </a:lnTo>
                  <a:close/>
                </a:path>
                <a:path w="76200" h="554989">
                  <a:moveTo>
                    <a:pt x="47625" y="228600"/>
                  </a:moveTo>
                  <a:lnTo>
                    <a:pt x="28575" y="228600"/>
                  </a:lnTo>
                  <a:lnTo>
                    <a:pt x="28575" y="247650"/>
                  </a:lnTo>
                  <a:lnTo>
                    <a:pt x="47625" y="247650"/>
                  </a:lnTo>
                  <a:lnTo>
                    <a:pt x="47625" y="228600"/>
                  </a:lnTo>
                  <a:close/>
                </a:path>
                <a:path w="76200" h="554989">
                  <a:moveTo>
                    <a:pt x="47625" y="266700"/>
                  </a:moveTo>
                  <a:lnTo>
                    <a:pt x="28575" y="266700"/>
                  </a:lnTo>
                  <a:lnTo>
                    <a:pt x="28575" y="285750"/>
                  </a:lnTo>
                  <a:lnTo>
                    <a:pt x="47625" y="285750"/>
                  </a:lnTo>
                  <a:lnTo>
                    <a:pt x="47625" y="266700"/>
                  </a:lnTo>
                  <a:close/>
                </a:path>
                <a:path w="76200" h="554989">
                  <a:moveTo>
                    <a:pt x="47625" y="304800"/>
                  </a:moveTo>
                  <a:lnTo>
                    <a:pt x="28575" y="304800"/>
                  </a:lnTo>
                  <a:lnTo>
                    <a:pt x="28575" y="323850"/>
                  </a:lnTo>
                  <a:lnTo>
                    <a:pt x="47625" y="323850"/>
                  </a:lnTo>
                  <a:lnTo>
                    <a:pt x="47625" y="304800"/>
                  </a:lnTo>
                  <a:close/>
                </a:path>
                <a:path w="76200" h="554989">
                  <a:moveTo>
                    <a:pt x="47625" y="342900"/>
                  </a:moveTo>
                  <a:lnTo>
                    <a:pt x="28575" y="342900"/>
                  </a:lnTo>
                  <a:lnTo>
                    <a:pt x="28575" y="361950"/>
                  </a:lnTo>
                  <a:lnTo>
                    <a:pt x="47625" y="361950"/>
                  </a:lnTo>
                  <a:lnTo>
                    <a:pt x="47625" y="342900"/>
                  </a:lnTo>
                  <a:close/>
                </a:path>
                <a:path w="76200" h="554989">
                  <a:moveTo>
                    <a:pt x="47625" y="381000"/>
                  </a:moveTo>
                  <a:lnTo>
                    <a:pt x="28575" y="381000"/>
                  </a:lnTo>
                  <a:lnTo>
                    <a:pt x="28575" y="400050"/>
                  </a:lnTo>
                  <a:lnTo>
                    <a:pt x="47625" y="400050"/>
                  </a:lnTo>
                  <a:lnTo>
                    <a:pt x="47625" y="381000"/>
                  </a:lnTo>
                  <a:close/>
                </a:path>
                <a:path w="76200" h="554989">
                  <a:moveTo>
                    <a:pt x="47625" y="419100"/>
                  </a:moveTo>
                  <a:lnTo>
                    <a:pt x="28575" y="419100"/>
                  </a:lnTo>
                  <a:lnTo>
                    <a:pt x="28575" y="438150"/>
                  </a:lnTo>
                  <a:lnTo>
                    <a:pt x="47625" y="438150"/>
                  </a:lnTo>
                  <a:lnTo>
                    <a:pt x="47625" y="419100"/>
                  </a:lnTo>
                  <a:close/>
                </a:path>
                <a:path w="76200" h="554989">
                  <a:moveTo>
                    <a:pt x="47625" y="457200"/>
                  </a:moveTo>
                  <a:lnTo>
                    <a:pt x="28575" y="457200"/>
                  </a:lnTo>
                  <a:lnTo>
                    <a:pt x="28575" y="476250"/>
                  </a:lnTo>
                  <a:lnTo>
                    <a:pt x="47625" y="476250"/>
                  </a:lnTo>
                  <a:lnTo>
                    <a:pt x="47625" y="457200"/>
                  </a:lnTo>
                  <a:close/>
                </a:path>
                <a:path w="76200" h="554989">
                  <a:moveTo>
                    <a:pt x="38100" y="478409"/>
                  </a:moveTo>
                  <a:lnTo>
                    <a:pt x="23252" y="481397"/>
                  </a:lnTo>
                  <a:lnTo>
                    <a:pt x="11144" y="489553"/>
                  </a:lnTo>
                  <a:lnTo>
                    <a:pt x="2988" y="501661"/>
                  </a:lnTo>
                  <a:lnTo>
                    <a:pt x="0" y="516509"/>
                  </a:lnTo>
                  <a:lnTo>
                    <a:pt x="2988" y="531302"/>
                  </a:lnTo>
                  <a:lnTo>
                    <a:pt x="11144" y="543417"/>
                  </a:lnTo>
                  <a:lnTo>
                    <a:pt x="23252" y="551602"/>
                  </a:lnTo>
                  <a:lnTo>
                    <a:pt x="38100" y="554609"/>
                  </a:lnTo>
                  <a:lnTo>
                    <a:pt x="52947" y="551602"/>
                  </a:lnTo>
                  <a:lnTo>
                    <a:pt x="65055" y="543417"/>
                  </a:lnTo>
                  <a:lnTo>
                    <a:pt x="73211" y="531302"/>
                  </a:lnTo>
                  <a:lnTo>
                    <a:pt x="76200" y="516509"/>
                  </a:lnTo>
                  <a:lnTo>
                    <a:pt x="75765" y="514350"/>
                  </a:lnTo>
                  <a:lnTo>
                    <a:pt x="28575" y="514350"/>
                  </a:lnTo>
                  <a:lnTo>
                    <a:pt x="28575" y="495300"/>
                  </a:lnTo>
                  <a:lnTo>
                    <a:pt x="68926" y="495300"/>
                  </a:lnTo>
                  <a:lnTo>
                    <a:pt x="65055" y="489553"/>
                  </a:lnTo>
                  <a:lnTo>
                    <a:pt x="52947" y="481397"/>
                  </a:lnTo>
                  <a:lnTo>
                    <a:pt x="38100" y="478409"/>
                  </a:lnTo>
                  <a:close/>
                </a:path>
                <a:path w="76200" h="554989">
                  <a:moveTo>
                    <a:pt x="47625" y="495300"/>
                  </a:moveTo>
                  <a:lnTo>
                    <a:pt x="28575" y="495300"/>
                  </a:lnTo>
                  <a:lnTo>
                    <a:pt x="28575" y="514350"/>
                  </a:lnTo>
                  <a:lnTo>
                    <a:pt x="47625" y="514350"/>
                  </a:lnTo>
                  <a:lnTo>
                    <a:pt x="47625" y="495300"/>
                  </a:lnTo>
                  <a:close/>
                </a:path>
                <a:path w="76200" h="554989">
                  <a:moveTo>
                    <a:pt x="68926" y="495300"/>
                  </a:moveTo>
                  <a:lnTo>
                    <a:pt x="47625" y="495300"/>
                  </a:lnTo>
                  <a:lnTo>
                    <a:pt x="47625" y="514350"/>
                  </a:lnTo>
                  <a:lnTo>
                    <a:pt x="75765" y="514350"/>
                  </a:lnTo>
                  <a:lnTo>
                    <a:pt x="73211" y="501661"/>
                  </a:lnTo>
                  <a:lnTo>
                    <a:pt x="68926" y="495300"/>
                  </a:lnTo>
                  <a:close/>
                </a:path>
              </a:pathLst>
            </a:custGeom>
            <a:solidFill>
              <a:srgbClr val="C00000"/>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2" name="object 22"/>
            <p:cNvSpPr/>
            <p:nvPr/>
          </p:nvSpPr>
          <p:spPr>
            <a:xfrm>
              <a:off x="5541263" y="2665475"/>
              <a:ext cx="902335" cy="906780"/>
            </a:xfrm>
            <a:custGeom>
              <a:avLst/>
              <a:gdLst/>
              <a:ahLst/>
              <a:cxnLst/>
              <a:rect l="l" t="t" r="r" b="b"/>
              <a:pathLst>
                <a:path w="902335" h="906779">
                  <a:moveTo>
                    <a:pt x="451103" y="0"/>
                  </a:moveTo>
                  <a:lnTo>
                    <a:pt x="401944" y="2659"/>
                  </a:lnTo>
                  <a:lnTo>
                    <a:pt x="354320" y="10455"/>
                  </a:lnTo>
                  <a:lnTo>
                    <a:pt x="308506" y="23109"/>
                  </a:lnTo>
                  <a:lnTo>
                    <a:pt x="264776" y="40347"/>
                  </a:lnTo>
                  <a:lnTo>
                    <a:pt x="223407" y="61891"/>
                  </a:lnTo>
                  <a:lnTo>
                    <a:pt x="184672" y="87465"/>
                  </a:lnTo>
                  <a:lnTo>
                    <a:pt x="148847" y="116793"/>
                  </a:lnTo>
                  <a:lnTo>
                    <a:pt x="116206" y="149598"/>
                  </a:lnTo>
                  <a:lnTo>
                    <a:pt x="87026" y="185604"/>
                  </a:lnTo>
                  <a:lnTo>
                    <a:pt x="61580" y="224536"/>
                  </a:lnTo>
                  <a:lnTo>
                    <a:pt x="40145" y="266115"/>
                  </a:lnTo>
                  <a:lnTo>
                    <a:pt x="22994" y="310066"/>
                  </a:lnTo>
                  <a:lnTo>
                    <a:pt x="10402" y="356114"/>
                  </a:lnTo>
                  <a:lnTo>
                    <a:pt x="2646" y="403980"/>
                  </a:lnTo>
                  <a:lnTo>
                    <a:pt x="0" y="453389"/>
                  </a:lnTo>
                  <a:lnTo>
                    <a:pt x="2646" y="502799"/>
                  </a:lnTo>
                  <a:lnTo>
                    <a:pt x="10402" y="550665"/>
                  </a:lnTo>
                  <a:lnTo>
                    <a:pt x="22994" y="596713"/>
                  </a:lnTo>
                  <a:lnTo>
                    <a:pt x="40145" y="640664"/>
                  </a:lnTo>
                  <a:lnTo>
                    <a:pt x="61580" y="682243"/>
                  </a:lnTo>
                  <a:lnTo>
                    <a:pt x="87026" y="721175"/>
                  </a:lnTo>
                  <a:lnTo>
                    <a:pt x="116206" y="757181"/>
                  </a:lnTo>
                  <a:lnTo>
                    <a:pt x="148847" y="789986"/>
                  </a:lnTo>
                  <a:lnTo>
                    <a:pt x="184672" y="819314"/>
                  </a:lnTo>
                  <a:lnTo>
                    <a:pt x="223407" y="844888"/>
                  </a:lnTo>
                  <a:lnTo>
                    <a:pt x="264776" y="866432"/>
                  </a:lnTo>
                  <a:lnTo>
                    <a:pt x="308506" y="883670"/>
                  </a:lnTo>
                  <a:lnTo>
                    <a:pt x="354320" y="896324"/>
                  </a:lnTo>
                  <a:lnTo>
                    <a:pt x="401944" y="904120"/>
                  </a:lnTo>
                  <a:lnTo>
                    <a:pt x="451103" y="906779"/>
                  </a:lnTo>
                  <a:lnTo>
                    <a:pt x="500263" y="904120"/>
                  </a:lnTo>
                  <a:lnTo>
                    <a:pt x="547887" y="896324"/>
                  </a:lnTo>
                  <a:lnTo>
                    <a:pt x="593701" y="883670"/>
                  </a:lnTo>
                  <a:lnTo>
                    <a:pt x="637431" y="866432"/>
                  </a:lnTo>
                  <a:lnTo>
                    <a:pt x="678800" y="844888"/>
                  </a:lnTo>
                  <a:lnTo>
                    <a:pt x="717535" y="819314"/>
                  </a:lnTo>
                  <a:lnTo>
                    <a:pt x="753360" y="789986"/>
                  </a:lnTo>
                  <a:lnTo>
                    <a:pt x="786001" y="757181"/>
                  </a:lnTo>
                  <a:lnTo>
                    <a:pt x="815181" y="721175"/>
                  </a:lnTo>
                  <a:lnTo>
                    <a:pt x="840627" y="682244"/>
                  </a:lnTo>
                  <a:lnTo>
                    <a:pt x="862062" y="640664"/>
                  </a:lnTo>
                  <a:lnTo>
                    <a:pt x="879213" y="596713"/>
                  </a:lnTo>
                  <a:lnTo>
                    <a:pt x="891805" y="550665"/>
                  </a:lnTo>
                  <a:lnTo>
                    <a:pt x="899561" y="502799"/>
                  </a:lnTo>
                  <a:lnTo>
                    <a:pt x="902208" y="453389"/>
                  </a:lnTo>
                  <a:lnTo>
                    <a:pt x="899561" y="403980"/>
                  </a:lnTo>
                  <a:lnTo>
                    <a:pt x="891805" y="356114"/>
                  </a:lnTo>
                  <a:lnTo>
                    <a:pt x="879213" y="310066"/>
                  </a:lnTo>
                  <a:lnTo>
                    <a:pt x="862062" y="266115"/>
                  </a:lnTo>
                  <a:lnTo>
                    <a:pt x="840627" y="224536"/>
                  </a:lnTo>
                  <a:lnTo>
                    <a:pt x="815181" y="185604"/>
                  </a:lnTo>
                  <a:lnTo>
                    <a:pt x="786001" y="149598"/>
                  </a:lnTo>
                  <a:lnTo>
                    <a:pt x="753360" y="116793"/>
                  </a:lnTo>
                  <a:lnTo>
                    <a:pt x="717535" y="87465"/>
                  </a:lnTo>
                  <a:lnTo>
                    <a:pt x="678800" y="61891"/>
                  </a:lnTo>
                  <a:lnTo>
                    <a:pt x="637431" y="40347"/>
                  </a:lnTo>
                  <a:lnTo>
                    <a:pt x="593701" y="23109"/>
                  </a:lnTo>
                  <a:lnTo>
                    <a:pt x="547887" y="10455"/>
                  </a:lnTo>
                  <a:lnTo>
                    <a:pt x="500263" y="2659"/>
                  </a:lnTo>
                  <a:lnTo>
                    <a:pt x="451103" y="0"/>
                  </a:lnTo>
                  <a:close/>
                </a:path>
              </a:pathLst>
            </a:custGeom>
            <a:solidFill>
              <a:srgbClr val="B09C7C"/>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3" name="object 23"/>
            <p:cNvSpPr/>
            <p:nvPr/>
          </p:nvSpPr>
          <p:spPr>
            <a:xfrm>
              <a:off x="5468873" y="2591561"/>
              <a:ext cx="1049020" cy="1054735"/>
            </a:xfrm>
            <a:custGeom>
              <a:avLst/>
              <a:gdLst/>
              <a:ahLst/>
              <a:cxnLst/>
              <a:rect l="l" t="t" r="r" b="b"/>
              <a:pathLst>
                <a:path w="1049020" h="1054735">
                  <a:moveTo>
                    <a:pt x="0" y="527303"/>
                  </a:moveTo>
                  <a:lnTo>
                    <a:pt x="2142" y="479310"/>
                  </a:lnTo>
                  <a:lnTo>
                    <a:pt x="8445" y="432523"/>
                  </a:lnTo>
                  <a:lnTo>
                    <a:pt x="18725" y="387129"/>
                  </a:lnTo>
                  <a:lnTo>
                    <a:pt x="32796" y="343314"/>
                  </a:lnTo>
                  <a:lnTo>
                    <a:pt x="50473" y="301265"/>
                  </a:lnTo>
                  <a:lnTo>
                    <a:pt x="71571" y="261168"/>
                  </a:lnTo>
                  <a:lnTo>
                    <a:pt x="95905" y="223208"/>
                  </a:lnTo>
                  <a:lnTo>
                    <a:pt x="123291" y="187573"/>
                  </a:lnTo>
                  <a:lnTo>
                    <a:pt x="153542" y="154447"/>
                  </a:lnTo>
                  <a:lnTo>
                    <a:pt x="186475" y="124018"/>
                  </a:lnTo>
                  <a:lnTo>
                    <a:pt x="221904" y="96472"/>
                  </a:lnTo>
                  <a:lnTo>
                    <a:pt x="259644" y="71994"/>
                  </a:lnTo>
                  <a:lnTo>
                    <a:pt x="299510" y="50772"/>
                  </a:lnTo>
                  <a:lnTo>
                    <a:pt x="341317" y="32990"/>
                  </a:lnTo>
                  <a:lnTo>
                    <a:pt x="384880" y="18836"/>
                  </a:lnTo>
                  <a:lnTo>
                    <a:pt x="430014" y="8495"/>
                  </a:lnTo>
                  <a:lnTo>
                    <a:pt x="476534" y="2155"/>
                  </a:lnTo>
                  <a:lnTo>
                    <a:pt x="524255" y="0"/>
                  </a:lnTo>
                  <a:lnTo>
                    <a:pt x="571977" y="2155"/>
                  </a:lnTo>
                  <a:lnTo>
                    <a:pt x="618497" y="8495"/>
                  </a:lnTo>
                  <a:lnTo>
                    <a:pt x="663631" y="18836"/>
                  </a:lnTo>
                  <a:lnTo>
                    <a:pt x="707194" y="32990"/>
                  </a:lnTo>
                  <a:lnTo>
                    <a:pt x="749001" y="50772"/>
                  </a:lnTo>
                  <a:lnTo>
                    <a:pt x="788867" y="71994"/>
                  </a:lnTo>
                  <a:lnTo>
                    <a:pt x="826607" y="96472"/>
                  </a:lnTo>
                  <a:lnTo>
                    <a:pt x="862036" y="124018"/>
                  </a:lnTo>
                  <a:lnTo>
                    <a:pt x="894968" y="154447"/>
                  </a:lnTo>
                  <a:lnTo>
                    <a:pt x="925220" y="187573"/>
                  </a:lnTo>
                  <a:lnTo>
                    <a:pt x="952606" y="223208"/>
                  </a:lnTo>
                  <a:lnTo>
                    <a:pt x="976940" y="261168"/>
                  </a:lnTo>
                  <a:lnTo>
                    <a:pt x="998038" y="301265"/>
                  </a:lnTo>
                  <a:lnTo>
                    <a:pt x="1015715" y="343314"/>
                  </a:lnTo>
                  <a:lnTo>
                    <a:pt x="1029786" y="387129"/>
                  </a:lnTo>
                  <a:lnTo>
                    <a:pt x="1040066" y="432523"/>
                  </a:lnTo>
                  <a:lnTo>
                    <a:pt x="1046369" y="479310"/>
                  </a:lnTo>
                  <a:lnTo>
                    <a:pt x="1048511" y="527303"/>
                  </a:lnTo>
                  <a:lnTo>
                    <a:pt x="1046369" y="575297"/>
                  </a:lnTo>
                  <a:lnTo>
                    <a:pt x="1040066" y="622084"/>
                  </a:lnTo>
                  <a:lnTo>
                    <a:pt x="1029786" y="667478"/>
                  </a:lnTo>
                  <a:lnTo>
                    <a:pt x="1015715" y="711293"/>
                  </a:lnTo>
                  <a:lnTo>
                    <a:pt x="998038" y="753342"/>
                  </a:lnTo>
                  <a:lnTo>
                    <a:pt x="976940" y="793439"/>
                  </a:lnTo>
                  <a:lnTo>
                    <a:pt x="952606" y="831399"/>
                  </a:lnTo>
                  <a:lnTo>
                    <a:pt x="925220" y="867034"/>
                  </a:lnTo>
                  <a:lnTo>
                    <a:pt x="894969" y="900160"/>
                  </a:lnTo>
                  <a:lnTo>
                    <a:pt x="862036" y="930589"/>
                  </a:lnTo>
                  <a:lnTo>
                    <a:pt x="826607" y="958135"/>
                  </a:lnTo>
                  <a:lnTo>
                    <a:pt x="788867" y="982613"/>
                  </a:lnTo>
                  <a:lnTo>
                    <a:pt x="749001" y="1003835"/>
                  </a:lnTo>
                  <a:lnTo>
                    <a:pt x="707194" y="1021617"/>
                  </a:lnTo>
                  <a:lnTo>
                    <a:pt x="663631" y="1035771"/>
                  </a:lnTo>
                  <a:lnTo>
                    <a:pt x="618497" y="1046112"/>
                  </a:lnTo>
                  <a:lnTo>
                    <a:pt x="571977" y="1052452"/>
                  </a:lnTo>
                  <a:lnTo>
                    <a:pt x="524255" y="1054608"/>
                  </a:lnTo>
                  <a:lnTo>
                    <a:pt x="476534" y="1052452"/>
                  </a:lnTo>
                  <a:lnTo>
                    <a:pt x="430014" y="1046112"/>
                  </a:lnTo>
                  <a:lnTo>
                    <a:pt x="384880" y="1035771"/>
                  </a:lnTo>
                  <a:lnTo>
                    <a:pt x="341317" y="1021617"/>
                  </a:lnTo>
                  <a:lnTo>
                    <a:pt x="299510" y="1003835"/>
                  </a:lnTo>
                  <a:lnTo>
                    <a:pt x="259644" y="982613"/>
                  </a:lnTo>
                  <a:lnTo>
                    <a:pt x="221904" y="958135"/>
                  </a:lnTo>
                  <a:lnTo>
                    <a:pt x="186475" y="930589"/>
                  </a:lnTo>
                  <a:lnTo>
                    <a:pt x="153543" y="900160"/>
                  </a:lnTo>
                  <a:lnTo>
                    <a:pt x="123291" y="867034"/>
                  </a:lnTo>
                  <a:lnTo>
                    <a:pt x="95905" y="831399"/>
                  </a:lnTo>
                  <a:lnTo>
                    <a:pt x="71571" y="793439"/>
                  </a:lnTo>
                  <a:lnTo>
                    <a:pt x="50473" y="753342"/>
                  </a:lnTo>
                  <a:lnTo>
                    <a:pt x="32796" y="711293"/>
                  </a:lnTo>
                  <a:lnTo>
                    <a:pt x="18725" y="667478"/>
                  </a:lnTo>
                  <a:lnTo>
                    <a:pt x="8445" y="622084"/>
                  </a:lnTo>
                  <a:lnTo>
                    <a:pt x="2142" y="575297"/>
                  </a:lnTo>
                  <a:lnTo>
                    <a:pt x="0" y="527303"/>
                  </a:lnTo>
                  <a:close/>
                </a:path>
              </a:pathLst>
            </a:custGeom>
            <a:ln w="19050">
              <a:solidFill>
                <a:srgbClr val="B09C7C"/>
              </a:solidFill>
              <a:prstDash val="sysDot"/>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4" name="object 24"/>
            <p:cNvSpPr/>
            <p:nvPr/>
          </p:nvSpPr>
          <p:spPr>
            <a:xfrm>
              <a:off x="5959601" y="2070353"/>
              <a:ext cx="76200" cy="554990"/>
            </a:xfrm>
            <a:custGeom>
              <a:avLst/>
              <a:gdLst/>
              <a:ahLst/>
              <a:cxnLst/>
              <a:rect l="l" t="t" r="r" b="b"/>
              <a:pathLst>
                <a:path w="76200" h="554989">
                  <a:moveTo>
                    <a:pt x="47625" y="76200"/>
                  </a:moveTo>
                  <a:lnTo>
                    <a:pt x="28575" y="76200"/>
                  </a:lnTo>
                  <a:lnTo>
                    <a:pt x="28575" y="95250"/>
                  </a:lnTo>
                  <a:lnTo>
                    <a:pt x="47625" y="95250"/>
                  </a:lnTo>
                  <a:lnTo>
                    <a:pt x="47625" y="76200"/>
                  </a:lnTo>
                  <a:close/>
                </a:path>
                <a:path w="76200" h="554989">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0380" y="57150"/>
                  </a:lnTo>
                  <a:lnTo>
                    <a:pt x="28575" y="57150"/>
                  </a:lnTo>
                  <a:lnTo>
                    <a:pt x="28575" y="38100"/>
                  </a:lnTo>
                  <a:lnTo>
                    <a:pt x="76200" y="38100"/>
                  </a:lnTo>
                  <a:lnTo>
                    <a:pt x="73211" y="23252"/>
                  </a:lnTo>
                  <a:lnTo>
                    <a:pt x="65055" y="11144"/>
                  </a:lnTo>
                  <a:lnTo>
                    <a:pt x="52947" y="2988"/>
                  </a:lnTo>
                  <a:lnTo>
                    <a:pt x="38100" y="0"/>
                  </a:lnTo>
                  <a:close/>
                </a:path>
                <a:path w="76200" h="554989">
                  <a:moveTo>
                    <a:pt x="47625" y="38100"/>
                  </a:moveTo>
                  <a:lnTo>
                    <a:pt x="28575" y="38100"/>
                  </a:lnTo>
                  <a:lnTo>
                    <a:pt x="28575" y="57150"/>
                  </a:lnTo>
                  <a:lnTo>
                    <a:pt x="47625" y="57150"/>
                  </a:lnTo>
                  <a:lnTo>
                    <a:pt x="47625" y="38100"/>
                  </a:lnTo>
                  <a:close/>
                </a:path>
                <a:path w="76200" h="554989">
                  <a:moveTo>
                    <a:pt x="76200" y="38100"/>
                  </a:moveTo>
                  <a:lnTo>
                    <a:pt x="47625" y="38100"/>
                  </a:lnTo>
                  <a:lnTo>
                    <a:pt x="47625" y="57150"/>
                  </a:lnTo>
                  <a:lnTo>
                    <a:pt x="70380" y="57150"/>
                  </a:lnTo>
                  <a:lnTo>
                    <a:pt x="73211" y="52947"/>
                  </a:lnTo>
                  <a:lnTo>
                    <a:pt x="76200" y="38100"/>
                  </a:lnTo>
                  <a:close/>
                </a:path>
                <a:path w="76200" h="554989">
                  <a:moveTo>
                    <a:pt x="47625" y="114300"/>
                  </a:moveTo>
                  <a:lnTo>
                    <a:pt x="28575" y="114300"/>
                  </a:lnTo>
                  <a:lnTo>
                    <a:pt x="28575" y="133350"/>
                  </a:lnTo>
                  <a:lnTo>
                    <a:pt x="47625" y="133350"/>
                  </a:lnTo>
                  <a:lnTo>
                    <a:pt x="47625" y="114300"/>
                  </a:lnTo>
                  <a:close/>
                </a:path>
                <a:path w="76200" h="554989">
                  <a:moveTo>
                    <a:pt x="47625" y="152400"/>
                  </a:moveTo>
                  <a:lnTo>
                    <a:pt x="28575" y="152400"/>
                  </a:lnTo>
                  <a:lnTo>
                    <a:pt x="28575" y="171450"/>
                  </a:lnTo>
                  <a:lnTo>
                    <a:pt x="47625" y="171450"/>
                  </a:lnTo>
                  <a:lnTo>
                    <a:pt x="47625" y="152400"/>
                  </a:lnTo>
                  <a:close/>
                </a:path>
                <a:path w="76200" h="554989">
                  <a:moveTo>
                    <a:pt x="47625" y="190500"/>
                  </a:moveTo>
                  <a:lnTo>
                    <a:pt x="28575" y="190500"/>
                  </a:lnTo>
                  <a:lnTo>
                    <a:pt x="28575" y="209550"/>
                  </a:lnTo>
                  <a:lnTo>
                    <a:pt x="47625" y="209550"/>
                  </a:lnTo>
                  <a:lnTo>
                    <a:pt x="47625" y="190500"/>
                  </a:lnTo>
                  <a:close/>
                </a:path>
                <a:path w="76200" h="554989">
                  <a:moveTo>
                    <a:pt x="47625" y="228600"/>
                  </a:moveTo>
                  <a:lnTo>
                    <a:pt x="28575" y="228600"/>
                  </a:lnTo>
                  <a:lnTo>
                    <a:pt x="28575" y="247650"/>
                  </a:lnTo>
                  <a:lnTo>
                    <a:pt x="47625" y="247650"/>
                  </a:lnTo>
                  <a:lnTo>
                    <a:pt x="47625" y="228600"/>
                  </a:lnTo>
                  <a:close/>
                </a:path>
                <a:path w="76200" h="554989">
                  <a:moveTo>
                    <a:pt x="47625" y="266700"/>
                  </a:moveTo>
                  <a:lnTo>
                    <a:pt x="28575" y="266700"/>
                  </a:lnTo>
                  <a:lnTo>
                    <a:pt x="28575" y="285750"/>
                  </a:lnTo>
                  <a:lnTo>
                    <a:pt x="47625" y="285750"/>
                  </a:lnTo>
                  <a:lnTo>
                    <a:pt x="47625" y="266700"/>
                  </a:lnTo>
                  <a:close/>
                </a:path>
                <a:path w="76200" h="554989">
                  <a:moveTo>
                    <a:pt x="47625" y="304800"/>
                  </a:moveTo>
                  <a:lnTo>
                    <a:pt x="28575" y="304800"/>
                  </a:lnTo>
                  <a:lnTo>
                    <a:pt x="28575" y="323850"/>
                  </a:lnTo>
                  <a:lnTo>
                    <a:pt x="47625" y="323850"/>
                  </a:lnTo>
                  <a:lnTo>
                    <a:pt x="47625" y="304800"/>
                  </a:lnTo>
                  <a:close/>
                </a:path>
                <a:path w="76200" h="554989">
                  <a:moveTo>
                    <a:pt x="47625" y="342900"/>
                  </a:moveTo>
                  <a:lnTo>
                    <a:pt x="28575" y="342900"/>
                  </a:lnTo>
                  <a:lnTo>
                    <a:pt x="28575" y="361950"/>
                  </a:lnTo>
                  <a:lnTo>
                    <a:pt x="47625" y="361950"/>
                  </a:lnTo>
                  <a:lnTo>
                    <a:pt x="47625" y="342900"/>
                  </a:lnTo>
                  <a:close/>
                </a:path>
                <a:path w="76200" h="554989">
                  <a:moveTo>
                    <a:pt x="47625" y="381000"/>
                  </a:moveTo>
                  <a:lnTo>
                    <a:pt x="28575" y="381000"/>
                  </a:lnTo>
                  <a:lnTo>
                    <a:pt x="28575" y="400050"/>
                  </a:lnTo>
                  <a:lnTo>
                    <a:pt x="47625" y="400050"/>
                  </a:lnTo>
                  <a:lnTo>
                    <a:pt x="47625" y="381000"/>
                  </a:lnTo>
                  <a:close/>
                </a:path>
                <a:path w="76200" h="554989">
                  <a:moveTo>
                    <a:pt x="47625" y="419100"/>
                  </a:moveTo>
                  <a:lnTo>
                    <a:pt x="28575" y="419100"/>
                  </a:lnTo>
                  <a:lnTo>
                    <a:pt x="28575" y="438150"/>
                  </a:lnTo>
                  <a:lnTo>
                    <a:pt x="47625" y="438150"/>
                  </a:lnTo>
                  <a:lnTo>
                    <a:pt x="47625" y="419100"/>
                  </a:lnTo>
                  <a:close/>
                </a:path>
                <a:path w="76200" h="554989">
                  <a:moveTo>
                    <a:pt x="47625" y="457200"/>
                  </a:moveTo>
                  <a:lnTo>
                    <a:pt x="28575" y="457200"/>
                  </a:lnTo>
                  <a:lnTo>
                    <a:pt x="28575" y="476250"/>
                  </a:lnTo>
                  <a:lnTo>
                    <a:pt x="47625" y="476250"/>
                  </a:lnTo>
                  <a:lnTo>
                    <a:pt x="47625" y="457200"/>
                  </a:lnTo>
                  <a:close/>
                </a:path>
                <a:path w="76200" h="554989">
                  <a:moveTo>
                    <a:pt x="38100" y="478409"/>
                  </a:moveTo>
                  <a:lnTo>
                    <a:pt x="23252" y="481397"/>
                  </a:lnTo>
                  <a:lnTo>
                    <a:pt x="11144" y="489553"/>
                  </a:lnTo>
                  <a:lnTo>
                    <a:pt x="2988" y="501661"/>
                  </a:lnTo>
                  <a:lnTo>
                    <a:pt x="0" y="516509"/>
                  </a:lnTo>
                  <a:lnTo>
                    <a:pt x="2988" y="531302"/>
                  </a:lnTo>
                  <a:lnTo>
                    <a:pt x="11144" y="543417"/>
                  </a:lnTo>
                  <a:lnTo>
                    <a:pt x="23252" y="551602"/>
                  </a:lnTo>
                  <a:lnTo>
                    <a:pt x="38100" y="554609"/>
                  </a:lnTo>
                  <a:lnTo>
                    <a:pt x="52947" y="551602"/>
                  </a:lnTo>
                  <a:lnTo>
                    <a:pt x="65055" y="543417"/>
                  </a:lnTo>
                  <a:lnTo>
                    <a:pt x="73211" y="531302"/>
                  </a:lnTo>
                  <a:lnTo>
                    <a:pt x="76200" y="516509"/>
                  </a:lnTo>
                  <a:lnTo>
                    <a:pt x="75765" y="514350"/>
                  </a:lnTo>
                  <a:lnTo>
                    <a:pt x="28575" y="514350"/>
                  </a:lnTo>
                  <a:lnTo>
                    <a:pt x="28575" y="495300"/>
                  </a:lnTo>
                  <a:lnTo>
                    <a:pt x="68926" y="495300"/>
                  </a:lnTo>
                  <a:lnTo>
                    <a:pt x="65055" y="489553"/>
                  </a:lnTo>
                  <a:lnTo>
                    <a:pt x="52947" y="481397"/>
                  </a:lnTo>
                  <a:lnTo>
                    <a:pt x="38100" y="478409"/>
                  </a:lnTo>
                  <a:close/>
                </a:path>
                <a:path w="76200" h="554989">
                  <a:moveTo>
                    <a:pt x="47625" y="495300"/>
                  </a:moveTo>
                  <a:lnTo>
                    <a:pt x="28575" y="495300"/>
                  </a:lnTo>
                  <a:lnTo>
                    <a:pt x="28575" y="514350"/>
                  </a:lnTo>
                  <a:lnTo>
                    <a:pt x="47625" y="514350"/>
                  </a:lnTo>
                  <a:lnTo>
                    <a:pt x="47625" y="495300"/>
                  </a:lnTo>
                  <a:close/>
                </a:path>
                <a:path w="76200" h="554989">
                  <a:moveTo>
                    <a:pt x="68926" y="495300"/>
                  </a:moveTo>
                  <a:lnTo>
                    <a:pt x="47625" y="495300"/>
                  </a:lnTo>
                  <a:lnTo>
                    <a:pt x="47625" y="514350"/>
                  </a:lnTo>
                  <a:lnTo>
                    <a:pt x="75765" y="514350"/>
                  </a:lnTo>
                  <a:lnTo>
                    <a:pt x="73211" y="501661"/>
                  </a:lnTo>
                  <a:lnTo>
                    <a:pt x="68926" y="495300"/>
                  </a:lnTo>
                  <a:close/>
                </a:path>
              </a:pathLst>
            </a:custGeom>
            <a:solidFill>
              <a:srgbClr val="B09C7C"/>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5" name="object 25"/>
            <p:cNvSpPr/>
            <p:nvPr/>
          </p:nvSpPr>
          <p:spPr>
            <a:xfrm>
              <a:off x="8005572" y="2660903"/>
              <a:ext cx="902335" cy="906780"/>
            </a:xfrm>
            <a:custGeom>
              <a:avLst/>
              <a:gdLst/>
              <a:ahLst/>
              <a:cxnLst/>
              <a:rect l="l" t="t" r="r" b="b"/>
              <a:pathLst>
                <a:path w="902334" h="906779">
                  <a:moveTo>
                    <a:pt x="451103" y="0"/>
                  </a:moveTo>
                  <a:lnTo>
                    <a:pt x="401944" y="2659"/>
                  </a:lnTo>
                  <a:lnTo>
                    <a:pt x="354320" y="10455"/>
                  </a:lnTo>
                  <a:lnTo>
                    <a:pt x="308506" y="23109"/>
                  </a:lnTo>
                  <a:lnTo>
                    <a:pt x="264776" y="40347"/>
                  </a:lnTo>
                  <a:lnTo>
                    <a:pt x="223407" y="61891"/>
                  </a:lnTo>
                  <a:lnTo>
                    <a:pt x="184672" y="87465"/>
                  </a:lnTo>
                  <a:lnTo>
                    <a:pt x="148847" y="116793"/>
                  </a:lnTo>
                  <a:lnTo>
                    <a:pt x="116206" y="149598"/>
                  </a:lnTo>
                  <a:lnTo>
                    <a:pt x="87026" y="185604"/>
                  </a:lnTo>
                  <a:lnTo>
                    <a:pt x="61580" y="224535"/>
                  </a:lnTo>
                  <a:lnTo>
                    <a:pt x="40145" y="266115"/>
                  </a:lnTo>
                  <a:lnTo>
                    <a:pt x="22994" y="310066"/>
                  </a:lnTo>
                  <a:lnTo>
                    <a:pt x="10402" y="356114"/>
                  </a:lnTo>
                  <a:lnTo>
                    <a:pt x="2646" y="403980"/>
                  </a:lnTo>
                  <a:lnTo>
                    <a:pt x="0" y="453390"/>
                  </a:lnTo>
                  <a:lnTo>
                    <a:pt x="2646" y="502799"/>
                  </a:lnTo>
                  <a:lnTo>
                    <a:pt x="10402" y="550665"/>
                  </a:lnTo>
                  <a:lnTo>
                    <a:pt x="22994" y="596713"/>
                  </a:lnTo>
                  <a:lnTo>
                    <a:pt x="40145" y="640664"/>
                  </a:lnTo>
                  <a:lnTo>
                    <a:pt x="61580" y="682244"/>
                  </a:lnTo>
                  <a:lnTo>
                    <a:pt x="87026" y="721175"/>
                  </a:lnTo>
                  <a:lnTo>
                    <a:pt x="116206" y="757181"/>
                  </a:lnTo>
                  <a:lnTo>
                    <a:pt x="148847" y="789986"/>
                  </a:lnTo>
                  <a:lnTo>
                    <a:pt x="184672" y="819314"/>
                  </a:lnTo>
                  <a:lnTo>
                    <a:pt x="223407" y="844888"/>
                  </a:lnTo>
                  <a:lnTo>
                    <a:pt x="264776" y="866432"/>
                  </a:lnTo>
                  <a:lnTo>
                    <a:pt x="308506" y="883670"/>
                  </a:lnTo>
                  <a:lnTo>
                    <a:pt x="354320" y="896324"/>
                  </a:lnTo>
                  <a:lnTo>
                    <a:pt x="401944" y="904120"/>
                  </a:lnTo>
                  <a:lnTo>
                    <a:pt x="451103" y="906780"/>
                  </a:lnTo>
                  <a:lnTo>
                    <a:pt x="500263" y="904120"/>
                  </a:lnTo>
                  <a:lnTo>
                    <a:pt x="547887" y="896324"/>
                  </a:lnTo>
                  <a:lnTo>
                    <a:pt x="593701" y="883670"/>
                  </a:lnTo>
                  <a:lnTo>
                    <a:pt x="637431" y="866432"/>
                  </a:lnTo>
                  <a:lnTo>
                    <a:pt x="678800" y="844888"/>
                  </a:lnTo>
                  <a:lnTo>
                    <a:pt x="717535" y="819314"/>
                  </a:lnTo>
                  <a:lnTo>
                    <a:pt x="753360" y="789986"/>
                  </a:lnTo>
                  <a:lnTo>
                    <a:pt x="786001" y="757181"/>
                  </a:lnTo>
                  <a:lnTo>
                    <a:pt x="815181" y="721175"/>
                  </a:lnTo>
                  <a:lnTo>
                    <a:pt x="840627" y="682244"/>
                  </a:lnTo>
                  <a:lnTo>
                    <a:pt x="862062" y="640664"/>
                  </a:lnTo>
                  <a:lnTo>
                    <a:pt x="879213" y="596713"/>
                  </a:lnTo>
                  <a:lnTo>
                    <a:pt x="891805" y="550665"/>
                  </a:lnTo>
                  <a:lnTo>
                    <a:pt x="899561" y="502799"/>
                  </a:lnTo>
                  <a:lnTo>
                    <a:pt x="902207" y="453390"/>
                  </a:lnTo>
                  <a:lnTo>
                    <a:pt x="899561" y="403980"/>
                  </a:lnTo>
                  <a:lnTo>
                    <a:pt x="891805" y="356114"/>
                  </a:lnTo>
                  <a:lnTo>
                    <a:pt x="879213" y="310066"/>
                  </a:lnTo>
                  <a:lnTo>
                    <a:pt x="862062" y="266115"/>
                  </a:lnTo>
                  <a:lnTo>
                    <a:pt x="840627" y="224536"/>
                  </a:lnTo>
                  <a:lnTo>
                    <a:pt x="815181" y="185604"/>
                  </a:lnTo>
                  <a:lnTo>
                    <a:pt x="786001" y="149598"/>
                  </a:lnTo>
                  <a:lnTo>
                    <a:pt x="753360" y="116793"/>
                  </a:lnTo>
                  <a:lnTo>
                    <a:pt x="717535" y="87465"/>
                  </a:lnTo>
                  <a:lnTo>
                    <a:pt x="678800" y="61891"/>
                  </a:lnTo>
                  <a:lnTo>
                    <a:pt x="637431" y="40347"/>
                  </a:lnTo>
                  <a:lnTo>
                    <a:pt x="593701" y="23109"/>
                  </a:lnTo>
                  <a:lnTo>
                    <a:pt x="547887" y="10455"/>
                  </a:lnTo>
                  <a:lnTo>
                    <a:pt x="500263" y="2659"/>
                  </a:lnTo>
                  <a:lnTo>
                    <a:pt x="451103" y="0"/>
                  </a:lnTo>
                  <a:close/>
                </a:path>
              </a:pathLst>
            </a:custGeom>
            <a:solidFill>
              <a:srgbClr val="7E5F52"/>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6" name="object 26"/>
            <p:cNvSpPr/>
            <p:nvPr/>
          </p:nvSpPr>
          <p:spPr>
            <a:xfrm>
              <a:off x="7933181" y="2588513"/>
              <a:ext cx="1049020" cy="1054735"/>
            </a:xfrm>
            <a:custGeom>
              <a:avLst/>
              <a:gdLst/>
              <a:ahLst/>
              <a:cxnLst/>
              <a:rect l="l" t="t" r="r" b="b"/>
              <a:pathLst>
                <a:path w="1049020" h="1054735">
                  <a:moveTo>
                    <a:pt x="0" y="527303"/>
                  </a:moveTo>
                  <a:lnTo>
                    <a:pt x="2142" y="479310"/>
                  </a:lnTo>
                  <a:lnTo>
                    <a:pt x="8445" y="432523"/>
                  </a:lnTo>
                  <a:lnTo>
                    <a:pt x="18725" y="387129"/>
                  </a:lnTo>
                  <a:lnTo>
                    <a:pt x="32796" y="343314"/>
                  </a:lnTo>
                  <a:lnTo>
                    <a:pt x="50473" y="301265"/>
                  </a:lnTo>
                  <a:lnTo>
                    <a:pt x="71571" y="261168"/>
                  </a:lnTo>
                  <a:lnTo>
                    <a:pt x="95905" y="223208"/>
                  </a:lnTo>
                  <a:lnTo>
                    <a:pt x="123291" y="187573"/>
                  </a:lnTo>
                  <a:lnTo>
                    <a:pt x="153542" y="154447"/>
                  </a:lnTo>
                  <a:lnTo>
                    <a:pt x="186475" y="124018"/>
                  </a:lnTo>
                  <a:lnTo>
                    <a:pt x="221904" y="96472"/>
                  </a:lnTo>
                  <a:lnTo>
                    <a:pt x="259644" y="71994"/>
                  </a:lnTo>
                  <a:lnTo>
                    <a:pt x="299510" y="50772"/>
                  </a:lnTo>
                  <a:lnTo>
                    <a:pt x="341317" y="32990"/>
                  </a:lnTo>
                  <a:lnTo>
                    <a:pt x="384880" y="18836"/>
                  </a:lnTo>
                  <a:lnTo>
                    <a:pt x="430014" y="8495"/>
                  </a:lnTo>
                  <a:lnTo>
                    <a:pt x="476534" y="2155"/>
                  </a:lnTo>
                  <a:lnTo>
                    <a:pt x="524256" y="0"/>
                  </a:lnTo>
                  <a:lnTo>
                    <a:pt x="571977" y="2155"/>
                  </a:lnTo>
                  <a:lnTo>
                    <a:pt x="618497" y="8495"/>
                  </a:lnTo>
                  <a:lnTo>
                    <a:pt x="663631" y="18836"/>
                  </a:lnTo>
                  <a:lnTo>
                    <a:pt x="707194" y="32990"/>
                  </a:lnTo>
                  <a:lnTo>
                    <a:pt x="749001" y="50772"/>
                  </a:lnTo>
                  <a:lnTo>
                    <a:pt x="788867" y="71994"/>
                  </a:lnTo>
                  <a:lnTo>
                    <a:pt x="826607" y="96472"/>
                  </a:lnTo>
                  <a:lnTo>
                    <a:pt x="862036" y="124018"/>
                  </a:lnTo>
                  <a:lnTo>
                    <a:pt x="894969" y="154447"/>
                  </a:lnTo>
                  <a:lnTo>
                    <a:pt x="925220" y="187573"/>
                  </a:lnTo>
                  <a:lnTo>
                    <a:pt x="952606" y="223208"/>
                  </a:lnTo>
                  <a:lnTo>
                    <a:pt x="976940" y="261168"/>
                  </a:lnTo>
                  <a:lnTo>
                    <a:pt x="998038" y="301265"/>
                  </a:lnTo>
                  <a:lnTo>
                    <a:pt x="1015715" y="343314"/>
                  </a:lnTo>
                  <a:lnTo>
                    <a:pt x="1029786" y="387129"/>
                  </a:lnTo>
                  <a:lnTo>
                    <a:pt x="1040066" y="432523"/>
                  </a:lnTo>
                  <a:lnTo>
                    <a:pt x="1046369" y="479310"/>
                  </a:lnTo>
                  <a:lnTo>
                    <a:pt x="1048512" y="527303"/>
                  </a:lnTo>
                  <a:lnTo>
                    <a:pt x="1046369" y="575297"/>
                  </a:lnTo>
                  <a:lnTo>
                    <a:pt x="1040066" y="622084"/>
                  </a:lnTo>
                  <a:lnTo>
                    <a:pt x="1029786" y="667478"/>
                  </a:lnTo>
                  <a:lnTo>
                    <a:pt x="1015715" y="711293"/>
                  </a:lnTo>
                  <a:lnTo>
                    <a:pt x="998038" y="753342"/>
                  </a:lnTo>
                  <a:lnTo>
                    <a:pt x="976940" y="793439"/>
                  </a:lnTo>
                  <a:lnTo>
                    <a:pt x="952606" y="831399"/>
                  </a:lnTo>
                  <a:lnTo>
                    <a:pt x="925220" y="867034"/>
                  </a:lnTo>
                  <a:lnTo>
                    <a:pt x="894969" y="900160"/>
                  </a:lnTo>
                  <a:lnTo>
                    <a:pt x="862036" y="930589"/>
                  </a:lnTo>
                  <a:lnTo>
                    <a:pt x="826607" y="958135"/>
                  </a:lnTo>
                  <a:lnTo>
                    <a:pt x="788867" y="982613"/>
                  </a:lnTo>
                  <a:lnTo>
                    <a:pt x="749001" y="1003835"/>
                  </a:lnTo>
                  <a:lnTo>
                    <a:pt x="707194" y="1021617"/>
                  </a:lnTo>
                  <a:lnTo>
                    <a:pt x="663631" y="1035771"/>
                  </a:lnTo>
                  <a:lnTo>
                    <a:pt x="618497" y="1046112"/>
                  </a:lnTo>
                  <a:lnTo>
                    <a:pt x="571977" y="1052452"/>
                  </a:lnTo>
                  <a:lnTo>
                    <a:pt x="524256" y="1054608"/>
                  </a:lnTo>
                  <a:lnTo>
                    <a:pt x="476534" y="1052452"/>
                  </a:lnTo>
                  <a:lnTo>
                    <a:pt x="430014" y="1046112"/>
                  </a:lnTo>
                  <a:lnTo>
                    <a:pt x="384880" y="1035771"/>
                  </a:lnTo>
                  <a:lnTo>
                    <a:pt x="341317" y="1021617"/>
                  </a:lnTo>
                  <a:lnTo>
                    <a:pt x="299510" y="1003835"/>
                  </a:lnTo>
                  <a:lnTo>
                    <a:pt x="259644" y="982613"/>
                  </a:lnTo>
                  <a:lnTo>
                    <a:pt x="221904" y="958135"/>
                  </a:lnTo>
                  <a:lnTo>
                    <a:pt x="186475" y="930589"/>
                  </a:lnTo>
                  <a:lnTo>
                    <a:pt x="153543" y="900160"/>
                  </a:lnTo>
                  <a:lnTo>
                    <a:pt x="123291" y="867034"/>
                  </a:lnTo>
                  <a:lnTo>
                    <a:pt x="95905" y="831399"/>
                  </a:lnTo>
                  <a:lnTo>
                    <a:pt x="71571" y="793439"/>
                  </a:lnTo>
                  <a:lnTo>
                    <a:pt x="50473" y="753342"/>
                  </a:lnTo>
                  <a:lnTo>
                    <a:pt x="32796" y="711293"/>
                  </a:lnTo>
                  <a:lnTo>
                    <a:pt x="18725" y="667478"/>
                  </a:lnTo>
                  <a:lnTo>
                    <a:pt x="8445" y="622084"/>
                  </a:lnTo>
                  <a:lnTo>
                    <a:pt x="2142" y="575297"/>
                  </a:lnTo>
                  <a:lnTo>
                    <a:pt x="0" y="527303"/>
                  </a:lnTo>
                  <a:close/>
                </a:path>
              </a:pathLst>
            </a:custGeom>
            <a:ln w="19050">
              <a:solidFill>
                <a:srgbClr val="7E5F52"/>
              </a:solidFill>
              <a:prstDash val="sysDot"/>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7" name="object 27"/>
            <p:cNvSpPr/>
            <p:nvPr/>
          </p:nvSpPr>
          <p:spPr>
            <a:xfrm>
              <a:off x="8419337" y="2068829"/>
              <a:ext cx="76200" cy="554990"/>
            </a:xfrm>
            <a:custGeom>
              <a:avLst/>
              <a:gdLst/>
              <a:ahLst/>
              <a:cxnLst/>
              <a:rect l="l" t="t" r="r" b="b"/>
              <a:pathLst>
                <a:path w="76200" h="554989">
                  <a:moveTo>
                    <a:pt x="47625" y="76200"/>
                  </a:moveTo>
                  <a:lnTo>
                    <a:pt x="28575" y="76200"/>
                  </a:lnTo>
                  <a:lnTo>
                    <a:pt x="28575" y="95250"/>
                  </a:lnTo>
                  <a:lnTo>
                    <a:pt x="47625" y="95250"/>
                  </a:lnTo>
                  <a:lnTo>
                    <a:pt x="47625" y="76200"/>
                  </a:lnTo>
                  <a:close/>
                </a:path>
                <a:path w="76200" h="554989">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0380" y="57150"/>
                  </a:lnTo>
                  <a:lnTo>
                    <a:pt x="28575" y="57150"/>
                  </a:lnTo>
                  <a:lnTo>
                    <a:pt x="28575" y="38100"/>
                  </a:lnTo>
                  <a:lnTo>
                    <a:pt x="76200" y="38100"/>
                  </a:lnTo>
                  <a:lnTo>
                    <a:pt x="73211" y="23252"/>
                  </a:lnTo>
                  <a:lnTo>
                    <a:pt x="65055" y="11144"/>
                  </a:lnTo>
                  <a:lnTo>
                    <a:pt x="52947" y="2988"/>
                  </a:lnTo>
                  <a:lnTo>
                    <a:pt x="38100" y="0"/>
                  </a:lnTo>
                  <a:close/>
                </a:path>
                <a:path w="76200" h="554989">
                  <a:moveTo>
                    <a:pt x="47625" y="38100"/>
                  </a:moveTo>
                  <a:lnTo>
                    <a:pt x="28575" y="38100"/>
                  </a:lnTo>
                  <a:lnTo>
                    <a:pt x="28575" y="57150"/>
                  </a:lnTo>
                  <a:lnTo>
                    <a:pt x="47625" y="57150"/>
                  </a:lnTo>
                  <a:lnTo>
                    <a:pt x="47625" y="38100"/>
                  </a:lnTo>
                  <a:close/>
                </a:path>
                <a:path w="76200" h="554989">
                  <a:moveTo>
                    <a:pt x="76200" y="38100"/>
                  </a:moveTo>
                  <a:lnTo>
                    <a:pt x="47625" y="38100"/>
                  </a:lnTo>
                  <a:lnTo>
                    <a:pt x="47625" y="57150"/>
                  </a:lnTo>
                  <a:lnTo>
                    <a:pt x="70380" y="57150"/>
                  </a:lnTo>
                  <a:lnTo>
                    <a:pt x="73211" y="52947"/>
                  </a:lnTo>
                  <a:lnTo>
                    <a:pt x="76200" y="38100"/>
                  </a:lnTo>
                  <a:close/>
                </a:path>
                <a:path w="76200" h="554989">
                  <a:moveTo>
                    <a:pt x="47625" y="114300"/>
                  </a:moveTo>
                  <a:lnTo>
                    <a:pt x="28575" y="114300"/>
                  </a:lnTo>
                  <a:lnTo>
                    <a:pt x="28575" y="133350"/>
                  </a:lnTo>
                  <a:lnTo>
                    <a:pt x="47625" y="133350"/>
                  </a:lnTo>
                  <a:lnTo>
                    <a:pt x="47625" y="114300"/>
                  </a:lnTo>
                  <a:close/>
                </a:path>
                <a:path w="76200" h="554989">
                  <a:moveTo>
                    <a:pt x="47625" y="152400"/>
                  </a:moveTo>
                  <a:lnTo>
                    <a:pt x="28575" y="152400"/>
                  </a:lnTo>
                  <a:lnTo>
                    <a:pt x="28575" y="171450"/>
                  </a:lnTo>
                  <a:lnTo>
                    <a:pt x="47625" y="171450"/>
                  </a:lnTo>
                  <a:lnTo>
                    <a:pt x="47625" y="152400"/>
                  </a:lnTo>
                  <a:close/>
                </a:path>
                <a:path w="76200" h="554989">
                  <a:moveTo>
                    <a:pt x="47625" y="190500"/>
                  </a:moveTo>
                  <a:lnTo>
                    <a:pt x="28575" y="190500"/>
                  </a:lnTo>
                  <a:lnTo>
                    <a:pt x="28575" y="209550"/>
                  </a:lnTo>
                  <a:lnTo>
                    <a:pt x="47625" y="209550"/>
                  </a:lnTo>
                  <a:lnTo>
                    <a:pt x="47625" y="190500"/>
                  </a:lnTo>
                  <a:close/>
                </a:path>
                <a:path w="76200" h="554989">
                  <a:moveTo>
                    <a:pt x="47625" y="228600"/>
                  </a:moveTo>
                  <a:lnTo>
                    <a:pt x="28575" y="228600"/>
                  </a:lnTo>
                  <a:lnTo>
                    <a:pt x="28575" y="247650"/>
                  </a:lnTo>
                  <a:lnTo>
                    <a:pt x="47625" y="247650"/>
                  </a:lnTo>
                  <a:lnTo>
                    <a:pt x="47625" y="228600"/>
                  </a:lnTo>
                  <a:close/>
                </a:path>
                <a:path w="76200" h="554989">
                  <a:moveTo>
                    <a:pt x="47625" y="266700"/>
                  </a:moveTo>
                  <a:lnTo>
                    <a:pt x="28575" y="266700"/>
                  </a:lnTo>
                  <a:lnTo>
                    <a:pt x="28575" y="285750"/>
                  </a:lnTo>
                  <a:lnTo>
                    <a:pt x="47625" y="285750"/>
                  </a:lnTo>
                  <a:lnTo>
                    <a:pt x="47625" y="266700"/>
                  </a:lnTo>
                  <a:close/>
                </a:path>
                <a:path w="76200" h="554989">
                  <a:moveTo>
                    <a:pt x="47625" y="304800"/>
                  </a:moveTo>
                  <a:lnTo>
                    <a:pt x="28575" y="304800"/>
                  </a:lnTo>
                  <a:lnTo>
                    <a:pt x="28575" y="323850"/>
                  </a:lnTo>
                  <a:lnTo>
                    <a:pt x="47625" y="323850"/>
                  </a:lnTo>
                  <a:lnTo>
                    <a:pt x="47625" y="304800"/>
                  </a:lnTo>
                  <a:close/>
                </a:path>
                <a:path w="76200" h="554989">
                  <a:moveTo>
                    <a:pt x="47625" y="342900"/>
                  </a:moveTo>
                  <a:lnTo>
                    <a:pt x="28575" y="342900"/>
                  </a:lnTo>
                  <a:lnTo>
                    <a:pt x="28575" y="361950"/>
                  </a:lnTo>
                  <a:lnTo>
                    <a:pt x="47625" y="361950"/>
                  </a:lnTo>
                  <a:lnTo>
                    <a:pt x="47625" y="342900"/>
                  </a:lnTo>
                  <a:close/>
                </a:path>
                <a:path w="76200" h="554989">
                  <a:moveTo>
                    <a:pt x="47625" y="381000"/>
                  </a:moveTo>
                  <a:lnTo>
                    <a:pt x="28575" y="381000"/>
                  </a:lnTo>
                  <a:lnTo>
                    <a:pt x="28575" y="400050"/>
                  </a:lnTo>
                  <a:lnTo>
                    <a:pt x="47625" y="400050"/>
                  </a:lnTo>
                  <a:lnTo>
                    <a:pt x="47625" y="381000"/>
                  </a:lnTo>
                  <a:close/>
                </a:path>
                <a:path w="76200" h="554989">
                  <a:moveTo>
                    <a:pt x="47625" y="419100"/>
                  </a:moveTo>
                  <a:lnTo>
                    <a:pt x="28575" y="419100"/>
                  </a:lnTo>
                  <a:lnTo>
                    <a:pt x="28575" y="438150"/>
                  </a:lnTo>
                  <a:lnTo>
                    <a:pt x="47625" y="438150"/>
                  </a:lnTo>
                  <a:lnTo>
                    <a:pt x="47625" y="419100"/>
                  </a:lnTo>
                  <a:close/>
                </a:path>
                <a:path w="76200" h="554989">
                  <a:moveTo>
                    <a:pt x="47625" y="457200"/>
                  </a:moveTo>
                  <a:lnTo>
                    <a:pt x="28575" y="457200"/>
                  </a:lnTo>
                  <a:lnTo>
                    <a:pt x="28575" y="476250"/>
                  </a:lnTo>
                  <a:lnTo>
                    <a:pt x="47625" y="476250"/>
                  </a:lnTo>
                  <a:lnTo>
                    <a:pt x="47625" y="457200"/>
                  </a:lnTo>
                  <a:close/>
                </a:path>
                <a:path w="76200" h="554989">
                  <a:moveTo>
                    <a:pt x="38100" y="478409"/>
                  </a:moveTo>
                  <a:lnTo>
                    <a:pt x="23252" y="481397"/>
                  </a:lnTo>
                  <a:lnTo>
                    <a:pt x="11144" y="489553"/>
                  </a:lnTo>
                  <a:lnTo>
                    <a:pt x="2988" y="501661"/>
                  </a:lnTo>
                  <a:lnTo>
                    <a:pt x="0" y="516509"/>
                  </a:lnTo>
                  <a:lnTo>
                    <a:pt x="2988" y="531302"/>
                  </a:lnTo>
                  <a:lnTo>
                    <a:pt x="11144" y="543417"/>
                  </a:lnTo>
                  <a:lnTo>
                    <a:pt x="23252" y="551602"/>
                  </a:lnTo>
                  <a:lnTo>
                    <a:pt x="38100" y="554609"/>
                  </a:lnTo>
                  <a:lnTo>
                    <a:pt x="52947" y="551602"/>
                  </a:lnTo>
                  <a:lnTo>
                    <a:pt x="65055" y="543417"/>
                  </a:lnTo>
                  <a:lnTo>
                    <a:pt x="73211" y="531302"/>
                  </a:lnTo>
                  <a:lnTo>
                    <a:pt x="76200" y="516509"/>
                  </a:lnTo>
                  <a:lnTo>
                    <a:pt x="75765" y="514350"/>
                  </a:lnTo>
                  <a:lnTo>
                    <a:pt x="28575" y="514350"/>
                  </a:lnTo>
                  <a:lnTo>
                    <a:pt x="28575" y="495300"/>
                  </a:lnTo>
                  <a:lnTo>
                    <a:pt x="68926" y="495300"/>
                  </a:lnTo>
                  <a:lnTo>
                    <a:pt x="65055" y="489553"/>
                  </a:lnTo>
                  <a:lnTo>
                    <a:pt x="52947" y="481397"/>
                  </a:lnTo>
                  <a:lnTo>
                    <a:pt x="38100" y="478409"/>
                  </a:lnTo>
                  <a:close/>
                </a:path>
                <a:path w="76200" h="554989">
                  <a:moveTo>
                    <a:pt x="47625" y="495300"/>
                  </a:moveTo>
                  <a:lnTo>
                    <a:pt x="28575" y="495300"/>
                  </a:lnTo>
                  <a:lnTo>
                    <a:pt x="28575" y="514350"/>
                  </a:lnTo>
                  <a:lnTo>
                    <a:pt x="47625" y="514350"/>
                  </a:lnTo>
                  <a:lnTo>
                    <a:pt x="47625" y="495300"/>
                  </a:lnTo>
                  <a:close/>
                </a:path>
                <a:path w="76200" h="554989">
                  <a:moveTo>
                    <a:pt x="68926" y="495300"/>
                  </a:moveTo>
                  <a:lnTo>
                    <a:pt x="47625" y="495300"/>
                  </a:lnTo>
                  <a:lnTo>
                    <a:pt x="47625" y="514350"/>
                  </a:lnTo>
                  <a:lnTo>
                    <a:pt x="75765" y="514350"/>
                  </a:lnTo>
                  <a:lnTo>
                    <a:pt x="73211" y="501661"/>
                  </a:lnTo>
                  <a:lnTo>
                    <a:pt x="68926" y="495300"/>
                  </a:lnTo>
                  <a:close/>
                </a:path>
              </a:pathLst>
            </a:custGeom>
            <a:solidFill>
              <a:srgbClr val="7E5F52"/>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8" name="object 28"/>
            <p:cNvSpPr/>
            <p:nvPr/>
          </p:nvSpPr>
          <p:spPr>
            <a:xfrm>
              <a:off x="10448544" y="2660903"/>
              <a:ext cx="902335" cy="906780"/>
            </a:xfrm>
            <a:custGeom>
              <a:avLst/>
              <a:gdLst/>
              <a:ahLst/>
              <a:cxnLst/>
              <a:rect l="l" t="t" r="r" b="b"/>
              <a:pathLst>
                <a:path w="902334" h="906779">
                  <a:moveTo>
                    <a:pt x="451103" y="0"/>
                  </a:moveTo>
                  <a:lnTo>
                    <a:pt x="401944" y="2659"/>
                  </a:lnTo>
                  <a:lnTo>
                    <a:pt x="354320" y="10455"/>
                  </a:lnTo>
                  <a:lnTo>
                    <a:pt x="308506" y="23109"/>
                  </a:lnTo>
                  <a:lnTo>
                    <a:pt x="264776" y="40347"/>
                  </a:lnTo>
                  <a:lnTo>
                    <a:pt x="223407" y="61891"/>
                  </a:lnTo>
                  <a:lnTo>
                    <a:pt x="184672" y="87465"/>
                  </a:lnTo>
                  <a:lnTo>
                    <a:pt x="148847" y="116793"/>
                  </a:lnTo>
                  <a:lnTo>
                    <a:pt x="116206" y="149598"/>
                  </a:lnTo>
                  <a:lnTo>
                    <a:pt x="87026" y="185604"/>
                  </a:lnTo>
                  <a:lnTo>
                    <a:pt x="61580" y="224535"/>
                  </a:lnTo>
                  <a:lnTo>
                    <a:pt x="40145" y="266115"/>
                  </a:lnTo>
                  <a:lnTo>
                    <a:pt x="22994" y="310066"/>
                  </a:lnTo>
                  <a:lnTo>
                    <a:pt x="10402" y="356114"/>
                  </a:lnTo>
                  <a:lnTo>
                    <a:pt x="2646" y="403980"/>
                  </a:lnTo>
                  <a:lnTo>
                    <a:pt x="0" y="453390"/>
                  </a:lnTo>
                  <a:lnTo>
                    <a:pt x="2646" y="502799"/>
                  </a:lnTo>
                  <a:lnTo>
                    <a:pt x="10402" y="550665"/>
                  </a:lnTo>
                  <a:lnTo>
                    <a:pt x="22994" y="596713"/>
                  </a:lnTo>
                  <a:lnTo>
                    <a:pt x="40145" y="640664"/>
                  </a:lnTo>
                  <a:lnTo>
                    <a:pt x="61580" y="682244"/>
                  </a:lnTo>
                  <a:lnTo>
                    <a:pt x="87026" y="721175"/>
                  </a:lnTo>
                  <a:lnTo>
                    <a:pt x="116206" y="757181"/>
                  </a:lnTo>
                  <a:lnTo>
                    <a:pt x="148847" y="789986"/>
                  </a:lnTo>
                  <a:lnTo>
                    <a:pt x="184672" y="819314"/>
                  </a:lnTo>
                  <a:lnTo>
                    <a:pt x="223407" y="844888"/>
                  </a:lnTo>
                  <a:lnTo>
                    <a:pt x="264776" y="866432"/>
                  </a:lnTo>
                  <a:lnTo>
                    <a:pt x="308506" y="883670"/>
                  </a:lnTo>
                  <a:lnTo>
                    <a:pt x="354320" y="896324"/>
                  </a:lnTo>
                  <a:lnTo>
                    <a:pt x="401944" y="904120"/>
                  </a:lnTo>
                  <a:lnTo>
                    <a:pt x="451103" y="906780"/>
                  </a:lnTo>
                  <a:lnTo>
                    <a:pt x="500263" y="904120"/>
                  </a:lnTo>
                  <a:lnTo>
                    <a:pt x="547887" y="896324"/>
                  </a:lnTo>
                  <a:lnTo>
                    <a:pt x="593701" y="883670"/>
                  </a:lnTo>
                  <a:lnTo>
                    <a:pt x="637431" y="866432"/>
                  </a:lnTo>
                  <a:lnTo>
                    <a:pt x="678800" y="844888"/>
                  </a:lnTo>
                  <a:lnTo>
                    <a:pt x="717535" y="819314"/>
                  </a:lnTo>
                  <a:lnTo>
                    <a:pt x="753360" y="789986"/>
                  </a:lnTo>
                  <a:lnTo>
                    <a:pt x="786001" y="757181"/>
                  </a:lnTo>
                  <a:lnTo>
                    <a:pt x="815181" y="721175"/>
                  </a:lnTo>
                  <a:lnTo>
                    <a:pt x="840627" y="682244"/>
                  </a:lnTo>
                  <a:lnTo>
                    <a:pt x="862062" y="640664"/>
                  </a:lnTo>
                  <a:lnTo>
                    <a:pt x="879213" y="596713"/>
                  </a:lnTo>
                  <a:lnTo>
                    <a:pt x="891805" y="550665"/>
                  </a:lnTo>
                  <a:lnTo>
                    <a:pt x="899561" y="502799"/>
                  </a:lnTo>
                  <a:lnTo>
                    <a:pt x="902207" y="453390"/>
                  </a:lnTo>
                  <a:lnTo>
                    <a:pt x="899561" y="403980"/>
                  </a:lnTo>
                  <a:lnTo>
                    <a:pt x="891805" y="356114"/>
                  </a:lnTo>
                  <a:lnTo>
                    <a:pt x="879213" y="310066"/>
                  </a:lnTo>
                  <a:lnTo>
                    <a:pt x="862062" y="266115"/>
                  </a:lnTo>
                  <a:lnTo>
                    <a:pt x="840627" y="224536"/>
                  </a:lnTo>
                  <a:lnTo>
                    <a:pt x="815181" y="185604"/>
                  </a:lnTo>
                  <a:lnTo>
                    <a:pt x="786001" y="149598"/>
                  </a:lnTo>
                  <a:lnTo>
                    <a:pt x="753360" y="116793"/>
                  </a:lnTo>
                  <a:lnTo>
                    <a:pt x="717535" y="87465"/>
                  </a:lnTo>
                  <a:lnTo>
                    <a:pt x="678800" y="61891"/>
                  </a:lnTo>
                  <a:lnTo>
                    <a:pt x="637431" y="40347"/>
                  </a:lnTo>
                  <a:lnTo>
                    <a:pt x="593701" y="23109"/>
                  </a:lnTo>
                  <a:lnTo>
                    <a:pt x="547887" y="10455"/>
                  </a:lnTo>
                  <a:lnTo>
                    <a:pt x="500263" y="2659"/>
                  </a:lnTo>
                  <a:lnTo>
                    <a:pt x="451103" y="0"/>
                  </a:lnTo>
                  <a:close/>
                </a:path>
              </a:pathLst>
            </a:custGeom>
            <a:solidFill>
              <a:srgbClr val="B17C48"/>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9" name="object 29"/>
            <p:cNvSpPr/>
            <p:nvPr/>
          </p:nvSpPr>
          <p:spPr>
            <a:xfrm>
              <a:off x="10376154" y="2588513"/>
              <a:ext cx="1049020" cy="1054735"/>
            </a:xfrm>
            <a:custGeom>
              <a:avLst/>
              <a:gdLst/>
              <a:ahLst/>
              <a:cxnLst/>
              <a:rect l="l" t="t" r="r" b="b"/>
              <a:pathLst>
                <a:path w="1049020" h="1054735">
                  <a:moveTo>
                    <a:pt x="0" y="527303"/>
                  </a:moveTo>
                  <a:lnTo>
                    <a:pt x="2142" y="479310"/>
                  </a:lnTo>
                  <a:lnTo>
                    <a:pt x="8445" y="432523"/>
                  </a:lnTo>
                  <a:lnTo>
                    <a:pt x="18725" y="387129"/>
                  </a:lnTo>
                  <a:lnTo>
                    <a:pt x="32796" y="343314"/>
                  </a:lnTo>
                  <a:lnTo>
                    <a:pt x="50473" y="301265"/>
                  </a:lnTo>
                  <a:lnTo>
                    <a:pt x="71571" y="261168"/>
                  </a:lnTo>
                  <a:lnTo>
                    <a:pt x="95905" y="223208"/>
                  </a:lnTo>
                  <a:lnTo>
                    <a:pt x="123291" y="187573"/>
                  </a:lnTo>
                  <a:lnTo>
                    <a:pt x="153542" y="154447"/>
                  </a:lnTo>
                  <a:lnTo>
                    <a:pt x="186475" y="124018"/>
                  </a:lnTo>
                  <a:lnTo>
                    <a:pt x="221904" y="96472"/>
                  </a:lnTo>
                  <a:lnTo>
                    <a:pt x="259644" y="71994"/>
                  </a:lnTo>
                  <a:lnTo>
                    <a:pt x="299510" y="50772"/>
                  </a:lnTo>
                  <a:lnTo>
                    <a:pt x="341317" y="32990"/>
                  </a:lnTo>
                  <a:lnTo>
                    <a:pt x="384880" y="18836"/>
                  </a:lnTo>
                  <a:lnTo>
                    <a:pt x="430014" y="8495"/>
                  </a:lnTo>
                  <a:lnTo>
                    <a:pt x="476534" y="2155"/>
                  </a:lnTo>
                  <a:lnTo>
                    <a:pt x="524255" y="0"/>
                  </a:lnTo>
                  <a:lnTo>
                    <a:pt x="571977" y="2155"/>
                  </a:lnTo>
                  <a:lnTo>
                    <a:pt x="618497" y="8495"/>
                  </a:lnTo>
                  <a:lnTo>
                    <a:pt x="663631" y="18836"/>
                  </a:lnTo>
                  <a:lnTo>
                    <a:pt x="707194" y="32990"/>
                  </a:lnTo>
                  <a:lnTo>
                    <a:pt x="749001" y="50772"/>
                  </a:lnTo>
                  <a:lnTo>
                    <a:pt x="788867" y="71994"/>
                  </a:lnTo>
                  <a:lnTo>
                    <a:pt x="826607" y="96472"/>
                  </a:lnTo>
                  <a:lnTo>
                    <a:pt x="862036" y="124018"/>
                  </a:lnTo>
                  <a:lnTo>
                    <a:pt x="894969" y="154447"/>
                  </a:lnTo>
                  <a:lnTo>
                    <a:pt x="925220" y="187573"/>
                  </a:lnTo>
                  <a:lnTo>
                    <a:pt x="952606" y="223208"/>
                  </a:lnTo>
                  <a:lnTo>
                    <a:pt x="976940" y="261168"/>
                  </a:lnTo>
                  <a:lnTo>
                    <a:pt x="998038" y="301265"/>
                  </a:lnTo>
                  <a:lnTo>
                    <a:pt x="1015715" y="343314"/>
                  </a:lnTo>
                  <a:lnTo>
                    <a:pt x="1029786" y="387129"/>
                  </a:lnTo>
                  <a:lnTo>
                    <a:pt x="1040066" y="432523"/>
                  </a:lnTo>
                  <a:lnTo>
                    <a:pt x="1046369" y="479310"/>
                  </a:lnTo>
                  <a:lnTo>
                    <a:pt x="1048512" y="527303"/>
                  </a:lnTo>
                  <a:lnTo>
                    <a:pt x="1046369" y="575297"/>
                  </a:lnTo>
                  <a:lnTo>
                    <a:pt x="1040066" y="622084"/>
                  </a:lnTo>
                  <a:lnTo>
                    <a:pt x="1029786" y="667478"/>
                  </a:lnTo>
                  <a:lnTo>
                    <a:pt x="1015715" y="711293"/>
                  </a:lnTo>
                  <a:lnTo>
                    <a:pt x="998038" y="753342"/>
                  </a:lnTo>
                  <a:lnTo>
                    <a:pt x="976940" y="793439"/>
                  </a:lnTo>
                  <a:lnTo>
                    <a:pt x="952606" y="831399"/>
                  </a:lnTo>
                  <a:lnTo>
                    <a:pt x="925220" y="867034"/>
                  </a:lnTo>
                  <a:lnTo>
                    <a:pt x="894969" y="900160"/>
                  </a:lnTo>
                  <a:lnTo>
                    <a:pt x="862036" y="930589"/>
                  </a:lnTo>
                  <a:lnTo>
                    <a:pt x="826607" y="958135"/>
                  </a:lnTo>
                  <a:lnTo>
                    <a:pt x="788867" y="982613"/>
                  </a:lnTo>
                  <a:lnTo>
                    <a:pt x="749001" y="1003835"/>
                  </a:lnTo>
                  <a:lnTo>
                    <a:pt x="707194" y="1021617"/>
                  </a:lnTo>
                  <a:lnTo>
                    <a:pt x="663631" y="1035771"/>
                  </a:lnTo>
                  <a:lnTo>
                    <a:pt x="618497" y="1046112"/>
                  </a:lnTo>
                  <a:lnTo>
                    <a:pt x="571977" y="1052452"/>
                  </a:lnTo>
                  <a:lnTo>
                    <a:pt x="524255" y="1054608"/>
                  </a:lnTo>
                  <a:lnTo>
                    <a:pt x="476534" y="1052452"/>
                  </a:lnTo>
                  <a:lnTo>
                    <a:pt x="430014" y="1046112"/>
                  </a:lnTo>
                  <a:lnTo>
                    <a:pt x="384880" y="1035771"/>
                  </a:lnTo>
                  <a:lnTo>
                    <a:pt x="341317" y="1021617"/>
                  </a:lnTo>
                  <a:lnTo>
                    <a:pt x="299510" y="1003835"/>
                  </a:lnTo>
                  <a:lnTo>
                    <a:pt x="259644" y="982613"/>
                  </a:lnTo>
                  <a:lnTo>
                    <a:pt x="221904" y="958135"/>
                  </a:lnTo>
                  <a:lnTo>
                    <a:pt x="186475" y="930589"/>
                  </a:lnTo>
                  <a:lnTo>
                    <a:pt x="153542" y="900160"/>
                  </a:lnTo>
                  <a:lnTo>
                    <a:pt x="123291" y="867034"/>
                  </a:lnTo>
                  <a:lnTo>
                    <a:pt x="95905" y="831399"/>
                  </a:lnTo>
                  <a:lnTo>
                    <a:pt x="71571" y="793439"/>
                  </a:lnTo>
                  <a:lnTo>
                    <a:pt x="50473" y="753342"/>
                  </a:lnTo>
                  <a:lnTo>
                    <a:pt x="32796" y="711293"/>
                  </a:lnTo>
                  <a:lnTo>
                    <a:pt x="18725" y="667478"/>
                  </a:lnTo>
                  <a:lnTo>
                    <a:pt x="8445" y="622084"/>
                  </a:lnTo>
                  <a:lnTo>
                    <a:pt x="2142" y="575297"/>
                  </a:lnTo>
                  <a:lnTo>
                    <a:pt x="0" y="527303"/>
                  </a:lnTo>
                  <a:close/>
                </a:path>
              </a:pathLst>
            </a:custGeom>
            <a:ln w="19050">
              <a:solidFill>
                <a:srgbClr val="B17C48"/>
              </a:solidFill>
              <a:prstDash val="sysDot"/>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0" name="object 30"/>
            <p:cNvSpPr/>
            <p:nvPr/>
          </p:nvSpPr>
          <p:spPr>
            <a:xfrm>
              <a:off x="10854689" y="2068829"/>
              <a:ext cx="76200" cy="554990"/>
            </a:xfrm>
            <a:custGeom>
              <a:avLst/>
              <a:gdLst/>
              <a:ahLst/>
              <a:cxnLst/>
              <a:rect l="l" t="t" r="r" b="b"/>
              <a:pathLst>
                <a:path w="76200" h="554989">
                  <a:moveTo>
                    <a:pt x="47625" y="76200"/>
                  </a:moveTo>
                  <a:lnTo>
                    <a:pt x="28575" y="76200"/>
                  </a:lnTo>
                  <a:lnTo>
                    <a:pt x="28575" y="95250"/>
                  </a:lnTo>
                  <a:lnTo>
                    <a:pt x="47625" y="95250"/>
                  </a:lnTo>
                  <a:lnTo>
                    <a:pt x="47625" y="76200"/>
                  </a:lnTo>
                  <a:close/>
                </a:path>
                <a:path w="76200" h="554989">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0380" y="57150"/>
                  </a:lnTo>
                  <a:lnTo>
                    <a:pt x="28575" y="57150"/>
                  </a:lnTo>
                  <a:lnTo>
                    <a:pt x="28575" y="38100"/>
                  </a:lnTo>
                  <a:lnTo>
                    <a:pt x="76200" y="38100"/>
                  </a:lnTo>
                  <a:lnTo>
                    <a:pt x="73211" y="23252"/>
                  </a:lnTo>
                  <a:lnTo>
                    <a:pt x="65055" y="11144"/>
                  </a:lnTo>
                  <a:lnTo>
                    <a:pt x="52947" y="2988"/>
                  </a:lnTo>
                  <a:lnTo>
                    <a:pt x="38100" y="0"/>
                  </a:lnTo>
                  <a:close/>
                </a:path>
                <a:path w="76200" h="554989">
                  <a:moveTo>
                    <a:pt x="47625" y="38100"/>
                  </a:moveTo>
                  <a:lnTo>
                    <a:pt x="28575" y="38100"/>
                  </a:lnTo>
                  <a:lnTo>
                    <a:pt x="28575" y="57150"/>
                  </a:lnTo>
                  <a:lnTo>
                    <a:pt x="47625" y="57150"/>
                  </a:lnTo>
                  <a:lnTo>
                    <a:pt x="47625" y="38100"/>
                  </a:lnTo>
                  <a:close/>
                </a:path>
                <a:path w="76200" h="554989">
                  <a:moveTo>
                    <a:pt x="76200" y="38100"/>
                  </a:moveTo>
                  <a:lnTo>
                    <a:pt x="47625" y="38100"/>
                  </a:lnTo>
                  <a:lnTo>
                    <a:pt x="47625" y="57150"/>
                  </a:lnTo>
                  <a:lnTo>
                    <a:pt x="70380" y="57150"/>
                  </a:lnTo>
                  <a:lnTo>
                    <a:pt x="73211" y="52947"/>
                  </a:lnTo>
                  <a:lnTo>
                    <a:pt x="76200" y="38100"/>
                  </a:lnTo>
                  <a:close/>
                </a:path>
                <a:path w="76200" h="554989">
                  <a:moveTo>
                    <a:pt x="47625" y="114300"/>
                  </a:moveTo>
                  <a:lnTo>
                    <a:pt x="28575" y="114300"/>
                  </a:lnTo>
                  <a:lnTo>
                    <a:pt x="28575" y="133350"/>
                  </a:lnTo>
                  <a:lnTo>
                    <a:pt x="47625" y="133350"/>
                  </a:lnTo>
                  <a:lnTo>
                    <a:pt x="47625" y="114300"/>
                  </a:lnTo>
                  <a:close/>
                </a:path>
                <a:path w="76200" h="554989">
                  <a:moveTo>
                    <a:pt x="47625" y="152400"/>
                  </a:moveTo>
                  <a:lnTo>
                    <a:pt x="28575" y="152400"/>
                  </a:lnTo>
                  <a:lnTo>
                    <a:pt x="28575" y="171450"/>
                  </a:lnTo>
                  <a:lnTo>
                    <a:pt x="47625" y="171450"/>
                  </a:lnTo>
                  <a:lnTo>
                    <a:pt x="47625" y="152400"/>
                  </a:lnTo>
                  <a:close/>
                </a:path>
                <a:path w="76200" h="554989">
                  <a:moveTo>
                    <a:pt x="47625" y="190500"/>
                  </a:moveTo>
                  <a:lnTo>
                    <a:pt x="28575" y="190500"/>
                  </a:lnTo>
                  <a:lnTo>
                    <a:pt x="28575" y="209550"/>
                  </a:lnTo>
                  <a:lnTo>
                    <a:pt x="47625" y="209550"/>
                  </a:lnTo>
                  <a:lnTo>
                    <a:pt x="47625" y="190500"/>
                  </a:lnTo>
                  <a:close/>
                </a:path>
                <a:path w="76200" h="554989">
                  <a:moveTo>
                    <a:pt x="47625" y="228600"/>
                  </a:moveTo>
                  <a:lnTo>
                    <a:pt x="28575" y="228600"/>
                  </a:lnTo>
                  <a:lnTo>
                    <a:pt x="28575" y="247650"/>
                  </a:lnTo>
                  <a:lnTo>
                    <a:pt x="47625" y="247650"/>
                  </a:lnTo>
                  <a:lnTo>
                    <a:pt x="47625" y="228600"/>
                  </a:lnTo>
                  <a:close/>
                </a:path>
                <a:path w="76200" h="554989">
                  <a:moveTo>
                    <a:pt x="47625" y="266700"/>
                  </a:moveTo>
                  <a:lnTo>
                    <a:pt x="28575" y="266700"/>
                  </a:lnTo>
                  <a:lnTo>
                    <a:pt x="28575" y="285750"/>
                  </a:lnTo>
                  <a:lnTo>
                    <a:pt x="47625" y="285750"/>
                  </a:lnTo>
                  <a:lnTo>
                    <a:pt x="47625" y="266700"/>
                  </a:lnTo>
                  <a:close/>
                </a:path>
                <a:path w="76200" h="554989">
                  <a:moveTo>
                    <a:pt x="47625" y="304800"/>
                  </a:moveTo>
                  <a:lnTo>
                    <a:pt x="28575" y="304800"/>
                  </a:lnTo>
                  <a:lnTo>
                    <a:pt x="28575" y="323850"/>
                  </a:lnTo>
                  <a:lnTo>
                    <a:pt x="47625" y="323850"/>
                  </a:lnTo>
                  <a:lnTo>
                    <a:pt x="47625" y="304800"/>
                  </a:lnTo>
                  <a:close/>
                </a:path>
                <a:path w="76200" h="554989">
                  <a:moveTo>
                    <a:pt x="47625" y="342900"/>
                  </a:moveTo>
                  <a:lnTo>
                    <a:pt x="28575" y="342900"/>
                  </a:lnTo>
                  <a:lnTo>
                    <a:pt x="28575" y="361950"/>
                  </a:lnTo>
                  <a:lnTo>
                    <a:pt x="47625" y="361950"/>
                  </a:lnTo>
                  <a:lnTo>
                    <a:pt x="47625" y="342900"/>
                  </a:lnTo>
                  <a:close/>
                </a:path>
                <a:path w="76200" h="554989">
                  <a:moveTo>
                    <a:pt x="47625" y="381000"/>
                  </a:moveTo>
                  <a:lnTo>
                    <a:pt x="28575" y="381000"/>
                  </a:lnTo>
                  <a:lnTo>
                    <a:pt x="28575" y="400050"/>
                  </a:lnTo>
                  <a:lnTo>
                    <a:pt x="47625" y="400050"/>
                  </a:lnTo>
                  <a:lnTo>
                    <a:pt x="47625" y="381000"/>
                  </a:lnTo>
                  <a:close/>
                </a:path>
                <a:path w="76200" h="554989">
                  <a:moveTo>
                    <a:pt x="47625" y="419100"/>
                  </a:moveTo>
                  <a:lnTo>
                    <a:pt x="28575" y="419100"/>
                  </a:lnTo>
                  <a:lnTo>
                    <a:pt x="28575" y="438150"/>
                  </a:lnTo>
                  <a:lnTo>
                    <a:pt x="47625" y="438150"/>
                  </a:lnTo>
                  <a:lnTo>
                    <a:pt x="47625" y="419100"/>
                  </a:lnTo>
                  <a:close/>
                </a:path>
                <a:path w="76200" h="554989">
                  <a:moveTo>
                    <a:pt x="47625" y="457200"/>
                  </a:moveTo>
                  <a:lnTo>
                    <a:pt x="28575" y="457200"/>
                  </a:lnTo>
                  <a:lnTo>
                    <a:pt x="28575" y="476250"/>
                  </a:lnTo>
                  <a:lnTo>
                    <a:pt x="47625" y="476250"/>
                  </a:lnTo>
                  <a:lnTo>
                    <a:pt x="47625" y="457200"/>
                  </a:lnTo>
                  <a:close/>
                </a:path>
                <a:path w="76200" h="554989">
                  <a:moveTo>
                    <a:pt x="38100" y="478409"/>
                  </a:moveTo>
                  <a:lnTo>
                    <a:pt x="23252" y="481397"/>
                  </a:lnTo>
                  <a:lnTo>
                    <a:pt x="11144" y="489553"/>
                  </a:lnTo>
                  <a:lnTo>
                    <a:pt x="2988" y="501661"/>
                  </a:lnTo>
                  <a:lnTo>
                    <a:pt x="0" y="516509"/>
                  </a:lnTo>
                  <a:lnTo>
                    <a:pt x="2988" y="531302"/>
                  </a:lnTo>
                  <a:lnTo>
                    <a:pt x="11144" y="543417"/>
                  </a:lnTo>
                  <a:lnTo>
                    <a:pt x="23252" y="551602"/>
                  </a:lnTo>
                  <a:lnTo>
                    <a:pt x="38100" y="554609"/>
                  </a:lnTo>
                  <a:lnTo>
                    <a:pt x="52947" y="551602"/>
                  </a:lnTo>
                  <a:lnTo>
                    <a:pt x="65055" y="543417"/>
                  </a:lnTo>
                  <a:lnTo>
                    <a:pt x="73211" y="531302"/>
                  </a:lnTo>
                  <a:lnTo>
                    <a:pt x="76200" y="516509"/>
                  </a:lnTo>
                  <a:lnTo>
                    <a:pt x="75765" y="514350"/>
                  </a:lnTo>
                  <a:lnTo>
                    <a:pt x="28575" y="514350"/>
                  </a:lnTo>
                  <a:lnTo>
                    <a:pt x="28575" y="495300"/>
                  </a:lnTo>
                  <a:lnTo>
                    <a:pt x="68926" y="495300"/>
                  </a:lnTo>
                  <a:lnTo>
                    <a:pt x="65055" y="489553"/>
                  </a:lnTo>
                  <a:lnTo>
                    <a:pt x="52947" y="481397"/>
                  </a:lnTo>
                  <a:lnTo>
                    <a:pt x="38100" y="478409"/>
                  </a:lnTo>
                  <a:close/>
                </a:path>
                <a:path w="76200" h="554989">
                  <a:moveTo>
                    <a:pt x="47625" y="495300"/>
                  </a:moveTo>
                  <a:lnTo>
                    <a:pt x="28575" y="495300"/>
                  </a:lnTo>
                  <a:lnTo>
                    <a:pt x="28575" y="514350"/>
                  </a:lnTo>
                  <a:lnTo>
                    <a:pt x="47625" y="514350"/>
                  </a:lnTo>
                  <a:lnTo>
                    <a:pt x="47625" y="495300"/>
                  </a:lnTo>
                  <a:close/>
                </a:path>
                <a:path w="76200" h="554989">
                  <a:moveTo>
                    <a:pt x="68926" y="495300"/>
                  </a:moveTo>
                  <a:lnTo>
                    <a:pt x="47625" y="495300"/>
                  </a:lnTo>
                  <a:lnTo>
                    <a:pt x="47625" y="514350"/>
                  </a:lnTo>
                  <a:lnTo>
                    <a:pt x="75765" y="514350"/>
                  </a:lnTo>
                  <a:lnTo>
                    <a:pt x="73211" y="501661"/>
                  </a:lnTo>
                  <a:lnTo>
                    <a:pt x="68926" y="495300"/>
                  </a:lnTo>
                  <a:close/>
                </a:path>
              </a:pathLst>
            </a:custGeom>
            <a:solidFill>
              <a:srgbClr val="B17C48"/>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1" name="object 31"/>
            <p:cNvPicPr/>
            <p:nvPr/>
          </p:nvPicPr>
          <p:blipFill>
            <a:blip r:embed="rId2" cstate="print"/>
            <a:stretch>
              <a:fillRect/>
            </a:stretch>
          </p:blipFill>
          <p:spPr>
            <a:xfrm>
              <a:off x="6060076" y="2876727"/>
              <a:ext cx="131410" cy="137074"/>
            </a:xfrm>
            <a:prstGeom prst="rect">
              <a:avLst/>
            </a:prstGeom>
          </p:spPr>
        </p:pic>
        <p:sp>
          <p:nvSpPr>
            <p:cNvPr id="32" name="object 32"/>
            <p:cNvSpPr/>
            <p:nvPr/>
          </p:nvSpPr>
          <p:spPr>
            <a:xfrm>
              <a:off x="5709588" y="2940039"/>
              <a:ext cx="347980" cy="396875"/>
            </a:xfrm>
            <a:custGeom>
              <a:avLst/>
              <a:gdLst/>
              <a:ahLst/>
              <a:cxnLst/>
              <a:rect l="l" t="t" r="r" b="b"/>
              <a:pathLst>
                <a:path w="347979" h="396875">
                  <a:moveTo>
                    <a:pt x="141575" y="0"/>
                  </a:moveTo>
                  <a:lnTo>
                    <a:pt x="0" y="70826"/>
                  </a:lnTo>
                  <a:lnTo>
                    <a:pt x="0" y="396629"/>
                  </a:lnTo>
                  <a:lnTo>
                    <a:pt x="101055" y="346074"/>
                  </a:lnTo>
                  <a:lnTo>
                    <a:pt x="119202" y="327927"/>
                  </a:lnTo>
                  <a:lnTo>
                    <a:pt x="42472" y="327927"/>
                  </a:lnTo>
                  <a:lnTo>
                    <a:pt x="42472" y="97032"/>
                  </a:lnTo>
                  <a:lnTo>
                    <a:pt x="127418" y="54536"/>
                  </a:lnTo>
                  <a:lnTo>
                    <a:pt x="250588" y="54536"/>
                  </a:lnTo>
                  <a:lnTo>
                    <a:pt x="141575" y="0"/>
                  </a:lnTo>
                  <a:close/>
                </a:path>
                <a:path w="347979" h="396875">
                  <a:moveTo>
                    <a:pt x="155733" y="54536"/>
                  </a:moveTo>
                  <a:lnTo>
                    <a:pt x="127418" y="54536"/>
                  </a:lnTo>
                  <a:lnTo>
                    <a:pt x="127418" y="285431"/>
                  </a:lnTo>
                  <a:lnTo>
                    <a:pt x="42472" y="327927"/>
                  </a:lnTo>
                  <a:lnTo>
                    <a:pt x="119202" y="327927"/>
                  </a:lnTo>
                  <a:lnTo>
                    <a:pt x="159709" y="287421"/>
                  </a:lnTo>
                  <a:lnTo>
                    <a:pt x="155733" y="285431"/>
                  </a:lnTo>
                  <a:lnTo>
                    <a:pt x="155733" y="54536"/>
                  </a:lnTo>
                  <a:close/>
                </a:path>
                <a:path w="347979" h="396875">
                  <a:moveTo>
                    <a:pt x="250588" y="54536"/>
                  </a:moveTo>
                  <a:lnTo>
                    <a:pt x="155733" y="54536"/>
                  </a:lnTo>
                  <a:lnTo>
                    <a:pt x="268993" y="111198"/>
                  </a:lnTo>
                  <a:lnTo>
                    <a:pt x="268993" y="178138"/>
                  </a:lnTo>
                  <a:lnTo>
                    <a:pt x="297308" y="149823"/>
                  </a:lnTo>
                  <a:lnTo>
                    <a:pt x="297308" y="111198"/>
                  </a:lnTo>
                  <a:lnTo>
                    <a:pt x="347568" y="85700"/>
                  </a:lnTo>
                  <a:lnTo>
                    <a:pt x="340686" y="70826"/>
                  </a:lnTo>
                  <a:lnTo>
                    <a:pt x="283151" y="70826"/>
                  </a:lnTo>
                  <a:lnTo>
                    <a:pt x="250588" y="54536"/>
                  </a:lnTo>
                  <a:close/>
                </a:path>
                <a:path w="347979" h="396875">
                  <a:moveTo>
                    <a:pt x="329871" y="47454"/>
                  </a:moveTo>
                  <a:lnTo>
                    <a:pt x="283151" y="70826"/>
                  </a:lnTo>
                  <a:lnTo>
                    <a:pt x="340686" y="70826"/>
                  </a:lnTo>
                  <a:lnTo>
                    <a:pt x="329871" y="47454"/>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3" name="object 33"/>
            <p:cNvPicPr/>
            <p:nvPr/>
          </p:nvPicPr>
          <p:blipFill>
            <a:blip r:embed="rId3" cstate="print"/>
            <a:stretch>
              <a:fillRect/>
            </a:stretch>
          </p:blipFill>
          <p:spPr>
            <a:xfrm>
              <a:off x="3448399" y="2890695"/>
              <a:ext cx="99102" cy="99157"/>
            </a:xfrm>
            <a:prstGeom prst="rect">
              <a:avLst/>
            </a:prstGeom>
          </p:spPr>
        </p:pic>
        <p:pic>
          <p:nvPicPr>
            <p:cNvPr id="34" name="object 34"/>
            <p:cNvPicPr/>
            <p:nvPr/>
          </p:nvPicPr>
          <p:blipFill>
            <a:blip r:embed="rId4" cstate="print"/>
            <a:stretch>
              <a:fillRect/>
            </a:stretch>
          </p:blipFill>
          <p:spPr>
            <a:xfrm>
              <a:off x="3250194" y="2919026"/>
              <a:ext cx="99102" cy="99157"/>
            </a:xfrm>
            <a:prstGeom prst="rect">
              <a:avLst/>
            </a:prstGeom>
          </p:spPr>
        </p:pic>
        <p:sp>
          <p:nvSpPr>
            <p:cNvPr id="35" name="object 35"/>
            <p:cNvSpPr/>
            <p:nvPr/>
          </p:nvSpPr>
          <p:spPr>
            <a:xfrm>
              <a:off x="3219047" y="3102807"/>
              <a:ext cx="263525" cy="186055"/>
            </a:xfrm>
            <a:custGeom>
              <a:avLst/>
              <a:gdLst/>
              <a:ahLst/>
              <a:cxnLst/>
              <a:rect l="l" t="t" r="r" b="b"/>
              <a:pathLst>
                <a:path w="263525" h="186054">
                  <a:moveTo>
                    <a:pt x="263354" y="0"/>
                  </a:moveTo>
                  <a:lnTo>
                    <a:pt x="222613" y="2745"/>
                  </a:lnTo>
                  <a:lnTo>
                    <a:pt x="170222" y="13626"/>
                  </a:lnTo>
                  <a:lnTo>
                    <a:pt x="122841" y="30849"/>
                  </a:lnTo>
                  <a:lnTo>
                    <a:pt x="81582" y="53665"/>
                  </a:lnTo>
                  <a:lnTo>
                    <a:pt x="47557" y="81329"/>
                  </a:lnTo>
                  <a:lnTo>
                    <a:pt x="21877" y="113093"/>
                  </a:lnTo>
                  <a:lnTo>
                    <a:pt x="5654" y="148211"/>
                  </a:lnTo>
                  <a:lnTo>
                    <a:pt x="0" y="185934"/>
                  </a:lnTo>
                  <a:lnTo>
                    <a:pt x="77417" y="185934"/>
                  </a:lnTo>
                  <a:lnTo>
                    <a:pt x="263354"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6" name="object 36"/>
            <p:cNvPicPr/>
            <p:nvPr/>
          </p:nvPicPr>
          <p:blipFill>
            <a:blip r:embed="rId5" cstate="print"/>
            <a:stretch>
              <a:fillRect/>
            </a:stretch>
          </p:blipFill>
          <p:spPr>
            <a:xfrm>
              <a:off x="3214800" y="3032614"/>
              <a:ext cx="169890" cy="162635"/>
            </a:xfrm>
            <a:prstGeom prst="rect">
              <a:avLst/>
            </a:prstGeom>
          </p:spPr>
        </p:pic>
        <p:pic>
          <p:nvPicPr>
            <p:cNvPr id="37" name="object 37"/>
            <p:cNvPicPr/>
            <p:nvPr/>
          </p:nvPicPr>
          <p:blipFill>
            <a:blip r:embed="rId6" cstate="print"/>
            <a:stretch>
              <a:fillRect/>
            </a:stretch>
          </p:blipFill>
          <p:spPr>
            <a:xfrm>
              <a:off x="3412298" y="3004284"/>
              <a:ext cx="152858" cy="71269"/>
            </a:xfrm>
            <a:prstGeom prst="rect">
              <a:avLst/>
            </a:prstGeom>
          </p:spPr>
        </p:pic>
        <p:sp>
          <p:nvSpPr>
            <p:cNvPr id="38" name="object 38"/>
            <p:cNvSpPr/>
            <p:nvPr/>
          </p:nvSpPr>
          <p:spPr>
            <a:xfrm>
              <a:off x="10666975" y="2855672"/>
              <a:ext cx="415290" cy="455930"/>
            </a:xfrm>
            <a:custGeom>
              <a:avLst/>
              <a:gdLst/>
              <a:ahLst/>
              <a:cxnLst/>
              <a:rect l="l" t="t" r="r" b="b"/>
              <a:pathLst>
                <a:path w="415290" h="455929">
                  <a:moveTo>
                    <a:pt x="393716" y="0"/>
                  </a:moveTo>
                  <a:lnTo>
                    <a:pt x="351640" y="8237"/>
                  </a:lnTo>
                  <a:lnTo>
                    <a:pt x="319372" y="37663"/>
                  </a:lnTo>
                  <a:lnTo>
                    <a:pt x="307421" y="78832"/>
                  </a:lnTo>
                  <a:lnTo>
                    <a:pt x="310094" y="100844"/>
                  </a:lnTo>
                  <a:lnTo>
                    <a:pt x="12316" y="399589"/>
                  </a:lnTo>
                  <a:lnTo>
                    <a:pt x="5656" y="407945"/>
                  </a:lnTo>
                  <a:lnTo>
                    <a:pt x="1564" y="417556"/>
                  </a:lnTo>
                  <a:lnTo>
                    <a:pt x="1503" y="417748"/>
                  </a:lnTo>
                  <a:lnTo>
                    <a:pt x="0" y="428173"/>
                  </a:lnTo>
                  <a:lnTo>
                    <a:pt x="1222" y="438835"/>
                  </a:lnTo>
                  <a:lnTo>
                    <a:pt x="5200" y="448757"/>
                  </a:lnTo>
                  <a:lnTo>
                    <a:pt x="10400" y="455584"/>
                  </a:lnTo>
                  <a:lnTo>
                    <a:pt x="29007" y="436926"/>
                  </a:lnTo>
                  <a:lnTo>
                    <a:pt x="26913" y="433564"/>
                  </a:lnTo>
                  <a:lnTo>
                    <a:pt x="26913" y="423020"/>
                  </a:lnTo>
                  <a:lnTo>
                    <a:pt x="30416" y="417748"/>
                  </a:lnTo>
                  <a:lnTo>
                    <a:pt x="35087" y="415990"/>
                  </a:lnTo>
                  <a:lnTo>
                    <a:pt x="40342" y="413647"/>
                  </a:lnTo>
                  <a:lnTo>
                    <a:pt x="52224" y="413647"/>
                  </a:lnTo>
                  <a:lnTo>
                    <a:pt x="376964" y="88039"/>
                  </a:lnTo>
                  <a:lnTo>
                    <a:pt x="367898" y="52225"/>
                  </a:lnTo>
                  <a:lnTo>
                    <a:pt x="415192" y="4777"/>
                  </a:lnTo>
                  <a:lnTo>
                    <a:pt x="393716" y="0"/>
                  </a:lnTo>
                  <a:close/>
                </a:path>
                <a:path w="415290" h="455929">
                  <a:moveTo>
                    <a:pt x="52224" y="413647"/>
                  </a:moveTo>
                  <a:lnTo>
                    <a:pt x="40342" y="413647"/>
                  </a:lnTo>
                  <a:lnTo>
                    <a:pt x="45597" y="414819"/>
                  </a:lnTo>
                  <a:lnTo>
                    <a:pt x="48325" y="417556"/>
                  </a:lnTo>
                  <a:lnTo>
                    <a:pt x="52224" y="413647"/>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9" name="object 39"/>
            <p:cNvPicPr/>
            <p:nvPr/>
          </p:nvPicPr>
          <p:blipFill>
            <a:blip r:embed="rId7" cstate="print"/>
            <a:stretch>
              <a:fillRect/>
            </a:stretch>
          </p:blipFill>
          <p:spPr>
            <a:xfrm>
              <a:off x="10667029" y="2855178"/>
              <a:ext cx="196767" cy="197405"/>
            </a:xfrm>
            <a:prstGeom prst="rect">
              <a:avLst/>
            </a:prstGeom>
          </p:spPr>
        </p:pic>
        <p:pic>
          <p:nvPicPr>
            <p:cNvPr id="40" name="object 40"/>
            <p:cNvPicPr/>
            <p:nvPr/>
          </p:nvPicPr>
          <p:blipFill>
            <a:blip r:embed="rId8" cstate="print"/>
            <a:stretch>
              <a:fillRect/>
            </a:stretch>
          </p:blipFill>
          <p:spPr>
            <a:xfrm>
              <a:off x="8451470" y="2831157"/>
              <a:ext cx="216064" cy="187407"/>
            </a:xfrm>
            <a:prstGeom prst="rect">
              <a:avLst/>
            </a:prstGeom>
          </p:spPr>
        </p:pic>
        <p:pic>
          <p:nvPicPr>
            <p:cNvPr id="41" name="object 41"/>
            <p:cNvPicPr/>
            <p:nvPr/>
          </p:nvPicPr>
          <p:blipFill>
            <a:blip r:embed="rId9" cstate="print"/>
            <a:stretch>
              <a:fillRect/>
            </a:stretch>
          </p:blipFill>
          <p:spPr>
            <a:xfrm>
              <a:off x="8223006" y="3135145"/>
              <a:ext cx="189200" cy="184149"/>
            </a:xfrm>
            <a:prstGeom prst="rect">
              <a:avLst/>
            </a:prstGeom>
          </p:spPr>
        </p:pic>
        <p:sp>
          <p:nvSpPr>
            <p:cNvPr id="42" name="object 42"/>
            <p:cNvSpPr/>
            <p:nvPr/>
          </p:nvSpPr>
          <p:spPr>
            <a:xfrm>
              <a:off x="8223005" y="2915440"/>
              <a:ext cx="198755" cy="262255"/>
            </a:xfrm>
            <a:custGeom>
              <a:avLst/>
              <a:gdLst/>
              <a:ahLst/>
              <a:cxnLst/>
              <a:rect l="l" t="t" r="r" b="b"/>
              <a:pathLst>
                <a:path w="198754" h="262255">
                  <a:moveTo>
                    <a:pt x="198205" y="0"/>
                  </a:moveTo>
                  <a:lnTo>
                    <a:pt x="0" y="0"/>
                  </a:lnTo>
                  <a:lnTo>
                    <a:pt x="0" y="198314"/>
                  </a:lnTo>
                  <a:lnTo>
                    <a:pt x="77866" y="198314"/>
                  </a:lnTo>
                  <a:lnTo>
                    <a:pt x="71894" y="203994"/>
                  </a:lnTo>
                  <a:lnTo>
                    <a:pt x="67445" y="210807"/>
                  </a:lnTo>
                  <a:lnTo>
                    <a:pt x="64667" y="218455"/>
                  </a:lnTo>
                  <a:lnTo>
                    <a:pt x="63709" y="226645"/>
                  </a:lnTo>
                  <a:lnTo>
                    <a:pt x="66490" y="240430"/>
                  </a:lnTo>
                  <a:lnTo>
                    <a:pt x="74075" y="251687"/>
                  </a:lnTo>
                  <a:lnTo>
                    <a:pt x="85325" y="259276"/>
                  </a:lnTo>
                  <a:lnTo>
                    <a:pt x="99103" y="262059"/>
                  </a:lnTo>
                  <a:lnTo>
                    <a:pt x="112880" y="259276"/>
                  </a:lnTo>
                  <a:lnTo>
                    <a:pt x="124131" y="251687"/>
                  </a:lnTo>
                  <a:lnTo>
                    <a:pt x="131715" y="240430"/>
                  </a:lnTo>
                  <a:lnTo>
                    <a:pt x="134497" y="226645"/>
                  </a:lnTo>
                  <a:lnTo>
                    <a:pt x="133538" y="218455"/>
                  </a:lnTo>
                  <a:lnTo>
                    <a:pt x="130760" y="210807"/>
                  </a:lnTo>
                  <a:lnTo>
                    <a:pt x="126311" y="203994"/>
                  </a:lnTo>
                  <a:lnTo>
                    <a:pt x="120339" y="198314"/>
                  </a:lnTo>
                  <a:lnTo>
                    <a:pt x="198206" y="198315"/>
                  </a:lnTo>
                  <a:lnTo>
                    <a:pt x="198206" y="125505"/>
                  </a:lnTo>
                  <a:lnTo>
                    <a:pt x="185462" y="133546"/>
                  </a:lnTo>
                  <a:lnTo>
                    <a:pt x="171129" y="136226"/>
                  </a:lnTo>
                  <a:lnTo>
                    <a:pt x="156796" y="133546"/>
                  </a:lnTo>
                  <a:lnTo>
                    <a:pt x="144053" y="125505"/>
                  </a:lnTo>
                  <a:lnTo>
                    <a:pt x="135935" y="113581"/>
                  </a:lnTo>
                  <a:lnTo>
                    <a:pt x="133115" y="99941"/>
                  </a:lnTo>
                  <a:lnTo>
                    <a:pt x="135612" y="86238"/>
                  </a:lnTo>
                  <a:lnTo>
                    <a:pt x="143846" y="73718"/>
                  </a:lnTo>
                  <a:lnTo>
                    <a:pt x="156796" y="65477"/>
                  </a:lnTo>
                  <a:lnTo>
                    <a:pt x="171129" y="62796"/>
                  </a:lnTo>
                  <a:lnTo>
                    <a:pt x="185462" y="65477"/>
                  </a:lnTo>
                  <a:lnTo>
                    <a:pt x="198205" y="73518"/>
                  </a:lnTo>
                  <a:lnTo>
                    <a:pt x="198205"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43" name="object 43"/>
          <p:cNvSpPr txBox="1"/>
          <p:nvPr/>
        </p:nvSpPr>
        <p:spPr>
          <a:xfrm>
            <a:off x="639700" y="692753"/>
            <a:ext cx="7856696" cy="171681"/>
          </a:xfrm>
          <a:prstGeom prst="rect">
            <a:avLst/>
          </a:prstGeom>
        </p:spPr>
        <p:txBody>
          <a:bodyPr vert="horz" wrap="square" lIns="0" tIns="10001" rIns="0" bIns="0" rtlCol="0">
            <a:spAutoFit/>
          </a:bodyPr>
          <a:lstStyle/>
          <a:p>
            <a:pPr marL="9525" defTabSz="685800">
              <a:spcBef>
                <a:spcPts val="79"/>
              </a:spcBef>
              <a:buClrTx/>
            </a:pPr>
            <a:r>
              <a:rPr sz="1050" kern="1200" spc="98" dirty="0">
                <a:solidFill>
                  <a:srgbClr val="BEBEBE"/>
                </a:solidFill>
                <a:latin typeface="Arial MT"/>
                <a:ea typeface="+mn-ea"/>
                <a:cs typeface="Arial MT"/>
              </a:rPr>
              <a:t>Following</a:t>
            </a:r>
            <a:r>
              <a:rPr sz="1050" kern="1200" spc="195" dirty="0">
                <a:solidFill>
                  <a:srgbClr val="BEBEBE"/>
                </a:solidFill>
                <a:latin typeface="Arial MT"/>
                <a:ea typeface="+mn-ea"/>
                <a:cs typeface="Arial MT"/>
              </a:rPr>
              <a:t> </a:t>
            </a:r>
            <a:r>
              <a:rPr sz="1050" kern="1200" spc="56" dirty="0">
                <a:solidFill>
                  <a:srgbClr val="BEBEBE"/>
                </a:solidFill>
                <a:latin typeface="Arial MT"/>
                <a:ea typeface="+mn-ea"/>
                <a:cs typeface="Arial MT"/>
              </a:rPr>
              <a:t>is</a:t>
            </a:r>
            <a:r>
              <a:rPr sz="1050" kern="1200" spc="221" dirty="0">
                <a:solidFill>
                  <a:srgbClr val="BEBEBE"/>
                </a:solidFill>
                <a:latin typeface="Arial MT"/>
                <a:ea typeface="+mn-ea"/>
                <a:cs typeface="Arial MT"/>
              </a:rPr>
              <a:t> </a:t>
            </a:r>
            <a:r>
              <a:rPr sz="1050" kern="1200" spc="79" dirty="0">
                <a:solidFill>
                  <a:srgbClr val="BEBEBE"/>
                </a:solidFill>
                <a:latin typeface="Arial MT"/>
                <a:ea typeface="+mn-ea"/>
                <a:cs typeface="Arial MT"/>
              </a:rPr>
              <a:t>the</a:t>
            </a:r>
            <a:r>
              <a:rPr sz="1050" kern="1200" spc="206" dirty="0">
                <a:solidFill>
                  <a:srgbClr val="BEBEBE"/>
                </a:solidFill>
                <a:latin typeface="Arial MT"/>
                <a:ea typeface="+mn-ea"/>
                <a:cs typeface="Arial MT"/>
              </a:rPr>
              <a:t> </a:t>
            </a:r>
            <a:r>
              <a:rPr sz="1050" kern="1200" spc="94" dirty="0">
                <a:solidFill>
                  <a:srgbClr val="BEBEBE"/>
                </a:solidFill>
                <a:latin typeface="Arial MT"/>
                <a:ea typeface="+mn-ea"/>
                <a:cs typeface="Arial MT"/>
              </a:rPr>
              <a:t>proposed</a:t>
            </a:r>
            <a:r>
              <a:rPr sz="1050" kern="1200" spc="195" dirty="0">
                <a:solidFill>
                  <a:srgbClr val="BEBEBE"/>
                </a:solidFill>
                <a:latin typeface="Arial MT"/>
                <a:ea typeface="+mn-ea"/>
                <a:cs typeface="Arial MT"/>
              </a:rPr>
              <a:t> </a:t>
            </a:r>
            <a:r>
              <a:rPr sz="1050" kern="1200" spc="83" dirty="0">
                <a:solidFill>
                  <a:srgbClr val="BEBEBE"/>
                </a:solidFill>
                <a:latin typeface="Arial MT"/>
                <a:ea typeface="+mn-ea"/>
                <a:cs typeface="Arial MT"/>
              </a:rPr>
              <a:t>long</a:t>
            </a:r>
            <a:r>
              <a:rPr sz="1050" kern="1200" spc="-143" dirty="0">
                <a:solidFill>
                  <a:srgbClr val="BEBEBE"/>
                </a:solidFill>
                <a:latin typeface="Arial MT"/>
                <a:ea typeface="+mn-ea"/>
                <a:cs typeface="Arial MT"/>
              </a:rPr>
              <a:t> </a:t>
            </a:r>
            <a:r>
              <a:rPr sz="1050" kern="1200" dirty="0">
                <a:solidFill>
                  <a:srgbClr val="BEBEBE"/>
                </a:solidFill>
                <a:latin typeface="Arial MT"/>
                <a:ea typeface="+mn-ea"/>
                <a:cs typeface="Arial MT"/>
              </a:rPr>
              <a:t>-</a:t>
            </a:r>
            <a:r>
              <a:rPr sz="1050" kern="1200" spc="-184" dirty="0">
                <a:solidFill>
                  <a:srgbClr val="BEBEBE"/>
                </a:solidFill>
                <a:latin typeface="Arial MT"/>
                <a:ea typeface="+mn-ea"/>
                <a:cs typeface="Arial MT"/>
              </a:rPr>
              <a:t> </a:t>
            </a:r>
            <a:r>
              <a:rPr sz="1050" kern="1200" spc="79" dirty="0">
                <a:solidFill>
                  <a:srgbClr val="BEBEBE"/>
                </a:solidFill>
                <a:latin typeface="Arial MT"/>
                <a:ea typeface="+mn-ea"/>
                <a:cs typeface="Arial MT"/>
              </a:rPr>
              <a:t>term</a:t>
            </a:r>
            <a:r>
              <a:rPr sz="1050" kern="1200" spc="195" dirty="0">
                <a:solidFill>
                  <a:srgbClr val="BEBEBE"/>
                </a:solidFill>
                <a:latin typeface="Arial MT"/>
                <a:ea typeface="+mn-ea"/>
                <a:cs typeface="Arial MT"/>
              </a:rPr>
              <a:t> </a:t>
            </a:r>
            <a:r>
              <a:rPr sz="1050" kern="1200" spc="98" dirty="0">
                <a:solidFill>
                  <a:srgbClr val="BEBEBE"/>
                </a:solidFill>
                <a:latin typeface="Arial MT"/>
                <a:ea typeface="+mn-ea"/>
                <a:cs typeface="Arial MT"/>
              </a:rPr>
              <a:t>strategy</a:t>
            </a:r>
            <a:r>
              <a:rPr sz="1050" kern="1200" spc="195" dirty="0">
                <a:solidFill>
                  <a:srgbClr val="BEBEBE"/>
                </a:solidFill>
                <a:latin typeface="Arial MT"/>
                <a:ea typeface="+mn-ea"/>
                <a:cs typeface="Arial MT"/>
              </a:rPr>
              <a:t> </a:t>
            </a:r>
            <a:r>
              <a:rPr sz="1050" kern="1200" spc="75" dirty="0">
                <a:solidFill>
                  <a:srgbClr val="BEBEBE"/>
                </a:solidFill>
                <a:latin typeface="Arial MT"/>
                <a:ea typeface="+mn-ea"/>
                <a:cs typeface="Arial MT"/>
              </a:rPr>
              <a:t>for</a:t>
            </a:r>
            <a:r>
              <a:rPr sz="1050" kern="1200" spc="203" dirty="0">
                <a:solidFill>
                  <a:srgbClr val="BEBEBE"/>
                </a:solidFill>
                <a:latin typeface="Arial MT"/>
                <a:ea typeface="+mn-ea"/>
                <a:cs typeface="Arial MT"/>
              </a:rPr>
              <a:t> </a:t>
            </a:r>
            <a:r>
              <a:rPr sz="1050" kern="1200" spc="94" dirty="0">
                <a:solidFill>
                  <a:srgbClr val="BEBEBE"/>
                </a:solidFill>
                <a:latin typeface="Arial MT"/>
                <a:ea typeface="+mn-ea"/>
                <a:cs typeface="Arial MT"/>
              </a:rPr>
              <a:t>product</a:t>
            </a:r>
            <a:r>
              <a:rPr sz="1050" kern="1200" spc="203" dirty="0">
                <a:solidFill>
                  <a:srgbClr val="BEBEBE"/>
                </a:solidFill>
                <a:latin typeface="Arial MT"/>
                <a:ea typeface="+mn-ea"/>
                <a:cs typeface="Arial MT"/>
              </a:rPr>
              <a:t> </a:t>
            </a:r>
            <a:r>
              <a:rPr sz="1050" kern="1200" spc="98" dirty="0">
                <a:solidFill>
                  <a:srgbClr val="BEBEBE"/>
                </a:solidFill>
                <a:latin typeface="Arial MT"/>
                <a:ea typeface="+mn-ea"/>
                <a:cs typeface="Arial MT"/>
              </a:rPr>
              <a:t>distribution</a:t>
            </a:r>
            <a:r>
              <a:rPr sz="1050" kern="1200" spc="199" dirty="0">
                <a:solidFill>
                  <a:srgbClr val="BEBEBE"/>
                </a:solidFill>
                <a:latin typeface="Arial MT"/>
                <a:ea typeface="+mn-ea"/>
                <a:cs typeface="Arial MT"/>
              </a:rPr>
              <a:t> </a:t>
            </a:r>
            <a:r>
              <a:rPr sz="1050" kern="1200" dirty="0">
                <a:solidFill>
                  <a:srgbClr val="BEBEBE"/>
                </a:solidFill>
                <a:latin typeface="Arial MT"/>
                <a:ea typeface="+mn-ea"/>
                <a:cs typeface="Arial MT"/>
              </a:rPr>
              <a:t>&amp;</a:t>
            </a:r>
            <a:r>
              <a:rPr sz="1050" kern="1200" spc="233" dirty="0">
                <a:solidFill>
                  <a:srgbClr val="BEBEBE"/>
                </a:solidFill>
                <a:latin typeface="Arial MT"/>
                <a:ea typeface="+mn-ea"/>
                <a:cs typeface="Arial MT"/>
              </a:rPr>
              <a:t> </a:t>
            </a:r>
            <a:r>
              <a:rPr sz="1050" kern="1200" spc="94" dirty="0">
                <a:solidFill>
                  <a:srgbClr val="BEBEBE"/>
                </a:solidFill>
                <a:latin typeface="Arial MT"/>
                <a:ea typeface="+mn-ea"/>
                <a:cs typeface="Arial MT"/>
              </a:rPr>
              <a:t>forward</a:t>
            </a:r>
            <a:r>
              <a:rPr sz="1050" kern="1200" spc="199" dirty="0">
                <a:solidFill>
                  <a:srgbClr val="BEBEBE"/>
                </a:solidFill>
                <a:latin typeface="Arial MT"/>
                <a:ea typeface="+mn-ea"/>
                <a:cs typeface="Arial MT"/>
              </a:rPr>
              <a:t> </a:t>
            </a:r>
            <a:r>
              <a:rPr sz="1050" kern="1200" spc="98" dirty="0">
                <a:solidFill>
                  <a:srgbClr val="BEBEBE"/>
                </a:solidFill>
                <a:latin typeface="Arial MT"/>
                <a:ea typeface="+mn-ea"/>
                <a:cs typeface="Arial MT"/>
              </a:rPr>
              <a:t>logistics</a:t>
            </a:r>
            <a:r>
              <a:rPr sz="1050" kern="1200" spc="195" dirty="0">
                <a:solidFill>
                  <a:srgbClr val="BEBEBE"/>
                </a:solidFill>
                <a:latin typeface="Arial MT"/>
                <a:ea typeface="+mn-ea"/>
                <a:cs typeface="Arial MT"/>
              </a:rPr>
              <a:t> </a:t>
            </a:r>
            <a:r>
              <a:rPr sz="1050" kern="1200" spc="56" dirty="0">
                <a:solidFill>
                  <a:srgbClr val="BEBEBE"/>
                </a:solidFill>
                <a:latin typeface="Arial MT"/>
                <a:ea typeface="+mn-ea"/>
                <a:cs typeface="Arial MT"/>
              </a:rPr>
              <a:t>in</a:t>
            </a:r>
            <a:r>
              <a:rPr sz="1050" kern="1200" spc="225" dirty="0">
                <a:solidFill>
                  <a:srgbClr val="BEBEBE"/>
                </a:solidFill>
                <a:latin typeface="Arial MT"/>
                <a:ea typeface="+mn-ea"/>
                <a:cs typeface="Arial MT"/>
              </a:rPr>
              <a:t> </a:t>
            </a:r>
            <a:r>
              <a:rPr sz="1050" kern="1200" spc="79" dirty="0">
                <a:solidFill>
                  <a:srgbClr val="BEBEBE"/>
                </a:solidFill>
                <a:latin typeface="Arial MT"/>
                <a:ea typeface="+mn-ea"/>
                <a:cs typeface="Arial MT"/>
              </a:rPr>
              <a:t>the</a:t>
            </a:r>
            <a:r>
              <a:rPr sz="1050" kern="1200" spc="195" dirty="0">
                <a:solidFill>
                  <a:srgbClr val="BEBEBE"/>
                </a:solidFill>
                <a:latin typeface="Arial MT"/>
                <a:ea typeface="+mn-ea"/>
                <a:cs typeface="Arial MT"/>
              </a:rPr>
              <a:t> </a:t>
            </a:r>
            <a:r>
              <a:rPr lang="en-US" sz="1050" kern="1200" spc="94" dirty="0">
                <a:solidFill>
                  <a:srgbClr val="BEBEBE"/>
                </a:solidFill>
                <a:latin typeface="Arial MT"/>
                <a:ea typeface="+mn-ea"/>
                <a:cs typeface="Arial MT"/>
              </a:rPr>
              <a:t>EU</a:t>
            </a:r>
            <a:r>
              <a:rPr sz="1050" kern="1200" spc="199" dirty="0">
                <a:solidFill>
                  <a:srgbClr val="BEBEBE"/>
                </a:solidFill>
                <a:latin typeface="Arial MT"/>
                <a:ea typeface="+mn-ea"/>
                <a:cs typeface="Arial MT"/>
              </a:rPr>
              <a:t> </a:t>
            </a:r>
            <a:r>
              <a:rPr sz="1050" kern="1200" spc="90" dirty="0">
                <a:solidFill>
                  <a:srgbClr val="BEBEBE"/>
                </a:solidFill>
                <a:latin typeface="Arial MT"/>
                <a:ea typeface="+mn-ea"/>
                <a:cs typeface="Arial MT"/>
              </a:rPr>
              <a:t>market</a:t>
            </a:r>
            <a:endParaRPr sz="1050" kern="1200" dirty="0">
              <a:solidFill>
                <a:prstClr val="black"/>
              </a:solidFill>
              <a:latin typeface="Arial MT"/>
              <a:ea typeface="+mn-ea"/>
              <a:cs typeface="Arial MT"/>
            </a:endParaRPr>
          </a:p>
        </p:txBody>
      </p:sp>
      <p:sp>
        <p:nvSpPr>
          <p:cNvPr id="44" name="object 44"/>
          <p:cNvSpPr txBox="1">
            <a:spLocks noGrp="1"/>
          </p:cNvSpPr>
          <p:nvPr>
            <p:ph type="title"/>
          </p:nvPr>
        </p:nvSpPr>
        <p:spPr>
          <a:xfrm>
            <a:off x="2444496" y="245554"/>
            <a:ext cx="4254818" cy="425116"/>
          </a:xfrm>
          <a:prstGeom prst="rect">
            <a:avLst/>
          </a:prstGeom>
        </p:spPr>
        <p:txBody>
          <a:bodyPr vert="horz" wrap="square" lIns="0" tIns="9525" rIns="0" bIns="0" rtlCol="0">
            <a:spAutoFit/>
          </a:bodyPr>
          <a:lstStyle/>
          <a:p>
            <a:pPr marL="9525">
              <a:spcBef>
                <a:spcPts val="75"/>
              </a:spcBef>
            </a:pPr>
            <a:r>
              <a:rPr dirty="0"/>
              <a:t>Distribution</a:t>
            </a:r>
            <a:r>
              <a:rPr spc="-38" dirty="0"/>
              <a:t> </a:t>
            </a:r>
            <a:r>
              <a:rPr dirty="0"/>
              <a:t>&amp;</a:t>
            </a:r>
            <a:r>
              <a:rPr spc="-38" dirty="0"/>
              <a:t> </a:t>
            </a:r>
            <a:r>
              <a:rPr spc="-4" dirty="0"/>
              <a:t>Retailing</a:t>
            </a:r>
          </a:p>
        </p:txBody>
      </p:sp>
      <p:sp>
        <p:nvSpPr>
          <p:cNvPr id="45" name="object 45"/>
          <p:cNvSpPr txBox="1"/>
          <p:nvPr/>
        </p:nvSpPr>
        <p:spPr>
          <a:xfrm>
            <a:off x="1896046" y="2802922"/>
            <a:ext cx="1380173" cy="171201"/>
          </a:xfrm>
          <a:prstGeom prst="rect">
            <a:avLst/>
          </a:prstGeom>
        </p:spPr>
        <p:txBody>
          <a:bodyPr vert="horz" wrap="square" lIns="0" tIns="9525" rIns="0" bIns="0" rtlCol="0">
            <a:spAutoFit/>
          </a:bodyPr>
          <a:lstStyle/>
          <a:p>
            <a:pPr marL="9525" defTabSz="685800">
              <a:spcBef>
                <a:spcPts val="75"/>
              </a:spcBef>
              <a:buClrTx/>
            </a:pPr>
            <a:r>
              <a:rPr sz="1050" b="1" kern="1200" spc="-4" dirty="0">
                <a:solidFill>
                  <a:srgbClr val="404040"/>
                </a:solidFill>
                <a:ea typeface="+mn-ea"/>
              </a:rPr>
              <a:t>Why</a:t>
            </a:r>
            <a:r>
              <a:rPr sz="1050" b="1" kern="1200" spc="-30" dirty="0">
                <a:solidFill>
                  <a:srgbClr val="404040"/>
                </a:solidFill>
                <a:ea typeface="+mn-ea"/>
              </a:rPr>
              <a:t> </a:t>
            </a:r>
            <a:r>
              <a:rPr sz="1050" b="1" kern="1200" spc="-4" dirty="0">
                <a:solidFill>
                  <a:srgbClr val="404040"/>
                </a:solidFill>
                <a:ea typeface="+mn-ea"/>
              </a:rPr>
              <a:t>not</a:t>
            </a:r>
            <a:r>
              <a:rPr sz="1050" b="1" kern="1200" spc="-26" dirty="0">
                <a:solidFill>
                  <a:srgbClr val="404040"/>
                </a:solidFill>
                <a:ea typeface="+mn-ea"/>
              </a:rPr>
              <a:t> </a:t>
            </a:r>
            <a:r>
              <a:rPr sz="1050" b="1" kern="1200" spc="-4" dirty="0">
                <a:solidFill>
                  <a:srgbClr val="404040"/>
                </a:solidFill>
                <a:ea typeface="+mn-ea"/>
              </a:rPr>
              <a:t>Franchising:</a:t>
            </a:r>
            <a:endParaRPr sz="1050" kern="1200">
              <a:solidFill>
                <a:prstClr val="black"/>
              </a:solidFill>
              <a:ea typeface="+mn-ea"/>
            </a:endParaRPr>
          </a:p>
        </p:txBody>
      </p:sp>
      <p:sp>
        <p:nvSpPr>
          <p:cNvPr id="46" name="object 46"/>
          <p:cNvSpPr txBox="1"/>
          <p:nvPr/>
        </p:nvSpPr>
        <p:spPr>
          <a:xfrm>
            <a:off x="1896046" y="3101245"/>
            <a:ext cx="1170623" cy="148117"/>
          </a:xfrm>
          <a:prstGeom prst="rect">
            <a:avLst/>
          </a:prstGeom>
        </p:spPr>
        <p:txBody>
          <a:bodyPr vert="horz" wrap="square" lIns="0" tIns="9525" rIns="0" bIns="0" rtlCol="0">
            <a:spAutoFit/>
          </a:bodyPr>
          <a:lstStyle/>
          <a:p>
            <a:pPr marL="9525" defTabSz="685800">
              <a:spcBef>
                <a:spcPts val="75"/>
              </a:spcBef>
              <a:buClrTx/>
            </a:pPr>
            <a:r>
              <a:rPr sz="900" b="1" i="1" kern="1200" dirty="0">
                <a:solidFill>
                  <a:srgbClr val="404040"/>
                </a:solidFill>
                <a:ea typeface="+mn-ea"/>
              </a:rPr>
              <a:t>Existing</a:t>
            </a:r>
            <a:r>
              <a:rPr sz="900" b="1" i="1" kern="1200" spc="-19" dirty="0">
                <a:solidFill>
                  <a:srgbClr val="404040"/>
                </a:solidFill>
                <a:ea typeface="+mn-ea"/>
              </a:rPr>
              <a:t> </a:t>
            </a:r>
            <a:r>
              <a:rPr sz="900" b="1" i="1" kern="1200" spc="-4" dirty="0">
                <a:solidFill>
                  <a:srgbClr val="404040"/>
                </a:solidFill>
                <a:ea typeface="+mn-ea"/>
              </a:rPr>
              <a:t>distributors:</a:t>
            </a:r>
            <a:endParaRPr sz="900" kern="1200">
              <a:solidFill>
                <a:prstClr val="black"/>
              </a:solidFill>
              <a:ea typeface="+mn-ea"/>
            </a:endParaRPr>
          </a:p>
        </p:txBody>
      </p:sp>
      <p:sp>
        <p:nvSpPr>
          <p:cNvPr id="47" name="object 47"/>
          <p:cNvSpPr txBox="1"/>
          <p:nvPr/>
        </p:nvSpPr>
        <p:spPr>
          <a:xfrm>
            <a:off x="1896046" y="3375565"/>
            <a:ext cx="1635919" cy="563616"/>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b="1" kern="1200" dirty="0">
                <a:solidFill>
                  <a:srgbClr val="404040"/>
                </a:solidFill>
                <a:ea typeface="+mn-ea"/>
              </a:rPr>
              <a:t>Conflict</a:t>
            </a:r>
            <a:r>
              <a:rPr sz="900" b="1" kern="1200" spc="-8" dirty="0">
                <a:solidFill>
                  <a:srgbClr val="404040"/>
                </a:solidFill>
                <a:ea typeface="+mn-ea"/>
              </a:rPr>
              <a:t> </a:t>
            </a:r>
            <a:r>
              <a:rPr sz="900" b="1" kern="1200" dirty="0">
                <a:solidFill>
                  <a:srgbClr val="404040"/>
                </a:solidFill>
                <a:ea typeface="+mn-ea"/>
              </a:rPr>
              <a:t>of</a:t>
            </a:r>
            <a:r>
              <a:rPr sz="900" b="1" kern="1200" spc="-8" dirty="0">
                <a:solidFill>
                  <a:srgbClr val="404040"/>
                </a:solidFill>
                <a:ea typeface="+mn-ea"/>
              </a:rPr>
              <a:t> </a:t>
            </a:r>
            <a:r>
              <a:rPr sz="900" b="1" kern="1200" dirty="0">
                <a:solidFill>
                  <a:srgbClr val="404040"/>
                </a:solidFill>
                <a:ea typeface="+mn-ea"/>
              </a:rPr>
              <a:t>interest</a:t>
            </a:r>
            <a:r>
              <a:rPr sz="900" b="1" kern="1200" spc="-30" dirty="0">
                <a:solidFill>
                  <a:srgbClr val="404040"/>
                </a:solidFill>
                <a:ea typeface="+mn-ea"/>
              </a:rPr>
              <a:t> </a:t>
            </a:r>
            <a:r>
              <a:rPr sz="900" kern="1200" spc="-4" dirty="0">
                <a:solidFill>
                  <a:srgbClr val="404040"/>
                </a:solidFill>
                <a:latin typeface="Arial MT"/>
                <a:ea typeface="+mn-ea"/>
                <a:cs typeface="Arial MT"/>
              </a:rPr>
              <a:t>in</a:t>
            </a:r>
            <a:r>
              <a:rPr sz="900" kern="1200" spc="-8" dirty="0">
                <a:solidFill>
                  <a:srgbClr val="404040"/>
                </a:solidFill>
                <a:latin typeface="Arial MT"/>
                <a:ea typeface="+mn-ea"/>
                <a:cs typeface="Arial MT"/>
              </a:rPr>
              <a:t> </a:t>
            </a:r>
            <a:r>
              <a:rPr sz="900" kern="1200" spc="-4" dirty="0">
                <a:solidFill>
                  <a:srgbClr val="404040"/>
                </a:solidFill>
                <a:latin typeface="Arial MT"/>
                <a:ea typeface="+mn-ea"/>
                <a:cs typeface="Arial MT"/>
              </a:rPr>
              <a:t>selling </a:t>
            </a:r>
            <a:r>
              <a:rPr sz="900" kern="1200" spc="-240" dirty="0">
                <a:solidFill>
                  <a:srgbClr val="404040"/>
                </a:solidFill>
                <a:latin typeface="Arial MT"/>
                <a:ea typeface="+mn-ea"/>
                <a:cs typeface="Arial MT"/>
              </a:rPr>
              <a:t> </a:t>
            </a:r>
            <a:r>
              <a:rPr sz="900" kern="1200" dirty="0">
                <a:solidFill>
                  <a:srgbClr val="404040"/>
                </a:solidFill>
                <a:latin typeface="Arial MT"/>
                <a:ea typeface="+mn-ea"/>
                <a:cs typeface="Arial MT"/>
              </a:rPr>
              <a:t>gasoline</a:t>
            </a:r>
            <a:r>
              <a:rPr sz="900" kern="1200" spc="-26" dirty="0">
                <a:solidFill>
                  <a:srgbClr val="404040"/>
                </a:solidFill>
                <a:latin typeface="Arial MT"/>
                <a:ea typeface="+mn-ea"/>
                <a:cs typeface="Arial MT"/>
              </a:rPr>
              <a:t> </a:t>
            </a:r>
            <a:r>
              <a:rPr sz="900" kern="1200" dirty="0">
                <a:solidFill>
                  <a:srgbClr val="404040"/>
                </a:solidFill>
                <a:latin typeface="Arial MT"/>
                <a:ea typeface="+mn-ea"/>
                <a:cs typeface="Arial MT"/>
              </a:rPr>
              <a:t>&amp; </a:t>
            </a:r>
            <a:r>
              <a:rPr sz="900" kern="1200" spc="-4" dirty="0">
                <a:solidFill>
                  <a:srgbClr val="404040"/>
                </a:solidFill>
                <a:latin typeface="Arial MT"/>
                <a:ea typeface="+mn-ea"/>
                <a:cs typeface="Arial MT"/>
              </a:rPr>
              <a:t>electric</a:t>
            </a:r>
            <a:r>
              <a:rPr sz="900" kern="1200" spc="-19" dirty="0">
                <a:solidFill>
                  <a:srgbClr val="404040"/>
                </a:solidFill>
                <a:latin typeface="Arial MT"/>
                <a:ea typeface="+mn-ea"/>
                <a:cs typeface="Arial MT"/>
              </a:rPr>
              <a:t> </a:t>
            </a:r>
            <a:r>
              <a:rPr sz="900" kern="1200" dirty="0">
                <a:solidFill>
                  <a:srgbClr val="404040"/>
                </a:solidFill>
                <a:latin typeface="Arial MT"/>
                <a:ea typeface="+mn-ea"/>
                <a:cs typeface="Arial MT"/>
              </a:rPr>
              <a:t>cars</a:t>
            </a:r>
            <a:endParaRPr sz="900" kern="1200">
              <a:solidFill>
                <a:prstClr val="black"/>
              </a:solidFill>
              <a:latin typeface="Arial MT"/>
              <a:ea typeface="+mn-ea"/>
              <a:cs typeface="Arial MT"/>
            </a:endParaRPr>
          </a:p>
          <a:p>
            <a:pPr marL="138589" indent="-129540" defTabSz="685800">
              <a:buClrTx/>
              <a:buFont typeface="Wingdings"/>
              <a:buChar char=""/>
              <a:tabLst>
                <a:tab pos="139065" algn="l"/>
              </a:tabLst>
            </a:pPr>
            <a:r>
              <a:rPr sz="900" b="1" kern="1200" dirty="0">
                <a:solidFill>
                  <a:srgbClr val="404040"/>
                </a:solidFill>
                <a:ea typeface="+mn-ea"/>
              </a:rPr>
              <a:t>Self-Cannibalization</a:t>
            </a:r>
            <a:r>
              <a:rPr sz="900" b="1" kern="1200" spc="-34" dirty="0">
                <a:solidFill>
                  <a:srgbClr val="404040"/>
                </a:solidFill>
                <a:ea typeface="+mn-ea"/>
              </a:rPr>
              <a:t> </a:t>
            </a:r>
            <a:r>
              <a:rPr sz="900" kern="1200" dirty="0">
                <a:solidFill>
                  <a:srgbClr val="404040"/>
                </a:solidFill>
                <a:latin typeface="Arial MT"/>
                <a:ea typeface="+mn-ea"/>
                <a:cs typeface="Arial MT"/>
              </a:rPr>
              <a:t>of</a:t>
            </a:r>
            <a:endParaRPr sz="900" kern="1200">
              <a:solidFill>
                <a:prstClr val="black"/>
              </a:solidFill>
              <a:latin typeface="Arial MT"/>
              <a:ea typeface="+mn-ea"/>
              <a:cs typeface="Arial MT"/>
            </a:endParaRPr>
          </a:p>
          <a:p>
            <a:pPr marL="138589" defTabSz="685800">
              <a:buClrTx/>
            </a:pPr>
            <a:r>
              <a:rPr sz="900" kern="1200" dirty="0">
                <a:solidFill>
                  <a:srgbClr val="404040"/>
                </a:solidFill>
                <a:latin typeface="Arial MT"/>
                <a:ea typeface="+mn-ea"/>
                <a:cs typeface="Arial MT"/>
              </a:rPr>
              <a:t>business</a:t>
            </a:r>
            <a:r>
              <a:rPr sz="900" kern="1200" spc="-34" dirty="0">
                <a:solidFill>
                  <a:srgbClr val="404040"/>
                </a:solidFill>
                <a:latin typeface="Arial MT"/>
                <a:ea typeface="+mn-ea"/>
                <a:cs typeface="Arial MT"/>
              </a:rPr>
              <a:t> </a:t>
            </a:r>
            <a:r>
              <a:rPr sz="900" kern="1200" dirty="0">
                <a:solidFill>
                  <a:srgbClr val="404040"/>
                </a:solidFill>
                <a:latin typeface="Arial MT"/>
                <a:ea typeface="+mn-ea"/>
                <a:cs typeface="Arial MT"/>
              </a:rPr>
              <a:t>seen</a:t>
            </a:r>
            <a:r>
              <a:rPr sz="900" kern="1200" spc="-23" dirty="0">
                <a:solidFill>
                  <a:srgbClr val="404040"/>
                </a:solidFill>
                <a:latin typeface="Arial MT"/>
                <a:ea typeface="+mn-ea"/>
                <a:cs typeface="Arial MT"/>
              </a:rPr>
              <a:t> </a:t>
            </a:r>
            <a:r>
              <a:rPr sz="900" kern="1200" dirty="0">
                <a:solidFill>
                  <a:srgbClr val="404040"/>
                </a:solidFill>
                <a:latin typeface="Arial MT"/>
                <a:ea typeface="+mn-ea"/>
                <a:cs typeface="Arial MT"/>
              </a:rPr>
              <a:t>as</a:t>
            </a:r>
            <a:r>
              <a:rPr sz="900" kern="1200" spc="-19" dirty="0">
                <a:solidFill>
                  <a:srgbClr val="404040"/>
                </a:solidFill>
                <a:latin typeface="Arial MT"/>
                <a:ea typeface="+mn-ea"/>
                <a:cs typeface="Arial MT"/>
              </a:rPr>
              <a:t> </a:t>
            </a:r>
            <a:r>
              <a:rPr sz="900" kern="1200" spc="-4" dirty="0">
                <a:solidFill>
                  <a:srgbClr val="404040"/>
                </a:solidFill>
                <a:latin typeface="Arial MT"/>
                <a:ea typeface="+mn-ea"/>
                <a:cs typeface="Arial MT"/>
              </a:rPr>
              <a:t>risky</a:t>
            </a:r>
            <a:endParaRPr sz="900" kern="1200">
              <a:solidFill>
                <a:prstClr val="black"/>
              </a:solidFill>
              <a:latin typeface="Arial MT"/>
              <a:ea typeface="+mn-ea"/>
              <a:cs typeface="Arial MT"/>
            </a:endParaRPr>
          </a:p>
        </p:txBody>
      </p:sp>
      <p:sp>
        <p:nvSpPr>
          <p:cNvPr id="48" name="object 48"/>
          <p:cNvSpPr txBox="1"/>
          <p:nvPr/>
        </p:nvSpPr>
        <p:spPr>
          <a:xfrm>
            <a:off x="1896046" y="4061650"/>
            <a:ext cx="958691" cy="148117"/>
          </a:xfrm>
          <a:prstGeom prst="rect">
            <a:avLst/>
          </a:prstGeom>
        </p:spPr>
        <p:txBody>
          <a:bodyPr vert="horz" wrap="square" lIns="0" tIns="9525" rIns="0" bIns="0" rtlCol="0">
            <a:spAutoFit/>
          </a:bodyPr>
          <a:lstStyle/>
          <a:p>
            <a:pPr marL="9525" defTabSz="685800">
              <a:spcBef>
                <a:spcPts val="75"/>
              </a:spcBef>
              <a:buClrTx/>
            </a:pPr>
            <a:r>
              <a:rPr sz="900" b="1" i="1" kern="1200" spc="-4" dirty="0">
                <a:solidFill>
                  <a:srgbClr val="404040"/>
                </a:solidFill>
                <a:ea typeface="+mn-ea"/>
              </a:rPr>
              <a:t>New</a:t>
            </a:r>
            <a:r>
              <a:rPr sz="900" b="1" i="1" kern="1200" spc="-26" dirty="0">
                <a:solidFill>
                  <a:srgbClr val="404040"/>
                </a:solidFill>
                <a:ea typeface="+mn-ea"/>
              </a:rPr>
              <a:t> </a:t>
            </a:r>
            <a:r>
              <a:rPr sz="900" b="1" i="1" kern="1200" spc="-4" dirty="0">
                <a:solidFill>
                  <a:srgbClr val="404040"/>
                </a:solidFill>
                <a:ea typeface="+mn-ea"/>
              </a:rPr>
              <a:t>distributors:</a:t>
            </a:r>
            <a:endParaRPr sz="900" kern="1200">
              <a:solidFill>
                <a:prstClr val="black"/>
              </a:solidFill>
              <a:ea typeface="+mn-ea"/>
            </a:endParaRPr>
          </a:p>
        </p:txBody>
      </p:sp>
      <p:sp>
        <p:nvSpPr>
          <p:cNvPr id="49" name="object 49"/>
          <p:cNvSpPr txBox="1"/>
          <p:nvPr/>
        </p:nvSpPr>
        <p:spPr>
          <a:xfrm>
            <a:off x="1896046" y="4335932"/>
            <a:ext cx="1509713" cy="563616"/>
          </a:xfrm>
          <a:prstGeom prst="rect">
            <a:avLst/>
          </a:prstGeom>
        </p:spPr>
        <p:txBody>
          <a:bodyPr vert="horz" wrap="square" lIns="0" tIns="9525" rIns="0" bIns="0" rtlCol="0">
            <a:spAutoFit/>
          </a:bodyPr>
          <a:lstStyle/>
          <a:p>
            <a:pPr marL="138589" marR="115729" indent="-139065" defTabSz="685800">
              <a:spcBef>
                <a:spcPts val="75"/>
              </a:spcBef>
              <a:buClrTx/>
              <a:buFont typeface="Wingdings"/>
              <a:buChar char=""/>
              <a:tabLst>
                <a:tab pos="139065" algn="l"/>
              </a:tabLst>
            </a:pPr>
            <a:r>
              <a:rPr sz="900" kern="1200" dirty="0">
                <a:solidFill>
                  <a:srgbClr val="404040"/>
                </a:solidFill>
                <a:latin typeface="Arial MT"/>
                <a:ea typeface="+mn-ea"/>
                <a:cs typeface="Arial MT"/>
              </a:rPr>
              <a:t>Uncertainty</a:t>
            </a:r>
            <a:r>
              <a:rPr sz="900" kern="1200" spc="-38" dirty="0">
                <a:solidFill>
                  <a:srgbClr val="404040"/>
                </a:solidFill>
                <a:latin typeface="Arial MT"/>
                <a:ea typeface="+mn-ea"/>
                <a:cs typeface="Arial MT"/>
              </a:rPr>
              <a:t> </a:t>
            </a:r>
            <a:r>
              <a:rPr sz="900" kern="1200" dirty="0">
                <a:solidFill>
                  <a:srgbClr val="404040"/>
                </a:solidFill>
                <a:latin typeface="Arial MT"/>
                <a:ea typeface="+mn-ea"/>
                <a:cs typeface="Arial MT"/>
              </a:rPr>
              <a:t>of</a:t>
            </a:r>
            <a:r>
              <a:rPr sz="900" kern="1200" spc="-19" dirty="0">
                <a:solidFill>
                  <a:srgbClr val="404040"/>
                </a:solidFill>
                <a:latin typeface="Arial MT"/>
                <a:ea typeface="+mn-ea"/>
                <a:cs typeface="Arial MT"/>
              </a:rPr>
              <a:t> </a:t>
            </a:r>
            <a:r>
              <a:rPr sz="900" b="1" kern="1200" spc="-4" dirty="0">
                <a:solidFill>
                  <a:srgbClr val="404040"/>
                </a:solidFill>
                <a:ea typeface="+mn-ea"/>
              </a:rPr>
              <a:t>expertise</a:t>
            </a:r>
            <a:endParaRPr sz="900" kern="1200">
              <a:solidFill>
                <a:prstClr val="black"/>
              </a:solidFill>
              <a:ea typeface="+mn-ea"/>
            </a:endParaRPr>
          </a:p>
          <a:p>
            <a:pPr marR="93345" algn="ctr" defTabSz="685800">
              <a:buClrTx/>
            </a:pPr>
            <a:r>
              <a:rPr sz="900" kern="1200" dirty="0">
                <a:solidFill>
                  <a:srgbClr val="404040"/>
                </a:solidFill>
                <a:latin typeface="Arial MT"/>
                <a:ea typeface="+mn-ea"/>
                <a:cs typeface="Arial MT"/>
              </a:rPr>
              <a:t>related</a:t>
            </a:r>
            <a:r>
              <a:rPr sz="900" kern="1200" spc="-38" dirty="0">
                <a:solidFill>
                  <a:srgbClr val="404040"/>
                </a:solidFill>
                <a:latin typeface="Arial MT"/>
                <a:ea typeface="+mn-ea"/>
                <a:cs typeface="Arial MT"/>
              </a:rPr>
              <a:t> </a:t>
            </a:r>
            <a:r>
              <a:rPr sz="900" kern="1200" dirty="0">
                <a:solidFill>
                  <a:srgbClr val="404040"/>
                </a:solidFill>
                <a:latin typeface="Arial MT"/>
                <a:ea typeface="+mn-ea"/>
                <a:cs typeface="Arial MT"/>
              </a:rPr>
              <a:t>to</a:t>
            </a:r>
            <a:r>
              <a:rPr sz="900" kern="1200" spc="-8" dirty="0">
                <a:solidFill>
                  <a:srgbClr val="404040"/>
                </a:solidFill>
                <a:latin typeface="Arial MT"/>
                <a:ea typeface="+mn-ea"/>
                <a:cs typeface="Arial MT"/>
              </a:rPr>
              <a:t> </a:t>
            </a:r>
            <a:r>
              <a:rPr sz="900" kern="1200" dirty="0">
                <a:solidFill>
                  <a:srgbClr val="404040"/>
                </a:solidFill>
                <a:latin typeface="Arial MT"/>
                <a:ea typeface="+mn-ea"/>
                <a:cs typeface="Arial MT"/>
              </a:rPr>
              <a:t>EV</a:t>
            </a:r>
            <a:r>
              <a:rPr sz="900" kern="1200" spc="-19" dirty="0">
                <a:solidFill>
                  <a:srgbClr val="404040"/>
                </a:solidFill>
                <a:latin typeface="Arial MT"/>
                <a:ea typeface="+mn-ea"/>
                <a:cs typeface="Arial MT"/>
              </a:rPr>
              <a:t> </a:t>
            </a:r>
            <a:r>
              <a:rPr sz="900" kern="1200" dirty="0">
                <a:solidFill>
                  <a:srgbClr val="404040"/>
                </a:solidFill>
                <a:latin typeface="Arial MT"/>
                <a:ea typeface="+mn-ea"/>
                <a:cs typeface="Arial MT"/>
              </a:rPr>
              <a:t>segment</a:t>
            </a:r>
            <a:endParaRPr sz="900" kern="1200">
              <a:solidFill>
                <a:prstClr val="black"/>
              </a:solidFill>
              <a:latin typeface="Arial MT"/>
              <a:ea typeface="+mn-ea"/>
              <a:cs typeface="Arial MT"/>
            </a:endParaRPr>
          </a:p>
          <a:p>
            <a:pPr marL="138589" indent="-139065" defTabSz="685800">
              <a:buClrTx/>
              <a:buFont typeface="Wingdings"/>
              <a:buChar char=""/>
              <a:tabLst>
                <a:tab pos="139065" algn="l"/>
              </a:tabLst>
            </a:pPr>
            <a:r>
              <a:rPr sz="900" kern="1200" dirty="0">
                <a:solidFill>
                  <a:srgbClr val="404040"/>
                </a:solidFill>
                <a:latin typeface="Arial MT"/>
                <a:ea typeface="+mn-ea"/>
                <a:cs typeface="Arial MT"/>
              </a:rPr>
              <a:t>Inability</a:t>
            </a:r>
            <a:r>
              <a:rPr sz="900" kern="1200" spc="-26" dirty="0">
                <a:solidFill>
                  <a:srgbClr val="404040"/>
                </a:solidFill>
                <a:latin typeface="Arial MT"/>
                <a:ea typeface="+mn-ea"/>
                <a:cs typeface="Arial MT"/>
              </a:rPr>
              <a:t> </a:t>
            </a:r>
            <a:r>
              <a:rPr sz="900" kern="1200" dirty="0">
                <a:solidFill>
                  <a:srgbClr val="404040"/>
                </a:solidFill>
                <a:latin typeface="Arial MT"/>
                <a:ea typeface="+mn-ea"/>
                <a:cs typeface="Arial MT"/>
              </a:rPr>
              <a:t>to</a:t>
            </a:r>
            <a:r>
              <a:rPr sz="900" kern="1200" spc="-15" dirty="0">
                <a:solidFill>
                  <a:srgbClr val="404040"/>
                </a:solidFill>
                <a:latin typeface="Arial MT"/>
                <a:ea typeface="+mn-ea"/>
                <a:cs typeface="Arial MT"/>
              </a:rPr>
              <a:t> </a:t>
            </a:r>
            <a:r>
              <a:rPr sz="900" kern="1200" dirty="0">
                <a:solidFill>
                  <a:srgbClr val="404040"/>
                </a:solidFill>
                <a:latin typeface="Arial MT"/>
                <a:ea typeface="+mn-ea"/>
                <a:cs typeface="Arial MT"/>
              </a:rPr>
              <a:t>make</a:t>
            </a:r>
            <a:r>
              <a:rPr sz="900" kern="1200" spc="-19" dirty="0">
                <a:solidFill>
                  <a:srgbClr val="404040"/>
                </a:solidFill>
                <a:latin typeface="Arial MT"/>
                <a:ea typeface="+mn-ea"/>
                <a:cs typeface="Arial MT"/>
              </a:rPr>
              <a:t> </a:t>
            </a:r>
            <a:r>
              <a:rPr sz="900" kern="1200" spc="-4" dirty="0">
                <a:solidFill>
                  <a:srgbClr val="404040"/>
                </a:solidFill>
                <a:latin typeface="Arial MT"/>
                <a:ea typeface="+mn-ea"/>
                <a:cs typeface="Arial MT"/>
              </a:rPr>
              <a:t>a</a:t>
            </a:r>
            <a:r>
              <a:rPr sz="900" kern="1200" spc="-15" dirty="0">
                <a:solidFill>
                  <a:srgbClr val="404040"/>
                </a:solidFill>
                <a:latin typeface="Arial MT"/>
                <a:ea typeface="+mn-ea"/>
                <a:cs typeface="Arial MT"/>
              </a:rPr>
              <a:t> </a:t>
            </a:r>
            <a:r>
              <a:rPr sz="900" kern="1200" dirty="0">
                <a:solidFill>
                  <a:srgbClr val="404040"/>
                </a:solidFill>
                <a:latin typeface="Arial MT"/>
                <a:ea typeface="+mn-ea"/>
                <a:cs typeface="Arial MT"/>
              </a:rPr>
              <a:t>case</a:t>
            </a:r>
            <a:r>
              <a:rPr sz="900" kern="1200" spc="-15" dirty="0">
                <a:solidFill>
                  <a:srgbClr val="404040"/>
                </a:solidFill>
                <a:latin typeface="Arial MT"/>
                <a:ea typeface="+mn-ea"/>
                <a:cs typeface="Arial MT"/>
              </a:rPr>
              <a:t> </a:t>
            </a:r>
            <a:r>
              <a:rPr sz="900" kern="1200" spc="4" dirty="0">
                <a:solidFill>
                  <a:srgbClr val="404040"/>
                </a:solidFill>
                <a:latin typeface="Arial MT"/>
                <a:ea typeface="+mn-ea"/>
                <a:cs typeface="Arial MT"/>
              </a:rPr>
              <a:t>for</a:t>
            </a:r>
            <a:endParaRPr sz="900" kern="1200">
              <a:solidFill>
                <a:prstClr val="black"/>
              </a:solidFill>
              <a:latin typeface="Arial MT"/>
              <a:ea typeface="+mn-ea"/>
              <a:cs typeface="Arial MT"/>
            </a:endParaRPr>
          </a:p>
          <a:p>
            <a:pPr marL="138589" defTabSz="685800">
              <a:buClrTx/>
            </a:pPr>
            <a:r>
              <a:rPr sz="900" b="1" kern="1200" dirty="0">
                <a:solidFill>
                  <a:srgbClr val="404040"/>
                </a:solidFill>
                <a:ea typeface="+mn-ea"/>
              </a:rPr>
              <a:t>technicalities</a:t>
            </a:r>
            <a:r>
              <a:rPr sz="900" b="1" kern="1200" spc="-49" dirty="0">
                <a:solidFill>
                  <a:srgbClr val="404040"/>
                </a:solidFill>
                <a:ea typeface="+mn-ea"/>
              </a:rPr>
              <a:t> </a:t>
            </a:r>
            <a:r>
              <a:rPr sz="900" kern="1200" dirty="0">
                <a:solidFill>
                  <a:srgbClr val="404040"/>
                </a:solidFill>
                <a:latin typeface="Arial MT"/>
                <a:ea typeface="+mn-ea"/>
                <a:cs typeface="Arial MT"/>
              </a:rPr>
              <a:t>&amp;</a:t>
            </a:r>
            <a:r>
              <a:rPr sz="900" kern="1200" spc="-19" dirty="0">
                <a:solidFill>
                  <a:srgbClr val="404040"/>
                </a:solidFill>
                <a:latin typeface="Arial MT"/>
                <a:ea typeface="+mn-ea"/>
                <a:cs typeface="Arial MT"/>
              </a:rPr>
              <a:t> </a:t>
            </a:r>
            <a:r>
              <a:rPr sz="900" b="1" kern="1200" dirty="0">
                <a:solidFill>
                  <a:srgbClr val="404040"/>
                </a:solidFill>
                <a:ea typeface="+mn-ea"/>
              </a:rPr>
              <a:t>features</a:t>
            </a:r>
            <a:endParaRPr sz="900" kern="1200">
              <a:solidFill>
                <a:prstClr val="black"/>
              </a:solidFill>
              <a:ea typeface="+mn-ea"/>
            </a:endParaRPr>
          </a:p>
        </p:txBody>
      </p:sp>
      <p:sp>
        <p:nvSpPr>
          <p:cNvPr id="50" name="object 50"/>
          <p:cNvSpPr txBox="1"/>
          <p:nvPr/>
        </p:nvSpPr>
        <p:spPr>
          <a:xfrm>
            <a:off x="3665220" y="2802922"/>
            <a:ext cx="1633061" cy="171201"/>
          </a:xfrm>
          <a:prstGeom prst="rect">
            <a:avLst/>
          </a:prstGeom>
        </p:spPr>
        <p:txBody>
          <a:bodyPr vert="horz" wrap="square" lIns="0" tIns="9525" rIns="0" bIns="0" rtlCol="0">
            <a:spAutoFit/>
          </a:bodyPr>
          <a:lstStyle/>
          <a:p>
            <a:pPr marL="9525" defTabSz="685800">
              <a:spcBef>
                <a:spcPts val="75"/>
              </a:spcBef>
              <a:buClrTx/>
            </a:pPr>
            <a:r>
              <a:rPr sz="1050" b="1" kern="1200" dirty="0">
                <a:solidFill>
                  <a:srgbClr val="404040"/>
                </a:solidFill>
                <a:ea typeface="+mn-ea"/>
              </a:rPr>
              <a:t>Strategic</a:t>
            </a:r>
            <a:r>
              <a:rPr sz="1050" b="1" kern="1200" spc="-49" dirty="0">
                <a:solidFill>
                  <a:srgbClr val="404040"/>
                </a:solidFill>
                <a:ea typeface="+mn-ea"/>
              </a:rPr>
              <a:t> </a:t>
            </a:r>
            <a:r>
              <a:rPr sz="1050" b="1" kern="1200" dirty="0">
                <a:solidFill>
                  <a:srgbClr val="404040"/>
                </a:solidFill>
                <a:ea typeface="+mn-ea"/>
              </a:rPr>
              <a:t>Store</a:t>
            </a:r>
            <a:r>
              <a:rPr sz="1050" b="1" kern="1200" spc="-30" dirty="0">
                <a:solidFill>
                  <a:srgbClr val="404040"/>
                </a:solidFill>
                <a:ea typeface="+mn-ea"/>
              </a:rPr>
              <a:t> </a:t>
            </a:r>
            <a:r>
              <a:rPr sz="1050" b="1" kern="1200" spc="-4" dirty="0">
                <a:solidFill>
                  <a:srgbClr val="404040"/>
                </a:solidFill>
                <a:ea typeface="+mn-ea"/>
              </a:rPr>
              <a:t>locations:</a:t>
            </a:r>
            <a:endParaRPr sz="1050" kern="1200">
              <a:solidFill>
                <a:prstClr val="black"/>
              </a:solidFill>
              <a:ea typeface="+mn-ea"/>
            </a:endParaRPr>
          </a:p>
        </p:txBody>
      </p:sp>
      <p:sp>
        <p:nvSpPr>
          <p:cNvPr id="51" name="object 51"/>
          <p:cNvSpPr txBox="1"/>
          <p:nvPr/>
        </p:nvSpPr>
        <p:spPr>
          <a:xfrm>
            <a:off x="3665220" y="3101245"/>
            <a:ext cx="1286351" cy="286617"/>
          </a:xfrm>
          <a:prstGeom prst="rect">
            <a:avLst/>
          </a:prstGeom>
        </p:spPr>
        <p:txBody>
          <a:bodyPr vert="horz" wrap="square" lIns="0" tIns="9525" rIns="0" bIns="0" rtlCol="0">
            <a:spAutoFit/>
          </a:bodyPr>
          <a:lstStyle/>
          <a:p>
            <a:pPr marL="138589" indent="-129540" defTabSz="685800">
              <a:spcBef>
                <a:spcPts val="75"/>
              </a:spcBef>
              <a:buClrTx/>
              <a:buFont typeface="Wingdings"/>
              <a:buChar char=""/>
              <a:tabLst>
                <a:tab pos="139065" algn="l"/>
              </a:tabLst>
            </a:pPr>
            <a:r>
              <a:rPr sz="900" kern="1200" spc="-4" dirty="0">
                <a:solidFill>
                  <a:srgbClr val="404040"/>
                </a:solidFill>
                <a:latin typeface="Arial MT"/>
                <a:ea typeface="+mn-ea"/>
                <a:cs typeface="Arial MT"/>
              </a:rPr>
              <a:t>High</a:t>
            </a:r>
            <a:r>
              <a:rPr sz="900" kern="1200" spc="-19" dirty="0">
                <a:solidFill>
                  <a:srgbClr val="404040"/>
                </a:solidFill>
                <a:latin typeface="Arial MT"/>
                <a:ea typeface="+mn-ea"/>
                <a:cs typeface="Arial MT"/>
              </a:rPr>
              <a:t> </a:t>
            </a:r>
            <a:r>
              <a:rPr sz="900" b="1" kern="1200" spc="-4" dirty="0">
                <a:solidFill>
                  <a:srgbClr val="404040"/>
                </a:solidFill>
                <a:ea typeface="+mn-ea"/>
              </a:rPr>
              <a:t>foot</a:t>
            </a:r>
            <a:r>
              <a:rPr sz="900" b="1" kern="1200" spc="4" dirty="0">
                <a:solidFill>
                  <a:srgbClr val="404040"/>
                </a:solidFill>
                <a:ea typeface="+mn-ea"/>
              </a:rPr>
              <a:t> </a:t>
            </a:r>
            <a:r>
              <a:rPr sz="900" b="1" kern="1200" dirty="0">
                <a:solidFill>
                  <a:srgbClr val="404040"/>
                </a:solidFill>
                <a:ea typeface="+mn-ea"/>
              </a:rPr>
              <a:t>traffic,</a:t>
            </a:r>
            <a:r>
              <a:rPr sz="900" b="1" kern="1200" spc="-19" dirty="0">
                <a:solidFill>
                  <a:srgbClr val="404040"/>
                </a:solidFill>
                <a:ea typeface="+mn-ea"/>
              </a:rPr>
              <a:t> </a:t>
            </a:r>
            <a:r>
              <a:rPr sz="900" kern="1200" spc="-4" dirty="0">
                <a:solidFill>
                  <a:srgbClr val="404040"/>
                </a:solidFill>
                <a:latin typeface="Arial MT"/>
                <a:ea typeface="+mn-ea"/>
                <a:cs typeface="Arial MT"/>
              </a:rPr>
              <a:t>high</a:t>
            </a:r>
            <a:endParaRPr sz="900" kern="1200">
              <a:solidFill>
                <a:prstClr val="black"/>
              </a:solidFill>
              <a:latin typeface="Arial MT"/>
              <a:ea typeface="+mn-ea"/>
              <a:cs typeface="Arial MT"/>
            </a:endParaRPr>
          </a:p>
          <a:p>
            <a:pPr marL="138589" defTabSz="685800">
              <a:buClrTx/>
            </a:pPr>
            <a:r>
              <a:rPr sz="900" b="1" kern="1200" spc="-4" dirty="0">
                <a:solidFill>
                  <a:srgbClr val="404040"/>
                </a:solidFill>
                <a:ea typeface="+mn-ea"/>
              </a:rPr>
              <a:t>visibility</a:t>
            </a:r>
            <a:r>
              <a:rPr sz="900" b="1" kern="1200" dirty="0">
                <a:solidFill>
                  <a:srgbClr val="404040"/>
                </a:solidFill>
                <a:ea typeface="+mn-ea"/>
              </a:rPr>
              <a:t> </a:t>
            </a:r>
            <a:r>
              <a:rPr sz="900" kern="1200" dirty="0">
                <a:solidFill>
                  <a:srgbClr val="404040"/>
                </a:solidFill>
                <a:latin typeface="Arial MT"/>
                <a:ea typeface="+mn-ea"/>
                <a:cs typeface="Arial MT"/>
              </a:rPr>
              <a:t>retail</a:t>
            </a:r>
            <a:r>
              <a:rPr sz="900" kern="1200" spc="-26" dirty="0">
                <a:solidFill>
                  <a:srgbClr val="404040"/>
                </a:solidFill>
                <a:latin typeface="Arial MT"/>
                <a:ea typeface="+mn-ea"/>
                <a:cs typeface="Arial MT"/>
              </a:rPr>
              <a:t> </a:t>
            </a:r>
            <a:r>
              <a:rPr sz="900" kern="1200" spc="-4" dirty="0">
                <a:solidFill>
                  <a:srgbClr val="404040"/>
                </a:solidFill>
                <a:latin typeface="Arial MT"/>
                <a:ea typeface="+mn-ea"/>
                <a:cs typeface="Arial MT"/>
              </a:rPr>
              <a:t>venues</a:t>
            </a:r>
            <a:endParaRPr sz="900" kern="1200">
              <a:solidFill>
                <a:prstClr val="black"/>
              </a:solidFill>
              <a:latin typeface="Arial MT"/>
              <a:ea typeface="+mn-ea"/>
              <a:cs typeface="Arial MT"/>
            </a:endParaRPr>
          </a:p>
        </p:txBody>
      </p:sp>
      <p:sp>
        <p:nvSpPr>
          <p:cNvPr id="52" name="object 52"/>
          <p:cNvSpPr txBox="1"/>
          <p:nvPr/>
        </p:nvSpPr>
        <p:spPr>
          <a:xfrm>
            <a:off x="3665219" y="3512724"/>
            <a:ext cx="1433036" cy="425116"/>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b="1" kern="1200" dirty="0">
                <a:solidFill>
                  <a:srgbClr val="404040"/>
                </a:solidFill>
                <a:ea typeface="+mn-ea"/>
              </a:rPr>
              <a:t>Interaction</a:t>
            </a:r>
            <a:r>
              <a:rPr sz="900" b="1" kern="1200" spc="-19" dirty="0">
                <a:solidFill>
                  <a:srgbClr val="404040"/>
                </a:solidFill>
                <a:ea typeface="+mn-ea"/>
              </a:rPr>
              <a:t> </a:t>
            </a:r>
            <a:r>
              <a:rPr sz="900" kern="1200" spc="-4" dirty="0">
                <a:solidFill>
                  <a:srgbClr val="404040"/>
                </a:solidFill>
                <a:latin typeface="Arial MT"/>
                <a:ea typeface="+mn-ea"/>
                <a:cs typeface="Arial MT"/>
              </a:rPr>
              <a:t>with</a:t>
            </a:r>
            <a:r>
              <a:rPr sz="900" kern="1200" spc="-19" dirty="0">
                <a:solidFill>
                  <a:srgbClr val="404040"/>
                </a:solidFill>
                <a:latin typeface="Arial MT"/>
                <a:ea typeface="+mn-ea"/>
                <a:cs typeface="Arial MT"/>
              </a:rPr>
              <a:t> </a:t>
            </a:r>
            <a:r>
              <a:rPr sz="900" kern="1200" spc="-4" dirty="0">
                <a:solidFill>
                  <a:srgbClr val="404040"/>
                </a:solidFill>
                <a:latin typeface="Arial MT"/>
                <a:ea typeface="+mn-ea"/>
                <a:cs typeface="Arial MT"/>
              </a:rPr>
              <a:t>potential </a:t>
            </a:r>
            <a:r>
              <a:rPr sz="900" kern="1200" spc="-240" dirty="0">
                <a:solidFill>
                  <a:srgbClr val="404040"/>
                </a:solidFill>
                <a:latin typeface="Arial MT"/>
                <a:ea typeface="+mn-ea"/>
                <a:cs typeface="Arial MT"/>
              </a:rPr>
              <a:t> </a:t>
            </a:r>
            <a:r>
              <a:rPr sz="900" kern="1200" dirty="0">
                <a:solidFill>
                  <a:srgbClr val="404040"/>
                </a:solidFill>
                <a:latin typeface="Arial MT"/>
                <a:ea typeface="+mn-ea"/>
                <a:cs typeface="Arial MT"/>
              </a:rPr>
              <a:t>customers </a:t>
            </a:r>
            <a:r>
              <a:rPr sz="900" b="1" kern="1200" spc="-4" dirty="0">
                <a:solidFill>
                  <a:srgbClr val="404040"/>
                </a:solidFill>
                <a:ea typeface="+mn-ea"/>
              </a:rPr>
              <a:t>before </a:t>
            </a:r>
            <a:r>
              <a:rPr sz="900" kern="1200" dirty="0">
                <a:solidFill>
                  <a:srgbClr val="404040"/>
                </a:solidFill>
                <a:latin typeface="Arial MT"/>
                <a:ea typeface="+mn-ea"/>
                <a:cs typeface="Arial MT"/>
              </a:rPr>
              <a:t>they </a:t>
            </a:r>
            <a:r>
              <a:rPr sz="900" kern="1200" spc="4" dirty="0">
                <a:solidFill>
                  <a:srgbClr val="404040"/>
                </a:solidFill>
                <a:latin typeface="Arial MT"/>
                <a:ea typeface="+mn-ea"/>
                <a:cs typeface="Arial MT"/>
              </a:rPr>
              <a:t> </a:t>
            </a:r>
            <a:r>
              <a:rPr sz="900" kern="1200" spc="-4" dirty="0">
                <a:solidFill>
                  <a:srgbClr val="404040"/>
                </a:solidFill>
                <a:latin typeface="Arial MT"/>
                <a:ea typeface="+mn-ea"/>
                <a:cs typeface="Arial MT"/>
              </a:rPr>
              <a:t>decide</a:t>
            </a:r>
            <a:r>
              <a:rPr sz="900" kern="1200" spc="-30" dirty="0">
                <a:solidFill>
                  <a:srgbClr val="404040"/>
                </a:solidFill>
                <a:latin typeface="Arial MT"/>
                <a:ea typeface="+mn-ea"/>
                <a:cs typeface="Arial MT"/>
              </a:rPr>
              <a:t> </a:t>
            </a:r>
            <a:r>
              <a:rPr sz="900" b="1" kern="1200" spc="4" dirty="0">
                <a:solidFill>
                  <a:srgbClr val="404040"/>
                </a:solidFill>
                <a:ea typeface="+mn-ea"/>
              </a:rPr>
              <a:t>which</a:t>
            </a:r>
            <a:r>
              <a:rPr sz="900" b="1" kern="1200" spc="-26" dirty="0">
                <a:solidFill>
                  <a:srgbClr val="404040"/>
                </a:solidFill>
                <a:ea typeface="+mn-ea"/>
              </a:rPr>
              <a:t> </a:t>
            </a:r>
            <a:r>
              <a:rPr sz="900" b="1" kern="1200" spc="-4" dirty="0">
                <a:solidFill>
                  <a:srgbClr val="404040"/>
                </a:solidFill>
                <a:ea typeface="+mn-ea"/>
              </a:rPr>
              <a:t>car</a:t>
            </a:r>
            <a:r>
              <a:rPr sz="900" b="1" kern="1200" spc="-26" dirty="0">
                <a:solidFill>
                  <a:srgbClr val="404040"/>
                </a:solidFill>
                <a:ea typeface="+mn-ea"/>
              </a:rPr>
              <a:t> </a:t>
            </a:r>
            <a:r>
              <a:rPr sz="900" b="1" kern="1200" dirty="0">
                <a:solidFill>
                  <a:srgbClr val="404040"/>
                </a:solidFill>
                <a:ea typeface="+mn-ea"/>
              </a:rPr>
              <a:t>to</a:t>
            </a:r>
            <a:r>
              <a:rPr sz="900" b="1" kern="1200" spc="-8" dirty="0">
                <a:solidFill>
                  <a:srgbClr val="404040"/>
                </a:solidFill>
                <a:ea typeface="+mn-ea"/>
              </a:rPr>
              <a:t> </a:t>
            </a:r>
            <a:r>
              <a:rPr sz="900" b="1" kern="1200" dirty="0">
                <a:solidFill>
                  <a:srgbClr val="404040"/>
                </a:solidFill>
                <a:ea typeface="+mn-ea"/>
              </a:rPr>
              <a:t>buy</a:t>
            </a:r>
            <a:endParaRPr sz="900" kern="1200">
              <a:solidFill>
                <a:prstClr val="black"/>
              </a:solidFill>
              <a:ea typeface="+mn-ea"/>
            </a:endParaRPr>
          </a:p>
        </p:txBody>
      </p:sp>
      <p:sp>
        <p:nvSpPr>
          <p:cNvPr id="53" name="object 53"/>
          <p:cNvSpPr txBox="1"/>
          <p:nvPr/>
        </p:nvSpPr>
        <p:spPr>
          <a:xfrm>
            <a:off x="3665219" y="4061650"/>
            <a:ext cx="1550670" cy="286617"/>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b="1" kern="1200" dirty="0">
                <a:solidFill>
                  <a:srgbClr val="404040"/>
                </a:solidFill>
                <a:ea typeface="+mn-ea"/>
              </a:rPr>
              <a:t>Product specialists </a:t>
            </a:r>
            <a:r>
              <a:rPr sz="900" kern="1200" dirty="0">
                <a:solidFill>
                  <a:srgbClr val="404040"/>
                </a:solidFill>
                <a:latin typeface="Arial MT"/>
                <a:ea typeface="+mn-ea"/>
                <a:cs typeface="Arial MT"/>
              </a:rPr>
              <a:t>to </a:t>
            </a:r>
            <a:r>
              <a:rPr sz="900" kern="1200" spc="4" dirty="0">
                <a:solidFill>
                  <a:srgbClr val="404040"/>
                </a:solidFill>
                <a:latin typeface="Arial MT"/>
                <a:ea typeface="+mn-ea"/>
                <a:cs typeface="Arial MT"/>
              </a:rPr>
              <a:t> </a:t>
            </a:r>
            <a:r>
              <a:rPr sz="900" kern="1200" spc="-4" dirty="0">
                <a:solidFill>
                  <a:srgbClr val="404040"/>
                </a:solidFill>
                <a:latin typeface="Arial MT"/>
                <a:ea typeface="+mn-ea"/>
                <a:cs typeface="Arial MT"/>
              </a:rPr>
              <a:t>address</a:t>
            </a:r>
            <a:r>
              <a:rPr sz="900" kern="1200" spc="-34" dirty="0">
                <a:solidFill>
                  <a:srgbClr val="404040"/>
                </a:solidFill>
                <a:latin typeface="Arial MT"/>
                <a:ea typeface="+mn-ea"/>
                <a:cs typeface="Arial MT"/>
              </a:rPr>
              <a:t> </a:t>
            </a:r>
            <a:r>
              <a:rPr sz="900" kern="1200" dirty="0">
                <a:solidFill>
                  <a:srgbClr val="404040"/>
                </a:solidFill>
                <a:latin typeface="Arial MT"/>
                <a:ea typeface="+mn-ea"/>
                <a:cs typeface="Arial MT"/>
              </a:rPr>
              <a:t>customer</a:t>
            </a:r>
            <a:r>
              <a:rPr sz="900" kern="1200" spc="-26" dirty="0">
                <a:solidFill>
                  <a:srgbClr val="404040"/>
                </a:solidFill>
                <a:latin typeface="Arial MT"/>
                <a:ea typeface="+mn-ea"/>
                <a:cs typeface="Arial MT"/>
              </a:rPr>
              <a:t> </a:t>
            </a:r>
            <a:r>
              <a:rPr sz="900" kern="1200" spc="-4" dirty="0">
                <a:solidFill>
                  <a:srgbClr val="404040"/>
                </a:solidFill>
                <a:latin typeface="Arial MT"/>
                <a:ea typeface="+mn-ea"/>
                <a:cs typeface="Arial MT"/>
              </a:rPr>
              <a:t>concerns</a:t>
            </a:r>
            <a:endParaRPr sz="900" kern="1200">
              <a:solidFill>
                <a:prstClr val="black"/>
              </a:solidFill>
              <a:latin typeface="Arial MT"/>
              <a:ea typeface="+mn-ea"/>
              <a:cs typeface="Arial MT"/>
            </a:endParaRPr>
          </a:p>
        </p:txBody>
      </p:sp>
      <p:sp>
        <p:nvSpPr>
          <p:cNvPr id="54" name="object 54"/>
          <p:cNvSpPr txBox="1"/>
          <p:nvPr/>
        </p:nvSpPr>
        <p:spPr>
          <a:xfrm>
            <a:off x="3665219" y="4473093"/>
            <a:ext cx="1592580" cy="286617"/>
          </a:xfrm>
          <a:prstGeom prst="rect">
            <a:avLst/>
          </a:prstGeom>
        </p:spPr>
        <p:txBody>
          <a:bodyPr vert="horz" wrap="square" lIns="0" tIns="9525" rIns="0" bIns="0" rtlCol="0">
            <a:spAutoFit/>
          </a:bodyPr>
          <a:lstStyle/>
          <a:p>
            <a:pPr marL="138589" indent="-129540" defTabSz="685800">
              <a:spcBef>
                <a:spcPts val="75"/>
              </a:spcBef>
              <a:buClrTx/>
              <a:buFont typeface="Wingdings"/>
              <a:buChar char=""/>
              <a:tabLst>
                <a:tab pos="139065" algn="l"/>
              </a:tabLst>
            </a:pPr>
            <a:r>
              <a:rPr sz="900" kern="1200" dirty="0">
                <a:solidFill>
                  <a:srgbClr val="404040"/>
                </a:solidFill>
                <a:latin typeface="Arial MT"/>
                <a:ea typeface="+mn-ea"/>
                <a:cs typeface="Arial MT"/>
              </a:rPr>
              <a:t>Focus</a:t>
            </a:r>
            <a:r>
              <a:rPr sz="900" kern="1200" spc="-23" dirty="0">
                <a:solidFill>
                  <a:srgbClr val="404040"/>
                </a:solidFill>
                <a:latin typeface="Arial MT"/>
                <a:ea typeface="+mn-ea"/>
                <a:cs typeface="Arial MT"/>
              </a:rPr>
              <a:t> </a:t>
            </a:r>
            <a:r>
              <a:rPr sz="900" kern="1200" spc="-4" dirty="0">
                <a:solidFill>
                  <a:srgbClr val="404040"/>
                </a:solidFill>
                <a:latin typeface="Arial MT"/>
                <a:ea typeface="+mn-ea"/>
                <a:cs typeface="Arial MT"/>
              </a:rPr>
              <a:t>on</a:t>
            </a:r>
            <a:r>
              <a:rPr sz="900" kern="1200" spc="-11" dirty="0">
                <a:solidFill>
                  <a:srgbClr val="404040"/>
                </a:solidFill>
                <a:latin typeface="Arial MT"/>
                <a:ea typeface="+mn-ea"/>
                <a:cs typeface="Arial MT"/>
              </a:rPr>
              <a:t> </a:t>
            </a:r>
            <a:r>
              <a:rPr sz="900" b="1" kern="1200" spc="-4" dirty="0">
                <a:solidFill>
                  <a:srgbClr val="404040"/>
                </a:solidFill>
                <a:ea typeface="+mn-ea"/>
              </a:rPr>
              <a:t>store</a:t>
            </a:r>
            <a:r>
              <a:rPr sz="900" b="1" kern="1200" spc="-26" dirty="0">
                <a:solidFill>
                  <a:srgbClr val="404040"/>
                </a:solidFill>
                <a:ea typeface="+mn-ea"/>
              </a:rPr>
              <a:t> </a:t>
            </a:r>
            <a:r>
              <a:rPr sz="900" b="1" kern="1200" dirty="0">
                <a:solidFill>
                  <a:srgbClr val="404040"/>
                </a:solidFill>
                <a:ea typeface="+mn-ea"/>
              </a:rPr>
              <a:t>experience</a:t>
            </a:r>
            <a:endParaRPr sz="900" kern="1200">
              <a:solidFill>
                <a:prstClr val="black"/>
              </a:solidFill>
              <a:ea typeface="+mn-ea"/>
            </a:endParaRPr>
          </a:p>
          <a:p>
            <a:pPr marL="138589" defTabSz="685800">
              <a:buClrTx/>
            </a:pPr>
            <a:r>
              <a:rPr sz="900" kern="1200" dirty="0">
                <a:solidFill>
                  <a:srgbClr val="404040"/>
                </a:solidFill>
                <a:latin typeface="Arial MT"/>
                <a:ea typeface="+mn-ea"/>
                <a:cs typeface="Arial MT"/>
              </a:rPr>
              <a:t>rather</a:t>
            </a:r>
            <a:r>
              <a:rPr sz="900" kern="1200" spc="-23" dirty="0">
                <a:solidFill>
                  <a:srgbClr val="404040"/>
                </a:solidFill>
                <a:latin typeface="Arial MT"/>
                <a:ea typeface="+mn-ea"/>
                <a:cs typeface="Arial MT"/>
              </a:rPr>
              <a:t> </a:t>
            </a:r>
            <a:r>
              <a:rPr sz="900" kern="1200" dirty="0">
                <a:solidFill>
                  <a:srgbClr val="404040"/>
                </a:solidFill>
                <a:latin typeface="Arial MT"/>
                <a:ea typeface="+mn-ea"/>
                <a:cs typeface="Arial MT"/>
              </a:rPr>
              <a:t>than</a:t>
            </a:r>
            <a:r>
              <a:rPr sz="900" kern="1200" spc="-34" dirty="0">
                <a:solidFill>
                  <a:srgbClr val="404040"/>
                </a:solidFill>
                <a:latin typeface="Arial MT"/>
                <a:ea typeface="+mn-ea"/>
                <a:cs typeface="Arial MT"/>
              </a:rPr>
              <a:t> </a:t>
            </a:r>
            <a:r>
              <a:rPr sz="900" kern="1200" spc="-4" dirty="0">
                <a:solidFill>
                  <a:srgbClr val="404040"/>
                </a:solidFill>
                <a:latin typeface="Arial MT"/>
                <a:ea typeface="+mn-ea"/>
                <a:cs typeface="Arial MT"/>
              </a:rPr>
              <a:t>selling</a:t>
            </a:r>
            <a:r>
              <a:rPr sz="900" kern="1200" spc="-19" dirty="0">
                <a:solidFill>
                  <a:srgbClr val="404040"/>
                </a:solidFill>
                <a:latin typeface="Arial MT"/>
                <a:ea typeface="+mn-ea"/>
                <a:cs typeface="Arial MT"/>
              </a:rPr>
              <a:t> </a:t>
            </a:r>
            <a:r>
              <a:rPr sz="900" kern="1200" dirty="0">
                <a:solidFill>
                  <a:srgbClr val="404040"/>
                </a:solidFill>
                <a:latin typeface="Arial MT"/>
                <a:ea typeface="+mn-ea"/>
                <a:cs typeface="Arial MT"/>
              </a:rPr>
              <a:t>more</a:t>
            </a:r>
            <a:r>
              <a:rPr sz="900" kern="1200" spc="-30" dirty="0">
                <a:solidFill>
                  <a:srgbClr val="404040"/>
                </a:solidFill>
                <a:latin typeface="Arial MT"/>
                <a:ea typeface="+mn-ea"/>
                <a:cs typeface="Arial MT"/>
              </a:rPr>
              <a:t> </a:t>
            </a:r>
            <a:r>
              <a:rPr sz="900" kern="1200" dirty="0">
                <a:solidFill>
                  <a:srgbClr val="404040"/>
                </a:solidFill>
                <a:latin typeface="Arial MT"/>
                <a:ea typeface="+mn-ea"/>
                <a:cs typeface="Arial MT"/>
              </a:rPr>
              <a:t>cars</a:t>
            </a:r>
            <a:endParaRPr sz="900" kern="1200">
              <a:solidFill>
                <a:prstClr val="black"/>
              </a:solidFill>
              <a:latin typeface="Arial MT"/>
              <a:ea typeface="+mn-ea"/>
              <a:cs typeface="Arial MT"/>
            </a:endParaRPr>
          </a:p>
        </p:txBody>
      </p:sp>
      <p:sp>
        <p:nvSpPr>
          <p:cNvPr id="55" name="object 55"/>
          <p:cNvSpPr txBox="1"/>
          <p:nvPr/>
        </p:nvSpPr>
        <p:spPr>
          <a:xfrm>
            <a:off x="5490400" y="2802922"/>
            <a:ext cx="1643538" cy="171201"/>
          </a:xfrm>
          <a:prstGeom prst="rect">
            <a:avLst/>
          </a:prstGeom>
        </p:spPr>
        <p:txBody>
          <a:bodyPr vert="horz" wrap="square" lIns="0" tIns="9525" rIns="0" bIns="0" rtlCol="0">
            <a:spAutoFit/>
          </a:bodyPr>
          <a:lstStyle/>
          <a:p>
            <a:pPr marL="9525" defTabSz="685800">
              <a:spcBef>
                <a:spcPts val="75"/>
              </a:spcBef>
              <a:buClrTx/>
            </a:pPr>
            <a:r>
              <a:rPr sz="1050" b="1" kern="1200" spc="-4" dirty="0">
                <a:solidFill>
                  <a:srgbClr val="404040"/>
                </a:solidFill>
                <a:ea typeface="+mn-ea"/>
              </a:rPr>
              <a:t>The</a:t>
            </a:r>
            <a:r>
              <a:rPr sz="1050" b="1" kern="1200" spc="-23" dirty="0">
                <a:solidFill>
                  <a:srgbClr val="404040"/>
                </a:solidFill>
                <a:ea typeface="+mn-ea"/>
              </a:rPr>
              <a:t> </a:t>
            </a:r>
            <a:r>
              <a:rPr lang="en-US" sz="1050" b="1" kern="1200" spc="-19" dirty="0">
                <a:solidFill>
                  <a:srgbClr val="404040"/>
                </a:solidFill>
                <a:ea typeface="+mn-ea"/>
              </a:rPr>
              <a:t>EBRO </a:t>
            </a:r>
            <a:r>
              <a:rPr sz="1050" b="1" kern="1200" spc="-34" dirty="0">
                <a:solidFill>
                  <a:srgbClr val="404040"/>
                </a:solidFill>
                <a:ea typeface="+mn-ea"/>
              </a:rPr>
              <a:t> </a:t>
            </a:r>
            <a:r>
              <a:rPr sz="1050" b="1" kern="1200" spc="-4" dirty="0">
                <a:solidFill>
                  <a:srgbClr val="404040"/>
                </a:solidFill>
                <a:ea typeface="+mn-ea"/>
              </a:rPr>
              <a:t>experience:</a:t>
            </a:r>
            <a:endParaRPr sz="1050" kern="1200" dirty="0">
              <a:solidFill>
                <a:prstClr val="black"/>
              </a:solidFill>
              <a:ea typeface="+mn-ea"/>
            </a:endParaRPr>
          </a:p>
        </p:txBody>
      </p:sp>
      <p:sp>
        <p:nvSpPr>
          <p:cNvPr id="56" name="object 56"/>
          <p:cNvSpPr txBox="1"/>
          <p:nvPr/>
        </p:nvSpPr>
        <p:spPr>
          <a:xfrm>
            <a:off x="5490400" y="3101245"/>
            <a:ext cx="1236821" cy="286617"/>
          </a:xfrm>
          <a:prstGeom prst="rect">
            <a:avLst/>
          </a:prstGeom>
        </p:spPr>
        <p:txBody>
          <a:bodyPr vert="horz" wrap="square" lIns="0" tIns="9525" rIns="0" bIns="0" rtlCol="0">
            <a:spAutoFit/>
          </a:bodyPr>
          <a:lstStyle/>
          <a:p>
            <a:pPr marL="138589" indent="-129540" defTabSz="685800">
              <a:spcBef>
                <a:spcPts val="75"/>
              </a:spcBef>
              <a:buClrTx/>
              <a:buFont typeface="Wingdings"/>
              <a:buChar char=""/>
              <a:tabLst>
                <a:tab pos="139065" algn="l"/>
              </a:tabLst>
            </a:pPr>
            <a:r>
              <a:rPr sz="900" kern="1200" dirty="0">
                <a:solidFill>
                  <a:srgbClr val="404040"/>
                </a:solidFill>
                <a:latin typeface="Arial MT"/>
                <a:ea typeface="+mn-ea"/>
                <a:cs typeface="Arial MT"/>
              </a:rPr>
              <a:t>Dedicated</a:t>
            </a:r>
            <a:r>
              <a:rPr sz="900" kern="1200" spc="-60" dirty="0">
                <a:solidFill>
                  <a:srgbClr val="404040"/>
                </a:solidFill>
                <a:latin typeface="Arial MT"/>
                <a:ea typeface="+mn-ea"/>
                <a:cs typeface="Arial MT"/>
              </a:rPr>
              <a:t> </a:t>
            </a:r>
            <a:r>
              <a:rPr sz="900" kern="1200" dirty="0">
                <a:solidFill>
                  <a:srgbClr val="404040"/>
                </a:solidFill>
                <a:latin typeface="Arial MT"/>
                <a:ea typeface="+mn-ea"/>
                <a:cs typeface="Arial MT"/>
              </a:rPr>
              <a:t>stores</a:t>
            </a:r>
            <a:r>
              <a:rPr sz="900" kern="1200" spc="-38" dirty="0">
                <a:solidFill>
                  <a:srgbClr val="404040"/>
                </a:solidFill>
                <a:latin typeface="Arial MT"/>
                <a:ea typeface="+mn-ea"/>
                <a:cs typeface="Arial MT"/>
              </a:rPr>
              <a:t> </a:t>
            </a:r>
            <a:r>
              <a:rPr sz="900" kern="1200" spc="-4" dirty="0">
                <a:solidFill>
                  <a:srgbClr val="404040"/>
                </a:solidFill>
                <a:latin typeface="Arial MT"/>
                <a:ea typeface="+mn-ea"/>
                <a:cs typeface="Arial MT"/>
              </a:rPr>
              <a:t>with</a:t>
            </a:r>
            <a:endParaRPr sz="900" kern="1200">
              <a:solidFill>
                <a:prstClr val="black"/>
              </a:solidFill>
              <a:latin typeface="Arial MT"/>
              <a:ea typeface="+mn-ea"/>
              <a:cs typeface="Arial MT"/>
            </a:endParaRPr>
          </a:p>
          <a:p>
            <a:pPr marL="138589" defTabSz="685800">
              <a:buClrTx/>
            </a:pPr>
            <a:r>
              <a:rPr sz="900" b="1" kern="1200" spc="-4" dirty="0">
                <a:solidFill>
                  <a:srgbClr val="404040"/>
                </a:solidFill>
                <a:ea typeface="+mn-ea"/>
              </a:rPr>
              <a:t>exclusive</a:t>
            </a:r>
            <a:r>
              <a:rPr sz="900" b="1" kern="1200" spc="-41" dirty="0">
                <a:solidFill>
                  <a:srgbClr val="404040"/>
                </a:solidFill>
                <a:ea typeface="+mn-ea"/>
              </a:rPr>
              <a:t> </a:t>
            </a:r>
            <a:r>
              <a:rPr sz="900" b="1" kern="1200" dirty="0">
                <a:solidFill>
                  <a:srgbClr val="404040"/>
                </a:solidFill>
                <a:ea typeface="+mn-ea"/>
              </a:rPr>
              <a:t>branding</a:t>
            </a:r>
            <a:endParaRPr sz="900" kern="1200">
              <a:solidFill>
                <a:prstClr val="black"/>
              </a:solidFill>
              <a:ea typeface="+mn-ea"/>
            </a:endParaRPr>
          </a:p>
        </p:txBody>
      </p:sp>
      <p:sp>
        <p:nvSpPr>
          <p:cNvPr id="57" name="object 57"/>
          <p:cNvSpPr txBox="1"/>
          <p:nvPr/>
        </p:nvSpPr>
        <p:spPr>
          <a:xfrm>
            <a:off x="5490400" y="3512725"/>
            <a:ext cx="1597819" cy="425116"/>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kern="1200" spc="-4" dirty="0">
                <a:solidFill>
                  <a:srgbClr val="404040"/>
                </a:solidFill>
                <a:latin typeface="Arial MT"/>
                <a:ea typeface="+mn-ea"/>
                <a:cs typeface="Arial MT"/>
              </a:rPr>
              <a:t>Organic footprint </a:t>
            </a:r>
            <a:r>
              <a:rPr sz="900" kern="1200" dirty="0">
                <a:solidFill>
                  <a:srgbClr val="404040"/>
                </a:solidFill>
                <a:latin typeface="Arial MT"/>
                <a:ea typeface="+mn-ea"/>
                <a:cs typeface="Arial MT"/>
              </a:rPr>
              <a:t>for better </a:t>
            </a:r>
            <a:r>
              <a:rPr sz="900" kern="1200" spc="4" dirty="0">
                <a:solidFill>
                  <a:srgbClr val="404040"/>
                </a:solidFill>
                <a:latin typeface="Arial MT"/>
                <a:ea typeface="+mn-ea"/>
                <a:cs typeface="Arial MT"/>
              </a:rPr>
              <a:t> </a:t>
            </a:r>
            <a:r>
              <a:rPr sz="900" b="1" kern="1200" dirty="0">
                <a:solidFill>
                  <a:srgbClr val="404040"/>
                </a:solidFill>
                <a:ea typeface="+mn-ea"/>
              </a:rPr>
              <a:t>operations</a:t>
            </a:r>
            <a:r>
              <a:rPr sz="900" b="1" kern="1200" spc="-15" dirty="0">
                <a:solidFill>
                  <a:srgbClr val="404040"/>
                </a:solidFill>
                <a:ea typeface="+mn-ea"/>
              </a:rPr>
              <a:t> </a:t>
            </a:r>
            <a:r>
              <a:rPr sz="900" b="1" kern="1200" spc="-4" dirty="0">
                <a:solidFill>
                  <a:srgbClr val="404040"/>
                </a:solidFill>
                <a:ea typeface="+mn-ea"/>
              </a:rPr>
              <a:t>control</a:t>
            </a:r>
            <a:r>
              <a:rPr sz="900" b="1" kern="1200" spc="-11" dirty="0">
                <a:solidFill>
                  <a:srgbClr val="404040"/>
                </a:solidFill>
                <a:ea typeface="+mn-ea"/>
              </a:rPr>
              <a:t> </a:t>
            </a:r>
            <a:r>
              <a:rPr sz="900" kern="1200" dirty="0">
                <a:solidFill>
                  <a:srgbClr val="404040"/>
                </a:solidFill>
                <a:latin typeface="Arial MT"/>
                <a:ea typeface="+mn-ea"/>
                <a:cs typeface="Arial MT"/>
              </a:rPr>
              <a:t>and</a:t>
            </a:r>
            <a:r>
              <a:rPr sz="900" kern="1200" spc="-30" dirty="0">
                <a:solidFill>
                  <a:srgbClr val="404040"/>
                </a:solidFill>
                <a:latin typeface="Arial MT"/>
                <a:ea typeface="+mn-ea"/>
                <a:cs typeface="Arial MT"/>
              </a:rPr>
              <a:t> </a:t>
            </a:r>
            <a:r>
              <a:rPr sz="900" kern="1200" dirty="0">
                <a:solidFill>
                  <a:srgbClr val="404040"/>
                </a:solidFill>
                <a:latin typeface="Arial MT"/>
                <a:ea typeface="+mn-ea"/>
                <a:cs typeface="Arial MT"/>
              </a:rPr>
              <a:t>real </a:t>
            </a:r>
            <a:r>
              <a:rPr sz="900" kern="1200" spc="-236" dirty="0">
                <a:solidFill>
                  <a:srgbClr val="404040"/>
                </a:solidFill>
                <a:latin typeface="Arial MT"/>
                <a:ea typeface="+mn-ea"/>
                <a:cs typeface="Arial MT"/>
              </a:rPr>
              <a:t> </a:t>
            </a:r>
            <a:r>
              <a:rPr sz="900" kern="1200" dirty="0">
                <a:solidFill>
                  <a:srgbClr val="404040"/>
                </a:solidFill>
                <a:latin typeface="Arial MT"/>
                <a:ea typeface="+mn-ea"/>
                <a:cs typeface="Arial MT"/>
              </a:rPr>
              <a:t>time</a:t>
            </a:r>
            <a:r>
              <a:rPr sz="900" kern="1200" spc="-8" dirty="0">
                <a:solidFill>
                  <a:srgbClr val="404040"/>
                </a:solidFill>
                <a:latin typeface="Arial MT"/>
                <a:ea typeface="+mn-ea"/>
                <a:cs typeface="Arial MT"/>
              </a:rPr>
              <a:t> </a:t>
            </a:r>
            <a:r>
              <a:rPr sz="900" b="1" kern="1200" dirty="0">
                <a:solidFill>
                  <a:srgbClr val="404040"/>
                </a:solidFill>
                <a:ea typeface="+mn-ea"/>
              </a:rPr>
              <a:t>PoS data</a:t>
            </a:r>
            <a:endParaRPr sz="900" kern="1200">
              <a:solidFill>
                <a:prstClr val="black"/>
              </a:solidFill>
              <a:ea typeface="+mn-ea"/>
            </a:endParaRPr>
          </a:p>
        </p:txBody>
      </p:sp>
      <p:sp>
        <p:nvSpPr>
          <p:cNvPr id="58" name="object 58"/>
          <p:cNvSpPr txBox="1"/>
          <p:nvPr/>
        </p:nvSpPr>
        <p:spPr>
          <a:xfrm>
            <a:off x="5490400" y="4061650"/>
            <a:ext cx="1481138" cy="286617"/>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b="1" kern="1200" dirty="0">
                <a:solidFill>
                  <a:srgbClr val="404040"/>
                </a:solidFill>
                <a:ea typeface="+mn-ea"/>
              </a:rPr>
              <a:t>High end Galleries </a:t>
            </a:r>
            <a:r>
              <a:rPr sz="900" kern="1200" dirty="0">
                <a:solidFill>
                  <a:srgbClr val="404040"/>
                </a:solidFill>
                <a:latin typeface="Arial MT"/>
                <a:ea typeface="+mn-ea"/>
                <a:cs typeface="Arial MT"/>
              </a:rPr>
              <a:t>for </a:t>
            </a:r>
            <a:r>
              <a:rPr sz="900" kern="1200" spc="4" dirty="0">
                <a:solidFill>
                  <a:srgbClr val="404040"/>
                </a:solidFill>
                <a:latin typeface="Arial MT"/>
                <a:ea typeface="+mn-ea"/>
                <a:cs typeface="Arial MT"/>
              </a:rPr>
              <a:t> </a:t>
            </a:r>
            <a:r>
              <a:rPr sz="900" kern="1200" spc="-4" dirty="0">
                <a:solidFill>
                  <a:srgbClr val="404040"/>
                </a:solidFill>
                <a:latin typeface="Arial MT"/>
                <a:ea typeface="+mn-ea"/>
                <a:cs typeface="Arial MT"/>
              </a:rPr>
              <a:t>luxury</a:t>
            </a:r>
            <a:r>
              <a:rPr sz="900" kern="1200" spc="-19" dirty="0">
                <a:solidFill>
                  <a:srgbClr val="404040"/>
                </a:solidFill>
                <a:latin typeface="Arial MT"/>
                <a:ea typeface="+mn-ea"/>
                <a:cs typeface="Arial MT"/>
              </a:rPr>
              <a:t> </a:t>
            </a:r>
            <a:r>
              <a:rPr sz="900" kern="1200" dirty="0">
                <a:solidFill>
                  <a:srgbClr val="404040"/>
                </a:solidFill>
                <a:latin typeface="Arial MT"/>
                <a:ea typeface="+mn-ea"/>
                <a:cs typeface="Arial MT"/>
              </a:rPr>
              <a:t>customer</a:t>
            </a:r>
            <a:r>
              <a:rPr sz="900" kern="1200" spc="-41" dirty="0">
                <a:solidFill>
                  <a:srgbClr val="404040"/>
                </a:solidFill>
                <a:latin typeface="Arial MT"/>
                <a:ea typeface="+mn-ea"/>
                <a:cs typeface="Arial MT"/>
              </a:rPr>
              <a:t> </a:t>
            </a:r>
            <a:r>
              <a:rPr sz="900" kern="1200" spc="-4" dirty="0">
                <a:solidFill>
                  <a:srgbClr val="404040"/>
                </a:solidFill>
                <a:latin typeface="Arial MT"/>
                <a:ea typeface="+mn-ea"/>
                <a:cs typeface="Arial MT"/>
              </a:rPr>
              <a:t>segments</a:t>
            </a:r>
            <a:endParaRPr sz="900" kern="1200">
              <a:solidFill>
                <a:prstClr val="black"/>
              </a:solidFill>
              <a:latin typeface="Arial MT"/>
              <a:ea typeface="+mn-ea"/>
              <a:cs typeface="Arial MT"/>
            </a:endParaRPr>
          </a:p>
        </p:txBody>
      </p:sp>
      <p:sp>
        <p:nvSpPr>
          <p:cNvPr id="59" name="object 59"/>
          <p:cNvSpPr txBox="1"/>
          <p:nvPr/>
        </p:nvSpPr>
        <p:spPr>
          <a:xfrm>
            <a:off x="5490400" y="4473093"/>
            <a:ext cx="1524953" cy="286617"/>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b="1" kern="1200" spc="-4" dirty="0">
                <a:solidFill>
                  <a:srgbClr val="404040"/>
                </a:solidFill>
                <a:ea typeface="+mn-ea"/>
              </a:rPr>
              <a:t>Uniformity </a:t>
            </a:r>
            <a:r>
              <a:rPr sz="900" kern="1200" dirty="0">
                <a:solidFill>
                  <a:srgbClr val="404040"/>
                </a:solidFill>
                <a:latin typeface="Arial MT"/>
                <a:ea typeface="+mn-ea"/>
                <a:cs typeface="Arial MT"/>
              </a:rPr>
              <a:t>of </a:t>
            </a:r>
            <a:r>
              <a:rPr sz="900" kern="1200" spc="-4" dirty="0">
                <a:solidFill>
                  <a:srgbClr val="404040"/>
                </a:solidFill>
                <a:latin typeface="Arial MT"/>
                <a:ea typeface="+mn-ea"/>
                <a:cs typeface="Arial MT"/>
              </a:rPr>
              <a:t>service and </a:t>
            </a:r>
            <a:r>
              <a:rPr sz="900" kern="1200" dirty="0">
                <a:solidFill>
                  <a:srgbClr val="404040"/>
                </a:solidFill>
                <a:latin typeface="Arial MT"/>
                <a:ea typeface="+mn-ea"/>
                <a:cs typeface="Arial MT"/>
              </a:rPr>
              <a:t> </a:t>
            </a:r>
            <a:r>
              <a:rPr sz="900" kern="1200" spc="-4" dirty="0">
                <a:solidFill>
                  <a:srgbClr val="404040"/>
                </a:solidFill>
                <a:latin typeface="Arial MT"/>
                <a:ea typeface="+mn-ea"/>
                <a:cs typeface="Arial MT"/>
              </a:rPr>
              <a:t>delivery</a:t>
            </a:r>
            <a:r>
              <a:rPr sz="900" kern="1200" spc="-30" dirty="0">
                <a:solidFill>
                  <a:srgbClr val="404040"/>
                </a:solidFill>
                <a:latin typeface="Arial MT"/>
                <a:ea typeface="+mn-ea"/>
                <a:cs typeface="Arial MT"/>
              </a:rPr>
              <a:t> </a:t>
            </a:r>
            <a:r>
              <a:rPr sz="900" kern="1200" dirty="0">
                <a:solidFill>
                  <a:srgbClr val="404040"/>
                </a:solidFill>
                <a:latin typeface="Arial MT"/>
                <a:ea typeface="+mn-ea"/>
                <a:cs typeface="Arial MT"/>
              </a:rPr>
              <a:t>across</a:t>
            </a:r>
            <a:r>
              <a:rPr sz="900" kern="1200" spc="-23" dirty="0">
                <a:solidFill>
                  <a:srgbClr val="404040"/>
                </a:solidFill>
                <a:latin typeface="Arial MT"/>
                <a:ea typeface="+mn-ea"/>
                <a:cs typeface="Arial MT"/>
              </a:rPr>
              <a:t> </a:t>
            </a:r>
            <a:r>
              <a:rPr sz="900" kern="1200" spc="-4" dirty="0">
                <a:solidFill>
                  <a:srgbClr val="404040"/>
                </a:solidFill>
                <a:latin typeface="Arial MT"/>
                <a:ea typeface="+mn-ea"/>
                <a:cs typeface="Arial MT"/>
              </a:rPr>
              <a:t>showrooms</a:t>
            </a:r>
            <a:endParaRPr sz="900" kern="1200">
              <a:solidFill>
                <a:prstClr val="black"/>
              </a:solidFill>
              <a:latin typeface="Arial MT"/>
              <a:ea typeface="+mn-ea"/>
              <a:cs typeface="Arial MT"/>
            </a:endParaRPr>
          </a:p>
        </p:txBody>
      </p:sp>
      <p:sp>
        <p:nvSpPr>
          <p:cNvPr id="60" name="object 60"/>
          <p:cNvSpPr txBox="1"/>
          <p:nvPr/>
        </p:nvSpPr>
        <p:spPr>
          <a:xfrm>
            <a:off x="7331488" y="2802922"/>
            <a:ext cx="1643539" cy="171201"/>
          </a:xfrm>
          <a:prstGeom prst="rect">
            <a:avLst/>
          </a:prstGeom>
        </p:spPr>
        <p:txBody>
          <a:bodyPr vert="horz" wrap="square" lIns="0" tIns="9525" rIns="0" bIns="0" rtlCol="0">
            <a:spAutoFit/>
          </a:bodyPr>
          <a:lstStyle/>
          <a:p>
            <a:pPr marL="9525" defTabSz="685800">
              <a:spcBef>
                <a:spcPts val="75"/>
              </a:spcBef>
              <a:buClrTx/>
            </a:pPr>
            <a:r>
              <a:rPr sz="1050" b="1" kern="1200" spc="-4" dirty="0">
                <a:solidFill>
                  <a:srgbClr val="404040"/>
                </a:solidFill>
                <a:ea typeface="+mn-ea"/>
              </a:rPr>
              <a:t>Superior</a:t>
            </a:r>
            <a:r>
              <a:rPr sz="1050" b="1" kern="1200" spc="-26" dirty="0">
                <a:solidFill>
                  <a:srgbClr val="404040"/>
                </a:solidFill>
                <a:ea typeface="+mn-ea"/>
              </a:rPr>
              <a:t> </a:t>
            </a:r>
            <a:r>
              <a:rPr sz="1050" b="1" kern="1200" spc="-4" dirty="0">
                <a:solidFill>
                  <a:srgbClr val="404040"/>
                </a:solidFill>
                <a:ea typeface="+mn-ea"/>
              </a:rPr>
              <a:t>service</a:t>
            </a:r>
            <a:r>
              <a:rPr sz="1050" b="1" kern="1200" spc="-19" dirty="0">
                <a:solidFill>
                  <a:srgbClr val="404040"/>
                </a:solidFill>
                <a:ea typeface="+mn-ea"/>
              </a:rPr>
              <a:t> </a:t>
            </a:r>
            <a:r>
              <a:rPr sz="1050" b="1" kern="1200" spc="-8" dirty="0">
                <a:solidFill>
                  <a:srgbClr val="404040"/>
                </a:solidFill>
                <a:ea typeface="+mn-ea"/>
              </a:rPr>
              <a:t>delivery:</a:t>
            </a:r>
            <a:endParaRPr sz="1050" kern="1200">
              <a:solidFill>
                <a:prstClr val="black"/>
              </a:solidFill>
              <a:ea typeface="+mn-ea"/>
            </a:endParaRPr>
          </a:p>
        </p:txBody>
      </p:sp>
      <p:sp>
        <p:nvSpPr>
          <p:cNvPr id="61" name="object 61"/>
          <p:cNvSpPr txBox="1"/>
          <p:nvPr/>
        </p:nvSpPr>
        <p:spPr>
          <a:xfrm>
            <a:off x="7331488" y="3101245"/>
            <a:ext cx="1517809" cy="286617"/>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kern="1200" spc="-4" dirty="0">
                <a:solidFill>
                  <a:srgbClr val="404040"/>
                </a:solidFill>
                <a:latin typeface="Arial MT"/>
                <a:ea typeface="+mn-ea"/>
                <a:cs typeface="Arial MT"/>
              </a:rPr>
              <a:t>Plan</a:t>
            </a:r>
            <a:r>
              <a:rPr sz="900" kern="1200" spc="-23" dirty="0">
                <a:solidFill>
                  <a:srgbClr val="404040"/>
                </a:solidFill>
                <a:latin typeface="Arial MT"/>
                <a:ea typeface="+mn-ea"/>
                <a:cs typeface="Arial MT"/>
              </a:rPr>
              <a:t> </a:t>
            </a:r>
            <a:r>
              <a:rPr sz="900" kern="1200" dirty="0">
                <a:solidFill>
                  <a:srgbClr val="404040"/>
                </a:solidFill>
                <a:latin typeface="Arial MT"/>
                <a:ea typeface="+mn-ea"/>
                <a:cs typeface="Arial MT"/>
              </a:rPr>
              <a:t>to</a:t>
            </a:r>
            <a:r>
              <a:rPr sz="900" kern="1200" spc="-4" dirty="0">
                <a:solidFill>
                  <a:srgbClr val="404040"/>
                </a:solidFill>
                <a:latin typeface="Arial MT"/>
                <a:ea typeface="+mn-ea"/>
                <a:cs typeface="Arial MT"/>
              </a:rPr>
              <a:t> have</a:t>
            </a:r>
            <a:r>
              <a:rPr sz="900" kern="1200" spc="-15" dirty="0">
                <a:solidFill>
                  <a:srgbClr val="404040"/>
                </a:solidFill>
                <a:latin typeface="Arial MT"/>
                <a:ea typeface="+mn-ea"/>
                <a:cs typeface="Arial MT"/>
              </a:rPr>
              <a:t> </a:t>
            </a:r>
            <a:r>
              <a:rPr sz="900" b="1" kern="1200" spc="-4" dirty="0">
                <a:solidFill>
                  <a:srgbClr val="404040"/>
                </a:solidFill>
                <a:ea typeface="+mn-ea"/>
              </a:rPr>
              <a:t>more</a:t>
            </a:r>
            <a:r>
              <a:rPr sz="900" b="1" kern="1200" spc="-11" dirty="0">
                <a:solidFill>
                  <a:srgbClr val="404040"/>
                </a:solidFill>
                <a:ea typeface="+mn-ea"/>
              </a:rPr>
              <a:t> </a:t>
            </a:r>
            <a:r>
              <a:rPr sz="900" b="1" kern="1200" spc="-4" dirty="0">
                <a:solidFill>
                  <a:srgbClr val="404040"/>
                </a:solidFill>
                <a:ea typeface="+mn-ea"/>
              </a:rPr>
              <a:t>service </a:t>
            </a:r>
            <a:r>
              <a:rPr sz="900" b="1" kern="1200" spc="-236" dirty="0">
                <a:solidFill>
                  <a:srgbClr val="404040"/>
                </a:solidFill>
                <a:ea typeface="+mn-ea"/>
              </a:rPr>
              <a:t> </a:t>
            </a:r>
            <a:r>
              <a:rPr sz="900" b="1" kern="1200" spc="-4" dirty="0">
                <a:solidFill>
                  <a:srgbClr val="404040"/>
                </a:solidFill>
                <a:ea typeface="+mn-ea"/>
              </a:rPr>
              <a:t>centers</a:t>
            </a:r>
            <a:r>
              <a:rPr sz="900" b="1" kern="1200" spc="-26" dirty="0">
                <a:solidFill>
                  <a:srgbClr val="404040"/>
                </a:solidFill>
                <a:ea typeface="+mn-ea"/>
              </a:rPr>
              <a:t> </a:t>
            </a:r>
            <a:r>
              <a:rPr sz="900" kern="1200" dirty="0">
                <a:solidFill>
                  <a:srgbClr val="404040"/>
                </a:solidFill>
                <a:latin typeface="Arial MT"/>
                <a:ea typeface="+mn-ea"/>
                <a:cs typeface="Arial MT"/>
              </a:rPr>
              <a:t>than</a:t>
            </a:r>
            <a:r>
              <a:rPr sz="900" kern="1200" spc="-19" dirty="0">
                <a:solidFill>
                  <a:srgbClr val="404040"/>
                </a:solidFill>
                <a:latin typeface="Arial MT"/>
                <a:ea typeface="+mn-ea"/>
                <a:cs typeface="Arial MT"/>
              </a:rPr>
              <a:t> </a:t>
            </a:r>
            <a:r>
              <a:rPr sz="900" kern="1200" spc="-4" dirty="0">
                <a:solidFill>
                  <a:srgbClr val="404040"/>
                </a:solidFill>
                <a:latin typeface="Arial MT"/>
                <a:ea typeface="+mn-ea"/>
                <a:cs typeface="Arial MT"/>
              </a:rPr>
              <a:t>showrooms</a:t>
            </a:r>
            <a:endParaRPr sz="900" kern="1200">
              <a:solidFill>
                <a:prstClr val="black"/>
              </a:solidFill>
              <a:latin typeface="Arial MT"/>
              <a:ea typeface="+mn-ea"/>
              <a:cs typeface="Arial MT"/>
            </a:endParaRPr>
          </a:p>
        </p:txBody>
      </p:sp>
      <p:sp>
        <p:nvSpPr>
          <p:cNvPr id="62" name="object 62"/>
          <p:cNvSpPr txBox="1"/>
          <p:nvPr/>
        </p:nvSpPr>
        <p:spPr>
          <a:xfrm>
            <a:off x="7331488" y="3512725"/>
            <a:ext cx="1548289" cy="425116"/>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kern="1200" spc="-4" dirty="0">
                <a:solidFill>
                  <a:srgbClr val="404040"/>
                </a:solidFill>
                <a:latin typeface="Arial MT"/>
                <a:ea typeface="+mn-ea"/>
                <a:cs typeface="Arial MT"/>
              </a:rPr>
              <a:t>Highly</a:t>
            </a:r>
            <a:r>
              <a:rPr sz="900" kern="1200" spc="-15" dirty="0">
                <a:solidFill>
                  <a:srgbClr val="404040"/>
                </a:solidFill>
                <a:latin typeface="Arial MT"/>
                <a:ea typeface="+mn-ea"/>
                <a:cs typeface="Arial MT"/>
              </a:rPr>
              <a:t> </a:t>
            </a:r>
            <a:r>
              <a:rPr sz="900" kern="1200" spc="-4" dirty="0">
                <a:solidFill>
                  <a:srgbClr val="404040"/>
                </a:solidFill>
                <a:latin typeface="Arial MT"/>
                <a:ea typeface="+mn-ea"/>
                <a:cs typeface="Arial MT"/>
              </a:rPr>
              <a:t>specialized</a:t>
            </a:r>
            <a:r>
              <a:rPr sz="900" kern="1200" spc="-26" dirty="0">
                <a:solidFill>
                  <a:srgbClr val="404040"/>
                </a:solidFill>
                <a:latin typeface="Arial MT"/>
                <a:ea typeface="+mn-ea"/>
                <a:cs typeface="Arial MT"/>
              </a:rPr>
              <a:t> </a:t>
            </a:r>
            <a:r>
              <a:rPr sz="900" kern="1200" dirty="0">
                <a:solidFill>
                  <a:srgbClr val="404040"/>
                </a:solidFill>
                <a:latin typeface="Arial MT"/>
                <a:ea typeface="+mn-ea"/>
                <a:cs typeface="Arial MT"/>
              </a:rPr>
              <a:t>&amp; </a:t>
            </a:r>
            <a:r>
              <a:rPr sz="900" kern="1200" spc="-4" dirty="0">
                <a:solidFill>
                  <a:srgbClr val="404040"/>
                </a:solidFill>
                <a:latin typeface="Arial MT"/>
                <a:ea typeface="+mn-ea"/>
                <a:cs typeface="Arial MT"/>
              </a:rPr>
              <a:t>trained </a:t>
            </a:r>
            <a:r>
              <a:rPr sz="900" kern="1200" spc="-240" dirty="0">
                <a:solidFill>
                  <a:srgbClr val="404040"/>
                </a:solidFill>
                <a:latin typeface="Arial MT"/>
                <a:ea typeface="+mn-ea"/>
                <a:cs typeface="Arial MT"/>
              </a:rPr>
              <a:t> </a:t>
            </a:r>
            <a:r>
              <a:rPr sz="900" b="1" kern="1200" dirty="0">
                <a:solidFill>
                  <a:srgbClr val="404040"/>
                </a:solidFill>
                <a:ea typeface="+mn-ea"/>
              </a:rPr>
              <a:t>expert professionals </a:t>
            </a:r>
            <a:r>
              <a:rPr sz="900" kern="1200" dirty="0">
                <a:solidFill>
                  <a:srgbClr val="404040"/>
                </a:solidFill>
                <a:latin typeface="Arial MT"/>
                <a:ea typeface="+mn-ea"/>
                <a:cs typeface="Arial MT"/>
              </a:rPr>
              <a:t>for </a:t>
            </a:r>
            <a:r>
              <a:rPr sz="900" kern="1200" spc="4" dirty="0">
                <a:solidFill>
                  <a:srgbClr val="404040"/>
                </a:solidFill>
                <a:latin typeface="Arial MT"/>
                <a:ea typeface="+mn-ea"/>
                <a:cs typeface="Arial MT"/>
              </a:rPr>
              <a:t> </a:t>
            </a:r>
            <a:r>
              <a:rPr sz="900" kern="1200" spc="-4" dirty="0">
                <a:solidFill>
                  <a:srgbClr val="404040"/>
                </a:solidFill>
                <a:latin typeface="Arial MT"/>
                <a:ea typeface="+mn-ea"/>
                <a:cs typeface="Arial MT"/>
              </a:rPr>
              <a:t>speedy</a:t>
            </a:r>
            <a:r>
              <a:rPr sz="900" kern="1200" spc="-30" dirty="0">
                <a:solidFill>
                  <a:srgbClr val="404040"/>
                </a:solidFill>
                <a:latin typeface="Arial MT"/>
                <a:ea typeface="+mn-ea"/>
                <a:cs typeface="Arial MT"/>
              </a:rPr>
              <a:t> </a:t>
            </a:r>
            <a:r>
              <a:rPr sz="900" kern="1200" spc="-4" dirty="0">
                <a:solidFill>
                  <a:srgbClr val="404040"/>
                </a:solidFill>
                <a:latin typeface="Arial MT"/>
                <a:ea typeface="+mn-ea"/>
                <a:cs typeface="Arial MT"/>
              </a:rPr>
              <a:t>resolution</a:t>
            </a:r>
            <a:endParaRPr sz="900" kern="1200">
              <a:solidFill>
                <a:prstClr val="black"/>
              </a:solidFill>
              <a:latin typeface="Arial MT"/>
              <a:ea typeface="+mn-ea"/>
              <a:cs typeface="Arial MT"/>
            </a:endParaRPr>
          </a:p>
        </p:txBody>
      </p:sp>
      <p:sp>
        <p:nvSpPr>
          <p:cNvPr id="63" name="object 63"/>
          <p:cNvSpPr txBox="1"/>
          <p:nvPr/>
        </p:nvSpPr>
        <p:spPr>
          <a:xfrm>
            <a:off x="7331488" y="4061650"/>
            <a:ext cx="1648778" cy="286617"/>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kern="1200" spc="-19" dirty="0">
                <a:solidFill>
                  <a:srgbClr val="404040"/>
                </a:solidFill>
                <a:latin typeface="Arial MT"/>
                <a:ea typeface="+mn-ea"/>
                <a:cs typeface="Arial MT"/>
              </a:rPr>
              <a:t>Target </a:t>
            </a:r>
            <a:r>
              <a:rPr sz="900" kern="1200" spc="-4" dirty="0">
                <a:solidFill>
                  <a:srgbClr val="404040"/>
                </a:solidFill>
                <a:latin typeface="Arial MT"/>
                <a:ea typeface="+mn-ea"/>
                <a:cs typeface="Arial MT"/>
              </a:rPr>
              <a:t>a service </a:t>
            </a:r>
            <a:r>
              <a:rPr sz="900" kern="1200" dirty="0">
                <a:solidFill>
                  <a:srgbClr val="404040"/>
                </a:solidFill>
                <a:latin typeface="Arial MT"/>
                <a:ea typeface="+mn-ea"/>
                <a:cs typeface="Arial MT"/>
              </a:rPr>
              <a:t>center </a:t>
            </a:r>
            <a:r>
              <a:rPr sz="900" kern="1200" spc="-4" dirty="0">
                <a:solidFill>
                  <a:srgbClr val="404040"/>
                </a:solidFill>
                <a:latin typeface="Arial MT"/>
                <a:ea typeface="+mn-ea"/>
                <a:cs typeface="Arial MT"/>
              </a:rPr>
              <a:t>in </a:t>
            </a:r>
            <a:r>
              <a:rPr sz="900" b="1" kern="1200" spc="-4" dirty="0">
                <a:solidFill>
                  <a:srgbClr val="404040"/>
                </a:solidFill>
                <a:ea typeface="+mn-ea"/>
              </a:rPr>
              <a:t>&lt;50 </a:t>
            </a:r>
            <a:r>
              <a:rPr sz="900" b="1" kern="1200" spc="-244" dirty="0">
                <a:solidFill>
                  <a:srgbClr val="404040"/>
                </a:solidFill>
                <a:ea typeface="+mn-ea"/>
              </a:rPr>
              <a:t> </a:t>
            </a:r>
            <a:r>
              <a:rPr sz="900" b="1" kern="1200" dirty="0">
                <a:solidFill>
                  <a:srgbClr val="404040"/>
                </a:solidFill>
                <a:ea typeface="+mn-ea"/>
              </a:rPr>
              <a:t>miles</a:t>
            </a:r>
            <a:r>
              <a:rPr sz="900" b="1" kern="1200" spc="-19" dirty="0">
                <a:solidFill>
                  <a:srgbClr val="404040"/>
                </a:solidFill>
                <a:ea typeface="+mn-ea"/>
              </a:rPr>
              <a:t> </a:t>
            </a:r>
            <a:r>
              <a:rPr sz="900" kern="1200" dirty="0">
                <a:solidFill>
                  <a:srgbClr val="404040"/>
                </a:solidFill>
                <a:latin typeface="Arial MT"/>
                <a:ea typeface="+mn-ea"/>
                <a:cs typeface="Arial MT"/>
              </a:rPr>
              <a:t>of</a:t>
            </a:r>
            <a:r>
              <a:rPr sz="900" kern="1200" spc="-4" dirty="0">
                <a:solidFill>
                  <a:srgbClr val="404040"/>
                </a:solidFill>
                <a:latin typeface="Arial MT"/>
                <a:ea typeface="+mn-ea"/>
                <a:cs typeface="Arial MT"/>
              </a:rPr>
              <a:t> every</a:t>
            </a:r>
            <a:r>
              <a:rPr sz="900" kern="1200" spc="-11" dirty="0">
                <a:solidFill>
                  <a:srgbClr val="404040"/>
                </a:solidFill>
                <a:latin typeface="Arial MT"/>
                <a:ea typeface="+mn-ea"/>
                <a:cs typeface="Arial MT"/>
              </a:rPr>
              <a:t> </a:t>
            </a:r>
            <a:r>
              <a:rPr sz="900" kern="1200" dirty="0">
                <a:solidFill>
                  <a:srgbClr val="404040"/>
                </a:solidFill>
                <a:latin typeface="Arial MT"/>
                <a:ea typeface="+mn-ea"/>
                <a:cs typeface="Arial MT"/>
              </a:rPr>
              <a:t>customer</a:t>
            </a:r>
            <a:endParaRPr sz="900" kern="1200">
              <a:solidFill>
                <a:prstClr val="black"/>
              </a:solidFill>
              <a:latin typeface="Arial MT"/>
              <a:ea typeface="+mn-ea"/>
              <a:cs typeface="Arial MT"/>
            </a:endParaRPr>
          </a:p>
        </p:txBody>
      </p:sp>
      <p:sp>
        <p:nvSpPr>
          <p:cNvPr id="64" name="object 64"/>
          <p:cNvSpPr txBox="1"/>
          <p:nvPr/>
        </p:nvSpPr>
        <p:spPr>
          <a:xfrm>
            <a:off x="7331488" y="4473093"/>
            <a:ext cx="1602581" cy="425116"/>
          </a:xfrm>
          <a:prstGeom prst="rect">
            <a:avLst/>
          </a:prstGeom>
        </p:spPr>
        <p:txBody>
          <a:bodyPr vert="horz" wrap="square" lIns="0" tIns="9525" rIns="0" bIns="0" rtlCol="0">
            <a:spAutoFit/>
          </a:bodyPr>
          <a:lstStyle/>
          <a:p>
            <a:pPr marL="138589" marR="3810" indent="-129540" defTabSz="685800">
              <a:spcBef>
                <a:spcPts val="75"/>
              </a:spcBef>
              <a:buClrTx/>
              <a:buFont typeface="Wingdings"/>
              <a:buChar char=""/>
              <a:tabLst>
                <a:tab pos="139065" algn="l"/>
              </a:tabLst>
            </a:pPr>
            <a:r>
              <a:rPr sz="900" b="1" kern="1200" dirty="0">
                <a:solidFill>
                  <a:srgbClr val="404040"/>
                </a:solidFill>
                <a:ea typeface="+mn-ea"/>
              </a:rPr>
              <a:t>Digital </a:t>
            </a:r>
            <a:r>
              <a:rPr sz="900" b="1" kern="1200" spc="-4" dirty="0">
                <a:solidFill>
                  <a:srgbClr val="404040"/>
                </a:solidFill>
                <a:ea typeface="+mn-ea"/>
              </a:rPr>
              <a:t>services </a:t>
            </a:r>
            <a:r>
              <a:rPr sz="900" kern="1200" spc="-4" dirty="0">
                <a:solidFill>
                  <a:srgbClr val="404040"/>
                </a:solidFill>
                <a:latin typeface="Arial MT"/>
                <a:ea typeface="+mn-ea"/>
                <a:cs typeface="Arial MT"/>
              </a:rPr>
              <a:t>such as </a:t>
            </a:r>
            <a:r>
              <a:rPr sz="900" kern="1200" dirty="0">
                <a:solidFill>
                  <a:srgbClr val="404040"/>
                </a:solidFill>
                <a:latin typeface="Arial MT"/>
                <a:ea typeface="+mn-ea"/>
                <a:cs typeface="Arial MT"/>
              </a:rPr>
              <a:t> </a:t>
            </a:r>
            <a:r>
              <a:rPr sz="900" b="1" kern="1200" spc="-4" dirty="0">
                <a:solidFill>
                  <a:srgbClr val="404040"/>
                </a:solidFill>
                <a:ea typeface="+mn-ea"/>
              </a:rPr>
              <a:t>store</a:t>
            </a:r>
            <a:r>
              <a:rPr sz="900" b="1" kern="1200" spc="-11" dirty="0">
                <a:solidFill>
                  <a:srgbClr val="404040"/>
                </a:solidFill>
                <a:ea typeface="+mn-ea"/>
              </a:rPr>
              <a:t> </a:t>
            </a:r>
            <a:r>
              <a:rPr sz="900" b="1" kern="1200" dirty="0">
                <a:solidFill>
                  <a:srgbClr val="404040"/>
                </a:solidFill>
                <a:ea typeface="+mn-ea"/>
              </a:rPr>
              <a:t>finder </a:t>
            </a:r>
            <a:r>
              <a:rPr sz="900" kern="1200" dirty="0">
                <a:solidFill>
                  <a:srgbClr val="404040"/>
                </a:solidFill>
                <a:latin typeface="Arial MT"/>
                <a:ea typeface="+mn-ea"/>
                <a:cs typeface="Arial MT"/>
              </a:rPr>
              <a:t>for</a:t>
            </a:r>
            <a:r>
              <a:rPr sz="900" kern="1200" spc="-15" dirty="0">
                <a:solidFill>
                  <a:srgbClr val="404040"/>
                </a:solidFill>
                <a:latin typeface="Arial MT"/>
                <a:ea typeface="+mn-ea"/>
                <a:cs typeface="Arial MT"/>
              </a:rPr>
              <a:t> </a:t>
            </a:r>
            <a:r>
              <a:rPr sz="900" kern="1200" spc="-4" dirty="0">
                <a:solidFill>
                  <a:srgbClr val="404040"/>
                </a:solidFill>
                <a:latin typeface="Arial MT"/>
                <a:ea typeface="+mn-ea"/>
                <a:cs typeface="Arial MT"/>
              </a:rPr>
              <a:t>easy</a:t>
            </a:r>
            <a:r>
              <a:rPr sz="900" kern="1200" spc="-23" dirty="0">
                <a:solidFill>
                  <a:srgbClr val="404040"/>
                </a:solidFill>
                <a:latin typeface="Arial MT"/>
                <a:ea typeface="+mn-ea"/>
                <a:cs typeface="Arial MT"/>
              </a:rPr>
              <a:t> </a:t>
            </a:r>
            <a:r>
              <a:rPr sz="900" kern="1200" spc="-4" dirty="0">
                <a:solidFill>
                  <a:srgbClr val="404040"/>
                </a:solidFill>
                <a:latin typeface="Arial MT"/>
                <a:ea typeface="+mn-ea"/>
                <a:cs typeface="Arial MT"/>
              </a:rPr>
              <a:t>access </a:t>
            </a:r>
            <a:r>
              <a:rPr sz="900" kern="1200" spc="-236" dirty="0">
                <a:solidFill>
                  <a:srgbClr val="404040"/>
                </a:solidFill>
                <a:latin typeface="Arial MT"/>
                <a:ea typeface="+mn-ea"/>
                <a:cs typeface="Arial MT"/>
              </a:rPr>
              <a:t> </a:t>
            </a:r>
            <a:r>
              <a:rPr sz="900" kern="1200" dirty="0">
                <a:solidFill>
                  <a:srgbClr val="404040"/>
                </a:solidFill>
                <a:latin typeface="Arial MT"/>
                <a:ea typeface="+mn-ea"/>
                <a:cs typeface="Arial MT"/>
              </a:rPr>
              <a:t>and</a:t>
            </a:r>
            <a:r>
              <a:rPr sz="900" kern="1200" spc="-19" dirty="0">
                <a:solidFill>
                  <a:srgbClr val="404040"/>
                </a:solidFill>
                <a:latin typeface="Arial MT"/>
                <a:ea typeface="+mn-ea"/>
                <a:cs typeface="Arial MT"/>
              </a:rPr>
              <a:t> </a:t>
            </a:r>
            <a:r>
              <a:rPr sz="900" kern="1200" dirty="0">
                <a:solidFill>
                  <a:srgbClr val="404040"/>
                </a:solidFill>
                <a:latin typeface="Arial MT"/>
                <a:ea typeface="+mn-ea"/>
                <a:cs typeface="Arial MT"/>
              </a:rPr>
              <a:t>prompt</a:t>
            </a:r>
            <a:r>
              <a:rPr sz="900" kern="1200" spc="-26" dirty="0">
                <a:solidFill>
                  <a:srgbClr val="404040"/>
                </a:solidFill>
                <a:latin typeface="Arial MT"/>
                <a:ea typeface="+mn-ea"/>
                <a:cs typeface="Arial MT"/>
              </a:rPr>
              <a:t> </a:t>
            </a:r>
            <a:r>
              <a:rPr sz="900" kern="1200" spc="-4" dirty="0">
                <a:solidFill>
                  <a:srgbClr val="404040"/>
                </a:solidFill>
                <a:latin typeface="Arial MT"/>
                <a:ea typeface="+mn-ea"/>
                <a:cs typeface="Arial MT"/>
              </a:rPr>
              <a:t>discovery</a:t>
            </a:r>
            <a:endParaRPr sz="900" kern="1200">
              <a:solidFill>
                <a:prstClr val="black"/>
              </a:solidFill>
              <a:latin typeface="Arial MT"/>
              <a:ea typeface="+mn-ea"/>
              <a:cs typeface="Arial MT"/>
            </a:endParaRPr>
          </a:p>
        </p:txBody>
      </p:sp>
      <p:grpSp>
        <p:nvGrpSpPr>
          <p:cNvPr id="65" name="object 65"/>
          <p:cNvGrpSpPr/>
          <p:nvPr/>
        </p:nvGrpSpPr>
        <p:grpSpPr>
          <a:xfrm>
            <a:off x="92583" y="1316737"/>
            <a:ext cx="1560195" cy="3248501"/>
            <a:chOff x="123444" y="1755648"/>
            <a:chExt cx="2080260" cy="4331335"/>
          </a:xfrm>
        </p:grpSpPr>
        <p:sp>
          <p:nvSpPr>
            <p:cNvPr id="66" name="object 66"/>
            <p:cNvSpPr/>
            <p:nvPr/>
          </p:nvSpPr>
          <p:spPr>
            <a:xfrm>
              <a:off x="123444" y="1755647"/>
              <a:ext cx="1798320" cy="1704339"/>
            </a:xfrm>
            <a:custGeom>
              <a:avLst/>
              <a:gdLst/>
              <a:ahLst/>
              <a:cxnLst/>
              <a:rect l="l" t="t" r="r" b="b"/>
              <a:pathLst>
                <a:path w="1798320" h="1704339">
                  <a:moveTo>
                    <a:pt x="1798320" y="301752"/>
                  </a:moveTo>
                  <a:lnTo>
                    <a:pt x="1794637" y="256286"/>
                  </a:lnTo>
                  <a:lnTo>
                    <a:pt x="1784007" y="213144"/>
                  </a:lnTo>
                  <a:lnTo>
                    <a:pt x="1767001" y="172910"/>
                  </a:lnTo>
                  <a:lnTo>
                    <a:pt x="1744192" y="136169"/>
                  </a:lnTo>
                  <a:lnTo>
                    <a:pt x="1716163" y="103492"/>
                  </a:lnTo>
                  <a:lnTo>
                    <a:pt x="1683486" y="75463"/>
                  </a:lnTo>
                  <a:lnTo>
                    <a:pt x="1646745" y="52654"/>
                  </a:lnTo>
                  <a:lnTo>
                    <a:pt x="1606511" y="35648"/>
                  </a:lnTo>
                  <a:lnTo>
                    <a:pt x="1584807" y="30314"/>
                  </a:lnTo>
                  <a:lnTo>
                    <a:pt x="1546948" y="14312"/>
                  </a:lnTo>
                  <a:lnTo>
                    <a:pt x="1503743" y="3683"/>
                  </a:lnTo>
                  <a:lnTo>
                    <a:pt x="1458214" y="0"/>
                  </a:lnTo>
                  <a:lnTo>
                    <a:pt x="280670" y="0"/>
                  </a:lnTo>
                  <a:lnTo>
                    <a:pt x="235140" y="3683"/>
                  </a:lnTo>
                  <a:lnTo>
                    <a:pt x="191947" y="14312"/>
                  </a:lnTo>
                  <a:lnTo>
                    <a:pt x="151676" y="31318"/>
                  </a:lnTo>
                  <a:lnTo>
                    <a:pt x="114909" y="54140"/>
                  </a:lnTo>
                  <a:lnTo>
                    <a:pt x="82207" y="82194"/>
                  </a:lnTo>
                  <a:lnTo>
                    <a:pt x="54152" y="114896"/>
                  </a:lnTo>
                  <a:lnTo>
                    <a:pt x="31318" y="151663"/>
                  </a:lnTo>
                  <a:lnTo>
                    <a:pt x="14300" y="191935"/>
                  </a:lnTo>
                  <a:lnTo>
                    <a:pt x="3670" y="235140"/>
                  </a:lnTo>
                  <a:lnTo>
                    <a:pt x="0" y="280670"/>
                  </a:lnTo>
                  <a:lnTo>
                    <a:pt x="0" y="1403350"/>
                  </a:lnTo>
                  <a:lnTo>
                    <a:pt x="3670" y="1448892"/>
                  </a:lnTo>
                  <a:lnTo>
                    <a:pt x="14300" y="1492097"/>
                  </a:lnTo>
                  <a:lnTo>
                    <a:pt x="31318" y="1532369"/>
                  </a:lnTo>
                  <a:lnTo>
                    <a:pt x="54152" y="1569135"/>
                  </a:lnTo>
                  <a:lnTo>
                    <a:pt x="82207" y="1601838"/>
                  </a:lnTo>
                  <a:lnTo>
                    <a:pt x="114909" y="1629892"/>
                  </a:lnTo>
                  <a:lnTo>
                    <a:pt x="151676" y="1652714"/>
                  </a:lnTo>
                  <a:lnTo>
                    <a:pt x="191947" y="1669719"/>
                  </a:lnTo>
                  <a:lnTo>
                    <a:pt x="217970" y="1676133"/>
                  </a:lnTo>
                  <a:lnTo>
                    <a:pt x="249694" y="1689531"/>
                  </a:lnTo>
                  <a:lnTo>
                    <a:pt x="292836" y="1700161"/>
                  </a:lnTo>
                  <a:lnTo>
                    <a:pt x="338328" y="1703832"/>
                  </a:lnTo>
                  <a:lnTo>
                    <a:pt x="1517904" y="1703832"/>
                  </a:lnTo>
                  <a:lnTo>
                    <a:pt x="1563370" y="1700161"/>
                  </a:lnTo>
                  <a:lnTo>
                    <a:pt x="1606511" y="1689531"/>
                  </a:lnTo>
                  <a:lnTo>
                    <a:pt x="1646745" y="1672526"/>
                  </a:lnTo>
                  <a:lnTo>
                    <a:pt x="1683486" y="1649717"/>
                  </a:lnTo>
                  <a:lnTo>
                    <a:pt x="1716163" y="1621688"/>
                  </a:lnTo>
                  <a:lnTo>
                    <a:pt x="1744192" y="1589011"/>
                  </a:lnTo>
                  <a:lnTo>
                    <a:pt x="1767001" y="1552270"/>
                  </a:lnTo>
                  <a:lnTo>
                    <a:pt x="1784007" y="1512036"/>
                  </a:lnTo>
                  <a:lnTo>
                    <a:pt x="1794637" y="1468894"/>
                  </a:lnTo>
                  <a:lnTo>
                    <a:pt x="1798320" y="1423416"/>
                  </a:lnTo>
                  <a:lnTo>
                    <a:pt x="1798320" y="301752"/>
                  </a:lnTo>
                  <a:close/>
                </a:path>
              </a:pathLst>
            </a:custGeom>
            <a:solidFill>
              <a:srgbClr val="D45716"/>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67" name="object 67"/>
            <p:cNvSpPr/>
            <p:nvPr/>
          </p:nvSpPr>
          <p:spPr>
            <a:xfrm>
              <a:off x="403860" y="3063239"/>
              <a:ext cx="1800225" cy="1710055"/>
            </a:xfrm>
            <a:custGeom>
              <a:avLst/>
              <a:gdLst/>
              <a:ahLst/>
              <a:cxnLst/>
              <a:rect l="l" t="t" r="r" b="b"/>
              <a:pathLst>
                <a:path w="1800225" h="1710054">
                  <a:moveTo>
                    <a:pt x="1799844" y="306578"/>
                  </a:moveTo>
                  <a:lnTo>
                    <a:pt x="1796161" y="261048"/>
                  </a:lnTo>
                  <a:lnTo>
                    <a:pt x="1785531" y="217843"/>
                  </a:lnTo>
                  <a:lnTo>
                    <a:pt x="1768525" y="177571"/>
                  </a:lnTo>
                  <a:lnTo>
                    <a:pt x="1745703" y="140804"/>
                  </a:lnTo>
                  <a:lnTo>
                    <a:pt x="1717649" y="108102"/>
                  </a:lnTo>
                  <a:lnTo>
                    <a:pt x="1684947" y="80048"/>
                  </a:lnTo>
                  <a:lnTo>
                    <a:pt x="1648180" y="57226"/>
                  </a:lnTo>
                  <a:lnTo>
                    <a:pt x="1607908" y="40220"/>
                  </a:lnTo>
                  <a:lnTo>
                    <a:pt x="1600060" y="38303"/>
                  </a:lnTo>
                  <a:lnTo>
                    <a:pt x="1588833" y="31318"/>
                  </a:lnTo>
                  <a:lnTo>
                    <a:pt x="1548599" y="14312"/>
                  </a:lnTo>
                  <a:lnTo>
                    <a:pt x="1505458" y="3683"/>
                  </a:lnTo>
                  <a:lnTo>
                    <a:pt x="1459992" y="0"/>
                  </a:lnTo>
                  <a:lnTo>
                    <a:pt x="280416" y="0"/>
                  </a:lnTo>
                  <a:lnTo>
                    <a:pt x="234924" y="3683"/>
                  </a:lnTo>
                  <a:lnTo>
                    <a:pt x="191782" y="14312"/>
                  </a:lnTo>
                  <a:lnTo>
                    <a:pt x="151549" y="31318"/>
                  </a:lnTo>
                  <a:lnTo>
                    <a:pt x="114808" y="54127"/>
                  </a:lnTo>
                  <a:lnTo>
                    <a:pt x="82130" y="82156"/>
                  </a:lnTo>
                  <a:lnTo>
                    <a:pt x="54102" y="114833"/>
                  </a:lnTo>
                  <a:lnTo>
                    <a:pt x="31292" y="151574"/>
                  </a:lnTo>
                  <a:lnTo>
                    <a:pt x="14287" y="191808"/>
                  </a:lnTo>
                  <a:lnTo>
                    <a:pt x="3670" y="234950"/>
                  </a:lnTo>
                  <a:lnTo>
                    <a:pt x="0" y="280416"/>
                  </a:lnTo>
                  <a:lnTo>
                    <a:pt x="0" y="1402080"/>
                  </a:lnTo>
                  <a:lnTo>
                    <a:pt x="3670" y="1447558"/>
                  </a:lnTo>
                  <a:lnTo>
                    <a:pt x="14287" y="1490700"/>
                  </a:lnTo>
                  <a:lnTo>
                    <a:pt x="31292" y="1530934"/>
                  </a:lnTo>
                  <a:lnTo>
                    <a:pt x="54102" y="1567675"/>
                  </a:lnTo>
                  <a:lnTo>
                    <a:pt x="82130" y="1600352"/>
                  </a:lnTo>
                  <a:lnTo>
                    <a:pt x="114808" y="1628381"/>
                  </a:lnTo>
                  <a:lnTo>
                    <a:pt x="151549" y="1651190"/>
                  </a:lnTo>
                  <a:lnTo>
                    <a:pt x="191782" y="1668195"/>
                  </a:lnTo>
                  <a:lnTo>
                    <a:pt x="195973" y="1669237"/>
                  </a:lnTo>
                  <a:lnTo>
                    <a:pt x="211112" y="1678622"/>
                  </a:lnTo>
                  <a:lnTo>
                    <a:pt x="251383" y="1695627"/>
                  </a:lnTo>
                  <a:lnTo>
                    <a:pt x="294576" y="1706257"/>
                  </a:lnTo>
                  <a:lnTo>
                    <a:pt x="340106" y="1709928"/>
                  </a:lnTo>
                  <a:lnTo>
                    <a:pt x="1519174" y="1709928"/>
                  </a:lnTo>
                  <a:lnTo>
                    <a:pt x="1564703" y="1706257"/>
                  </a:lnTo>
                  <a:lnTo>
                    <a:pt x="1607908" y="1695627"/>
                  </a:lnTo>
                  <a:lnTo>
                    <a:pt x="1648180" y="1678622"/>
                  </a:lnTo>
                  <a:lnTo>
                    <a:pt x="1684947" y="1655800"/>
                  </a:lnTo>
                  <a:lnTo>
                    <a:pt x="1717649" y="1627746"/>
                  </a:lnTo>
                  <a:lnTo>
                    <a:pt x="1745703" y="1595043"/>
                  </a:lnTo>
                  <a:lnTo>
                    <a:pt x="1768525" y="1558277"/>
                  </a:lnTo>
                  <a:lnTo>
                    <a:pt x="1785531" y="1518005"/>
                  </a:lnTo>
                  <a:lnTo>
                    <a:pt x="1796161" y="1474800"/>
                  </a:lnTo>
                  <a:lnTo>
                    <a:pt x="1799844" y="1429258"/>
                  </a:lnTo>
                  <a:lnTo>
                    <a:pt x="1799844" y="306578"/>
                  </a:lnTo>
                  <a:close/>
                </a:path>
              </a:pathLst>
            </a:custGeom>
            <a:solidFill>
              <a:srgbClr val="B09C7C"/>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68" name="object 68"/>
            <p:cNvSpPr/>
            <p:nvPr/>
          </p:nvSpPr>
          <p:spPr>
            <a:xfrm>
              <a:off x="123444" y="4372355"/>
              <a:ext cx="1798320" cy="1714500"/>
            </a:xfrm>
            <a:custGeom>
              <a:avLst/>
              <a:gdLst/>
              <a:ahLst/>
              <a:cxnLst/>
              <a:rect l="l" t="t" r="r" b="b"/>
              <a:pathLst>
                <a:path w="1798320" h="1714500">
                  <a:moveTo>
                    <a:pt x="1798320" y="311150"/>
                  </a:moveTo>
                  <a:lnTo>
                    <a:pt x="1794637" y="265620"/>
                  </a:lnTo>
                  <a:lnTo>
                    <a:pt x="1784007" y="222415"/>
                  </a:lnTo>
                  <a:lnTo>
                    <a:pt x="1767001" y="182143"/>
                  </a:lnTo>
                  <a:lnTo>
                    <a:pt x="1744179" y="145376"/>
                  </a:lnTo>
                  <a:lnTo>
                    <a:pt x="1716125" y="112674"/>
                  </a:lnTo>
                  <a:lnTo>
                    <a:pt x="1683423" y="84620"/>
                  </a:lnTo>
                  <a:lnTo>
                    <a:pt x="1646656" y="61798"/>
                  </a:lnTo>
                  <a:lnTo>
                    <a:pt x="1614335" y="48158"/>
                  </a:lnTo>
                  <a:lnTo>
                    <a:pt x="1587220" y="31318"/>
                  </a:lnTo>
                  <a:lnTo>
                    <a:pt x="1546948" y="14312"/>
                  </a:lnTo>
                  <a:lnTo>
                    <a:pt x="1503743" y="3683"/>
                  </a:lnTo>
                  <a:lnTo>
                    <a:pt x="1458214" y="0"/>
                  </a:lnTo>
                  <a:lnTo>
                    <a:pt x="280670" y="0"/>
                  </a:lnTo>
                  <a:lnTo>
                    <a:pt x="235140" y="3683"/>
                  </a:lnTo>
                  <a:lnTo>
                    <a:pt x="191947" y="14312"/>
                  </a:lnTo>
                  <a:lnTo>
                    <a:pt x="151676" y="31318"/>
                  </a:lnTo>
                  <a:lnTo>
                    <a:pt x="114909" y="54140"/>
                  </a:lnTo>
                  <a:lnTo>
                    <a:pt x="82207" y="82194"/>
                  </a:lnTo>
                  <a:lnTo>
                    <a:pt x="54152" y="114896"/>
                  </a:lnTo>
                  <a:lnTo>
                    <a:pt x="31318" y="151663"/>
                  </a:lnTo>
                  <a:lnTo>
                    <a:pt x="14300" y="191935"/>
                  </a:lnTo>
                  <a:lnTo>
                    <a:pt x="3670" y="235140"/>
                  </a:lnTo>
                  <a:lnTo>
                    <a:pt x="0" y="280670"/>
                  </a:lnTo>
                  <a:lnTo>
                    <a:pt x="0" y="1403350"/>
                  </a:lnTo>
                  <a:lnTo>
                    <a:pt x="3670" y="1448879"/>
                  </a:lnTo>
                  <a:lnTo>
                    <a:pt x="14300" y="1492072"/>
                  </a:lnTo>
                  <a:lnTo>
                    <a:pt x="31318" y="1532343"/>
                  </a:lnTo>
                  <a:lnTo>
                    <a:pt x="54152" y="1569110"/>
                  </a:lnTo>
                  <a:lnTo>
                    <a:pt x="82207" y="1601812"/>
                  </a:lnTo>
                  <a:lnTo>
                    <a:pt x="114909" y="1629867"/>
                  </a:lnTo>
                  <a:lnTo>
                    <a:pt x="151676" y="1652701"/>
                  </a:lnTo>
                  <a:lnTo>
                    <a:pt x="179311" y="1664385"/>
                  </a:lnTo>
                  <a:lnTo>
                    <a:pt x="209588" y="1683181"/>
                  </a:lnTo>
                  <a:lnTo>
                    <a:pt x="249859" y="1700199"/>
                  </a:lnTo>
                  <a:lnTo>
                    <a:pt x="293052" y="1710829"/>
                  </a:lnTo>
                  <a:lnTo>
                    <a:pt x="338582" y="1714500"/>
                  </a:lnTo>
                  <a:lnTo>
                    <a:pt x="1517650" y="1714500"/>
                  </a:lnTo>
                  <a:lnTo>
                    <a:pt x="1563179" y="1710829"/>
                  </a:lnTo>
                  <a:lnTo>
                    <a:pt x="1606384" y="1700199"/>
                  </a:lnTo>
                  <a:lnTo>
                    <a:pt x="1646656" y="1683181"/>
                  </a:lnTo>
                  <a:lnTo>
                    <a:pt x="1683423" y="1660347"/>
                  </a:lnTo>
                  <a:lnTo>
                    <a:pt x="1716125" y="1632292"/>
                  </a:lnTo>
                  <a:lnTo>
                    <a:pt x="1744179" y="1599590"/>
                  </a:lnTo>
                  <a:lnTo>
                    <a:pt x="1767001" y="1562823"/>
                  </a:lnTo>
                  <a:lnTo>
                    <a:pt x="1784007" y="1522552"/>
                  </a:lnTo>
                  <a:lnTo>
                    <a:pt x="1794637" y="1479359"/>
                  </a:lnTo>
                  <a:lnTo>
                    <a:pt x="1798320" y="1433830"/>
                  </a:lnTo>
                  <a:lnTo>
                    <a:pt x="1798320" y="311150"/>
                  </a:lnTo>
                  <a:close/>
                </a:path>
              </a:pathLst>
            </a:custGeom>
            <a:solidFill>
              <a:srgbClr val="B17C48"/>
            </a:solidFill>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69" name="object 69"/>
          <p:cNvSpPr txBox="1"/>
          <p:nvPr/>
        </p:nvSpPr>
        <p:spPr>
          <a:xfrm>
            <a:off x="238734" y="1403413"/>
            <a:ext cx="1253014" cy="1123449"/>
          </a:xfrm>
          <a:prstGeom prst="rect">
            <a:avLst/>
          </a:prstGeom>
        </p:spPr>
        <p:txBody>
          <a:bodyPr vert="horz" wrap="square" lIns="0" tIns="9525" rIns="0" bIns="0" rtlCol="0">
            <a:spAutoFit/>
          </a:bodyPr>
          <a:lstStyle/>
          <a:p>
            <a:pPr marL="9049" marR="221456" indent="-1429" algn="ctr" defTabSz="685800">
              <a:spcBef>
                <a:spcPts val="75"/>
              </a:spcBef>
              <a:buClrTx/>
            </a:pPr>
            <a:r>
              <a:rPr sz="900" b="1" kern="1200" spc="-4" dirty="0">
                <a:solidFill>
                  <a:srgbClr val="FFFFFF"/>
                </a:solidFill>
                <a:ea typeface="+mn-ea"/>
              </a:rPr>
              <a:t>Set </a:t>
            </a:r>
            <a:r>
              <a:rPr sz="900" b="1" kern="1200" dirty="0">
                <a:solidFill>
                  <a:srgbClr val="FFFFFF"/>
                </a:solidFill>
                <a:ea typeface="+mn-ea"/>
              </a:rPr>
              <a:t>up </a:t>
            </a:r>
            <a:r>
              <a:rPr sz="900" b="1" kern="1200" spc="4" dirty="0">
                <a:solidFill>
                  <a:srgbClr val="FFFFFF"/>
                </a:solidFill>
                <a:ea typeface="+mn-ea"/>
              </a:rPr>
              <a:t>own </a:t>
            </a:r>
            <a:r>
              <a:rPr sz="900" b="1" kern="1200" spc="8" dirty="0">
                <a:solidFill>
                  <a:srgbClr val="FFFFFF"/>
                </a:solidFill>
                <a:ea typeface="+mn-ea"/>
              </a:rPr>
              <a:t> </a:t>
            </a:r>
            <a:r>
              <a:rPr sz="900" b="1" kern="1200" dirty="0">
                <a:solidFill>
                  <a:srgbClr val="FFFFFF"/>
                </a:solidFill>
                <a:ea typeface="+mn-ea"/>
              </a:rPr>
              <a:t>showrooms, </a:t>
            </a:r>
            <a:r>
              <a:rPr sz="900" b="1" kern="1200" spc="4" dirty="0">
                <a:solidFill>
                  <a:srgbClr val="FFFFFF"/>
                </a:solidFill>
                <a:ea typeface="+mn-ea"/>
              </a:rPr>
              <a:t> </a:t>
            </a:r>
            <a:r>
              <a:rPr sz="900" b="1" kern="1200" dirty="0">
                <a:solidFill>
                  <a:srgbClr val="FFFFFF"/>
                </a:solidFill>
                <a:ea typeface="+mn-ea"/>
              </a:rPr>
              <a:t>galleries &amp; </a:t>
            </a:r>
            <a:r>
              <a:rPr sz="900" b="1" kern="1200" spc="-4" dirty="0">
                <a:solidFill>
                  <a:srgbClr val="FFFFFF"/>
                </a:solidFill>
                <a:ea typeface="+mn-ea"/>
              </a:rPr>
              <a:t>service </a:t>
            </a:r>
            <a:r>
              <a:rPr sz="900" b="1" kern="1200" spc="-240" dirty="0">
                <a:solidFill>
                  <a:srgbClr val="FFFFFF"/>
                </a:solidFill>
                <a:ea typeface="+mn-ea"/>
              </a:rPr>
              <a:t> </a:t>
            </a:r>
            <a:r>
              <a:rPr sz="900" b="1" kern="1200" spc="-4" dirty="0">
                <a:solidFill>
                  <a:srgbClr val="FFFFFF"/>
                </a:solidFill>
                <a:ea typeface="+mn-ea"/>
              </a:rPr>
              <a:t>centers</a:t>
            </a:r>
            <a:r>
              <a:rPr sz="900" b="1" kern="1200" spc="-49" dirty="0">
                <a:solidFill>
                  <a:srgbClr val="FFFFFF"/>
                </a:solidFill>
                <a:ea typeface="+mn-ea"/>
              </a:rPr>
              <a:t> </a:t>
            </a:r>
            <a:r>
              <a:rPr sz="900" b="1" kern="1200" dirty="0">
                <a:solidFill>
                  <a:srgbClr val="FFFFFF"/>
                </a:solidFill>
                <a:ea typeface="+mn-ea"/>
              </a:rPr>
              <a:t>in</a:t>
            </a:r>
            <a:r>
              <a:rPr sz="900" b="1" kern="1200" spc="-19" dirty="0">
                <a:solidFill>
                  <a:srgbClr val="FFFFFF"/>
                </a:solidFill>
                <a:ea typeface="+mn-ea"/>
              </a:rPr>
              <a:t> </a:t>
            </a:r>
            <a:r>
              <a:rPr sz="900" b="1" kern="1200" dirty="0">
                <a:solidFill>
                  <a:srgbClr val="FFFFFF"/>
                </a:solidFill>
                <a:ea typeface="+mn-ea"/>
              </a:rPr>
              <a:t>addition </a:t>
            </a:r>
            <a:r>
              <a:rPr sz="900" b="1" kern="1200" spc="-236" dirty="0">
                <a:solidFill>
                  <a:srgbClr val="FFFFFF"/>
                </a:solidFill>
                <a:ea typeface="+mn-ea"/>
              </a:rPr>
              <a:t> </a:t>
            </a:r>
            <a:r>
              <a:rPr sz="900" b="1" kern="1200" dirty="0">
                <a:solidFill>
                  <a:srgbClr val="FFFFFF"/>
                </a:solidFill>
                <a:ea typeface="+mn-ea"/>
              </a:rPr>
              <a:t>to</a:t>
            </a:r>
            <a:r>
              <a:rPr sz="900" b="1" kern="1200" spc="-4" dirty="0">
                <a:solidFill>
                  <a:srgbClr val="FFFFFF"/>
                </a:solidFill>
                <a:ea typeface="+mn-ea"/>
              </a:rPr>
              <a:t> </a:t>
            </a:r>
            <a:r>
              <a:rPr sz="900" b="1" kern="1200" dirty="0">
                <a:solidFill>
                  <a:srgbClr val="FFFFFF"/>
                </a:solidFill>
                <a:ea typeface="+mn-ea"/>
              </a:rPr>
              <a:t>online</a:t>
            </a:r>
            <a:r>
              <a:rPr sz="900" b="1" kern="1200" spc="4" dirty="0">
                <a:solidFill>
                  <a:srgbClr val="FFFFFF"/>
                </a:solidFill>
                <a:ea typeface="+mn-ea"/>
              </a:rPr>
              <a:t> </a:t>
            </a:r>
            <a:r>
              <a:rPr sz="900" b="1" kern="1200" spc="-4" dirty="0">
                <a:solidFill>
                  <a:srgbClr val="FFFFFF"/>
                </a:solidFill>
                <a:ea typeface="+mn-ea"/>
              </a:rPr>
              <a:t>store </a:t>
            </a:r>
            <a:r>
              <a:rPr sz="900" b="1" kern="1200" dirty="0">
                <a:solidFill>
                  <a:srgbClr val="FFFFFF"/>
                </a:solidFill>
                <a:ea typeface="+mn-ea"/>
              </a:rPr>
              <a:t> </a:t>
            </a:r>
            <a:r>
              <a:rPr sz="900" b="1" kern="1200" spc="-4" dirty="0">
                <a:solidFill>
                  <a:srgbClr val="FFFFFF"/>
                </a:solidFill>
                <a:ea typeface="+mn-ea"/>
              </a:rPr>
              <a:t>(Direct</a:t>
            </a:r>
            <a:r>
              <a:rPr sz="900" b="1" kern="1200" spc="-26" dirty="0">
                <a:solidFill>
                  <a:srgbClr val="FFFFFF"/>
                </a:solidFill>
                <a:ea typeface="+mn-ea"/>
              </a:rPr>
              <a:t> </a:t>
            </a:r>
            <a:r>
              <a:rPr sz="900" b="1" kern="1200" dirty="0">
                <a:solidFill>
                  <a:srgbClr val="FFFFFF"/>
                </a:solidFill>
                <a:ea typeface="+mn-ea"/>
              </a:rPr>
              <a:t>Retailing)</a:t>
            </a:r>
            <a:endParaRPr sz="900" kern="1200">
              <a:solidFill>
                <a:prstClr val="black"/>
              </a:solidFill>
              <a:ea typeface="+mn-ea"/>
            </a:endParaRPr>
          </a:p>
          <a:p>
            <a:pPr defTabSz="685800">
              <a:spcBef>
                <a:spcPts val="34"/>
              </a:spcBef>
              <a:buClrTx/>
            </a:pPr>
            <a:endParaRPr sz="938" kern="1200">
              <a:solidFill>
                <a:prstClr val="black"/>
              </a:solidFill>
              <a:ea typeface="+mn-ea"/>
            </a:endParaRPr>
          </a:p>
          <a:p>
            <a:pPr marL="233839" defTabSz="685800">
              <a:buClrTx/>
            </a:pPr>
            <a:r>
              <a:rPr sz="900" b="1" kern="1200" spc="-4" dirty="0">
                <a:solidFill>
                  <a:srgbClr val="FFFFFF"/>
                </a:solidFill>
                <a:ea typeface="+mn-ea"/>
              </a:rPr>
              <a:t>Consumer</a:t>
            </a:r>
            <a:r>
              <a:rPr sz="900" b="1" kern="1200" spc="-26" dirty="0">
                <a:solidFill>
                  <a:srgbClr val="FFFFFF"/>
                </a:solidFill>
                <a:ea typeface="+mn-ea"/>
              </a:rPr>
              <a:t> </a:t>
            </a:r>
            <a:r>
              <a:rPr sz="900" b="1" kern="1200" spc="-4" dirty="0">
                <a:solidFill>
                  <a:srgbClr val="FFFFFF"/>
                </a:solidFill>
                <a:ea typeface="+mn-ea"/>
              </a:rPr>
              <a:t>benefit:</a:t>
            </a:r>
            <a:endParaRPr sz="900" kern="1200">
              <a:solidFill>
                <a:prstClr val="black"/>
              </a:solidFill>
              <a:ea typeface="+mn-ea"/>
            </a:endParaRPr>
          </a:p>
        </p:txBody>
      </p:sp>
      <p:sp>
        <p:nvSpPr>
          <p:cNvPr id="70" name="object 70"/>
          <p:cNvSpPr txBox="1"/>
          <p:nvPr/>
        </p:nvSpPr>
        <p:spPr>
          <a:xfrm>
            <a:off x="447218" y="2642044"/>
            <a:ext cx="1061561" cy="563616"/>
          </a:xfrm>
          <a:prstGeom prst="rect">
            <a:avLst/>
          </a:prstGeom>
        </p:spPr>
        <p:txBody>
          <a:bodyPr vert="horz" wrap="square" lIns="0" tIns="9525" rIns="0" bIns="0" rtlCol="0">
            <a:spAutoFit/>
          </a:bodyPr>
          <a:lstStyle/>
          <a:p>
            <a:pPr marL="9525" marR="3810" indent="-2381" algn="ctr" defTabSz="685800">
              <a:spcBef>
                <a:spcPts val="75"/>
              </a:spcBef>
              <a:buClrTx/>
            </a:pPr>
            <a:r>
              <a:rPr sz="900" b="1" kern="1200" spc="-4" dirty="0">
                <a:solidFill>
                  <a:srgbClr val="FFFFFF"/>
                </a:solidFill>
                <a:ea typeface="+mn-ea"/>
              </a:rPr>
              <a:t>Savings</a:t>
            </a:r>
            <a:r>
              <a:rPr sz="900" b="1" kern="1200" spc="-8" dirty="0">
                <a:solidFill>
                  <a:srgbClr val="FFFFFF"/>
                </a:solidFill>
                <a:ea typeface="+mn-ea"/>
              </a:rPr>
              <a:t> </a:t>
            </a:r>
            <a:r>
              <a:rPr sz="900" b="1" kern="1200" dirty="0">
                <a:solidFill>
                  <a:srgbClr val="FFFFFF"/>
                </a:solidFill>
                <a:ea typeface="+mn-ea"/>
              </a:rPr>
              <a:t>in</a:t>
            </a:r>
            <a:r>
              <a:rPr sz="900" b="1" kern="1200" spc="4" dirty="0">
                <a:solidFill>
                  <a:srgbClr val="FFFFFF"/>
                </a:solidFill>
                <a:ea typeface="+mn-ea"/>
              </a:rPr>
              <a:t> </a:t>
            </a:r>
            <a:r>
              <a:rPr sz="900" b="1" kern="1200" spc="-4" dirty="0">
                <a:solidFill>
                  <a:srgbClr val="FFFFFF"/>
                </a:solidFill>
                <a:ea typeface="+mn-ea"/>
              </a:rPr>
              <a:t>the </a:t>
            </a:r>
            <a:r>
              <a:rPr sz="900" b="1" kern="1200" dirty="0">
                <a:solidFill>
                  <a:srgbClr val="FFFFFF"/>
                </a:solidFill>
                <a:ea typeface="+mn-ea"/>
              </a:rPr>
              <a:t> </a:t>
            </a:r>
            <a:r>
              <a:rPr sz="900" b="1" kern="1200" spc="-4" dirty="0">
                <a:solidFill>
                  <a:srgbClr val="FFFFFF"/>
                </a:solidFill>
                <a:ea typeface="+mn-ea"/>
              </a:rPr>
              <a:t>direct-to-consumer </a:t>
            </a:r>
            <a:r>
              <a:rPr sz="900" b="1" kern="1200" spc="-244" dirty="0">
                <a:solidFill>
                  <a:srgbClr val="FFFFFF"/>
                </a:solidFill>
                <a:ea typeface="+mn-ea"/>
              </a:rPr>
              <a:t> </a:t>
            </a:r>
            <a:r>
              <a:rPr sz="900" b="1" kern="1200" dirty="0">
                <a:solidFill>
                  <a:srgbClr val="FFFFFF"/>
                </a:solidFill>
                <a:ea typeface="+mn-ea"/>
              </a:rPr>
              <a:t>model</a:t>
            </a:r>
            <a:r>
              <a:rPr sz="900" b="1" kern="1200" spc="-23" dirty="0">
                <a:solidFill>
                  <a:srgbClr val="FFFFFF"/>
                </a:solidFill>
                <a:ea typeface="+mn-ea"/>
              </a:rPr>
              <a:t> </a:t>
            </a:r>
            <a:r>
              <a:rPr sz="900" b="1" kern="1200" spc="-4" dirty="0">
                <a:solidFill>
                  <a:srgbClr val="FFFFFF"/>
                </a:solidFill>
                <a:ea typeface="+mn-ea"/>
              </a:rPr>
              <a:t>estimated</a:t>
            </a:r>
            <a:r>
              <a:rPr sz="900" b="1" kern="1200" spc="-38" dirty="0">
                <a:solidFill>
                  <a:srgbClr val="FFFFFF"/>
                </a:solidFill>
                <a:ea typeface="+mn-ea"/>
              </a:rPr>
              <a:t> </a:t>
            </a:r>
            <a:r>
              <a:rPr sz="900" b="1" kern="1200" dirty="0">
                <a:solidFill>
                  <a:srgbClr val="FFFFFF"/>
                </a:solidFill>
                <a:ea typeface="+mn-ea"/>
              </a:rPr>
              <a:t>to </a:t>
            </a:r>
            <a:r>
              <a:rPr sz="900" b="1" kern="1200" spc="-240" dirty="0">
                <a:solidFill>
                  <a:srgbClr val="FFFFFF"/>
                </a:solidFill>
                <a:ea typeface="+mn-ea"/>
              </a:rPr>
              <a:t> </a:t>
            </a:r>
            <a:r>
              <a:rPr sz="900" b="1" kern="1200" dirty="0">
                <a:solidFill>
                  <a:srgbClr val="FFFFFF"/>
                </a:solidFill>
                <a:ea typeface="+mn-ea"/>
              </a:rPr>
              <a:t>be</a:t>
            </a:r>
            <a:r>
              <a:rPr sz="900" b="1" kern="1200" spc="-11" dirty="0">
                <a:solidFill>
                  <a:srgbClr val="FFFFFF"/>
                </a:solidFill>
                <a:ea typeface="+mn-ea"/>
              </a:rPr>
              <a:t> </a:t>
            </a:r>
            <a:r>
              <a:rPr sz="900" b="1" kern="1200" dirty="0">
                <a:solidFill>
                  <a:srgbClr val="FFFFFF"/>
                </a:solidFill>
                <a:ea typeface="+mn-ea"/>
              </a:rPr>
              <a:t>8.6%</a:t>
            </a:r>
            <a:r>
              <a:rPr sz="900" b="1" kern="1200" spc="-26" dirty="0">
                <a:solidFill>
                  <a:srgbClr val="FFFFFF"/>
                </a:solidFill>
                <a:ea typeface="+mn-ea"/>
              </a:rPr>
              <a:t> </a:t>
            </a:r>
            <a:r>
              <a:rPr sz="900" b="1" kern="1200" dirty="0">
                <a:solidFill>
                  <a:srgbClr val="FFFFFF"/>
                </a:solidFill>
                <a:ea typeface="+mn-ea"/>
              </a:rPr>
              <a:t>of</a:t>
            </a:r>
            <a:r>
              <a:rPr sz="900" b="1" kern="1200" spc="-8" dirty="0">
                <a:solidFill>
                  <a:srgbClr val="FFFFFF"/>
                </a:solidFill>
                <a:ea typeface="+mn-ea"/>
              </a:rPr>
              <a:t> </a:t>
            </a:r>
            <a:r>
              <a:rPr sz="900" b="1" kern="1200" dirty="0">
                <a:solidFill>
                  <a:srgbClr val="FFFFFF"/>
                </a:solidFill>
                <a:ea typeface="+mn-ea"/>
              </a:rPr>
              <a:t>price*</a:t>
            </a:r>
            <a:endParaRPr sz="900" kern="1200">
              <a:solidFill>
                <a:prstClr val="black"/>
              </a:solidFill>
              <a:ea typeface="+mn-ea"/>
            </a:endParaRPr>
          </a:p>
        </p:txBody>
      </p:sp>
      <p:sp>
        <p:nvSpPr>
          <p:cNvPr id="71" name="object 71"/>
          <p:cNvSpPr txBox="1"/>
          <p:nvPr/>
        </p:nvSpPr>
        <p:spPr>
          <a:xfrm>
            <a:off x="226162" y="3443955"/>
            <a:ext cx="1105376" cy="979114"/>
          </a:xfrm>
          <a:prstGeom prst="rect">
            <a:avLst/>
          </a:prstGeom>
        </p:spPr>
        <p:txBody>
          <a:bodyPr vert="horz" wrap="square" lIns="0" tIns="9525" rIns="0" bIns="0" rtlCol="0">
            <a:spAutoFit/>
          </a:bodyPr>
          <a:lstStyle/>
          <a:p>
            <a:pPr marL="9525" marR="3810" indent="476" algn="ctr" defTabSz="685800">
              <a:spcBef>
                <a:spcPts val="75"/>
              </a:spcBef>
              <a:buClrTx/>
            </a:pPr>
            <a:r>
              <a:rPr sz="900" b="1" kern="1200" spc="-4" dirty="0">
                <a:solidFill>
                  <a:srgbClr val="FFFFFF"/>
                </a:solidFill>
                <a:ea typeface="+mn-ea"/>
              </a:rPr>
              <a:t>Control</a:t>
            </a:r>
            <a:r>
              <a:rPr sz="900" b="1" kern="1200" spc="4" dirty="0">
                <a:solidFill>
                  <a:srgbClr val="FFFFFF"/>
                </a:solidFill>
                <a:ea typeface="+mn-ea"/>
              </a:rPr>
              <a:t> </a:t>
            </a:r>
            <a:r>
              <a:rPr sz="900" b="1" kern="1200" spc="-4" dirty="0">
                <a:solidFill>
                  <a:srgbClr val="FFFFFF"/>
                </a:solidFill>
                <a:ea typeface="+mn-ea"/>
              </a:rPr>
              <a:t>&amp;</a:t>
            </a:r>
            <a:r>
              <a:rPr sz="900" b="1" kern="1200" spc="-8" dirty="0">
                <a:solidFill>
                  <a:srgbClr val="FFFFFF"/>
                </a:solidFill>
                <a:ea typeface="+mn-ea"/>
              </a:rPr>
              <a:t> </a:t>
            </a:r>
            <a:r>
              <a:rPr sz="900" b="1" kern="1200" dirty="0">
                <a:solidFill>
                  <a:srgbClr val="FFFFFF"/>
                </a:solidFill>
                <a:ea typeface="+mn-ea"/>
              </a:rPr>
              <a:t>Brand </a:t>
            </a:r>
            <a:r>
              <a:rPr sz="900" b="1" kern="1200" spc="4" dirty="0">
                <a:solidFill>
                  <a:srgbClr val="FFFFFF"/>
                </a:solidFill>
                <a:ea typeface="+mn-ea"/>
              </a:rPr>
              <a:t> </a:t>
            </a:r>
            <a:r>
              <a:rPr sz="900" b="1" kern="1200" spc="-4" dirty="0">
                <a:solidFill>
                  <a:srgbClr val="FFFFFF"/>
                </a:solidFill>
                <a:ea typeface="+mn-ea"/>
              </a:rPr>
              <a:t>synergies </a:t>
            </a:r>
            <a:r>
              <a:rPr sz="900" b="1" kern="1200" dirty="0">
                <a:solidFill>
                  <a:srgbClr val="FFFFFF"/>
                </a:solidFill>
                <a:ea typeface="+mn-ea"/>
              </a:rPr>
              <a:t>in </a:t>
            </a:r>
            <a:r>
              <a:rPr sz="900" b="1" kern="1200" spc="4" dirty="0">
                <a:solidFill>
                  <a:srgbClr val="FFFFFF"/>
                </a:solidFill>
                <a:ea typeface="+mn-ea"/>
              </a:rPr>
              <a:t> </a:t>
            </a:r>
            <a:r>
              <a:rPr sz="900" b="1" kern="1200" dirty="0">
                <a:solidFill>
                  <a:srgbClr val="FFFFFF"/>
                </a:solidFill>
                <a:ea typeface="+mn-ea"/>
              </a:rPr>
              <a:t>integrated </a:t>
            </a:r>
            <a:r>
              <a:rPr sz="900" b="1" kern="1200" spc="4" dirty="0">
                <a:solidFill>
                  <a:srgbClr val="FFFFFF"/>
                </a:solidFill>
                <a:ea typeface="+mn-ea"/>
              </a:rPr>
              <a:t> </a:t>
            </a:r>
            <a:r>
              <a:rPr sz="900" b="1" kern="1200" spc="-4" dirty="0">
                <a:solidFill>
                  <a:srgbClr val="FFFFFF"/>
                </a:solidFill>
                <a:ea typeface="+mn-ea"/>
              </a:rPr>
              <a:t>distribution</a:t>
            </a:r>
            <a:r>
              <a:rPr sz="900" b="1" kern="1200" spc="8" dirty="0">
                <a:solidFill>
                  <a:srgbClr val="FFFFFF"/>
                </a:solidFill>
                <a:ea typeface="+mn-ea"/>
              </a:rPr>
              <a:t> </a:t>
            </a:r>
            <a:r>
              <a:rPr sz="900" b="1" kern="1200" spc="-8" dirty="0">
                <a:solidFill>
                  <a:srgbClr val="FFFFFF"/>
                </a:solidFill>
                <a:ea typeface="+mn-ea"/>
              </a:rPr>
              <a:t>system, </a:t>
            </a:r>
            <a:r>
              <a:rPr sz="900" b="1" kern="1200" spc="-240" dirty="0">
                <a:solidFill>
                  <a:srgbClr val="FFFFFF"/>
                </a:solidFill>
                <a:ea typeface="+mn-ea"/>
              </a:rPr>
              <a:t> </a:t>
            </a:r>
            <a:r>
              <a:rPr sz="900" b="1" kern="1200" dirty="0">
                <a:solidFill>
                  <a:srgbClr val="FFFFFF"/>
                </a:solidFill>
                <a:ea typeface="+mn-ea"/>
              </a:rPr>
              <a:t>high</a:t>
            </a:r>
            <a:r>
              <a:rPr sz="900" b="1" kern="1200" spc="11" dirty="0">
                <a:solidFill>
                  <a:srgbClr val="FFFFFF"/>
                </a:solidFill>
                <a:ea typeface="+mn-ea"/>
              </a:rPr>
              <a:t> </a:t>
            </a:r>
            <a:r>
              <a:rPr sz="900" b="1" kern="1200" dirty="0">
                <a:solidFill>
                  <a:srgbClr val="FFFFFF"/>
                </a:solidFill>
                <a:ea typeface="+mn-ea"/>
              </a:rPr>
              <a:t>CapEx </a:t>
            </a:r>
            <a:r>
              <a:rPr sz="900" b="1" kern="1200" spc="4" dirty="0">
                <a:solidFill>
                  <a:srgbClr val="FFFFFF"/>
                </a:solidFill>
                <a:ea typeface="+mn-ea"/>
              </a:rPr>
              <a:t> </a:t>
            </a:r>
            <a:r>
              <a:rPr sz="900" b="1" kern="1200" spc="-4" dirty="0">
                <a:solidFill>
                  <a:srgbClr val="FFFFFF"/>
                </a:solidFill>
                <a:ea typeface="+mn-ea"/>
              </a:rPr>
              <a:t>investment major </a:t>
            </a:r>
            <a:r>
              <a:rPr sz="900" b="1" kern="1200" dirty="0">
                <a:solidFill>
                  <a:srgbClr val="FFFFFF"/>
                </a:solidFill>
                <a:ea typeface="+mn-ea"/>
              </a:rPr>
              <a:t> concern</a:t>
            </a:r>
            <a:endParaRPr sz="900" kern="1200">
              <a:solidFill>
                <a:prstClr val="black"/>
              </a:solidFill>
              <a:ea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8429" y="245554"/>
            <a:ext cx="5874487" cy="425116"/>
          </a:xfrm>
          <a:prstGeom prst="rect">
            <a:avLst/>
          </a:prstGeom>
        </p:spPr>
        <p:txBody>
          <a:bodyPr vert="horz" wrap="square" lIns="0" tIns="9525" rIns="0" bIns="0" rtlCol="0">
            <a:spAutoFit/>
          </a:bodyPr>
          <a:lstStyle/>
          <a:p>
            <a:pPr marL="9525">
              <a:spcBef>
                <a:spcPts val="75"/>
              </a:spcBef>
            </a:pPr>
            <a:r>
              <a:rPr dirty="0"/>
              <a:t>Success</a:t>
            </a:r>
            <a:r>
              <a:rPr spc="-15" dirty="0"/>
              <a:t> </a:t>
            </a:r>
            <a:r>
              <a:rPr spc="-4" dirty="0"/>
              <a:t>Factors</a:t>
            </a:r>
            <a:r>
              <a:rPr spc="-19" dirty="0"/>
              <a:t> </a:t>
            </a:r>
            <a:r>
              <a:rPr spc="-4" dirty="0"/>
              <a:t>for</a:t>
            </a:r>
            <a:r>
              <a:rPr spc="-15" dirty="0"/>
              <a:t> </a:t>
            </a:r>
            <a:r>
              <a:rPr lang="en-US" spc="-4" dirty="0"/>
              <a:t>EBRO</a:t>
            </a:r>
            <a:r>
              <a:rPr lang="en-US" spc="-19" dirty="0"/>
              <a:t> E-Van</a:t>
            </a:r>
            <a:endParaRPr dirty="0"/>
          </a:p>
        </p:txBody>
      </p:sp>
      <p:sp>
        <p:nvSpPr>
          <p:cNvPr id="3" name="object 3"/>
          <p:cNvSpPr/>
          <p:nvPr/>
        </p:nvSpPr>
        <p:spPr>
          <a:xfrm>
            <a:off x="2976372" y="1012698"/>
            <a:ext cx="0" cy="3724751"/>
          </a:xfrm>
          <a:custGeom>
            <a:avLst/>
            <a:gdLst/>
            <a:ahLst/>
            <a:cxnLst/>
            <a:rect l="l" t="t" r="r" b="b"/>
            <a:pathLst>
              <a:path h="4966335">
                <a:moveTo>
                  <a:pt x="0" y="0"/>
                </a:moveTo>
                <a:lnTo>
                  <a:pt x="0" y="4965763"/>
                </a:lnTo>
              </a:path>
            </a:pathLst>
          </a:custGeom>
          <a:ln w="9525">
            <a:solidFill>
              <a:srgbClr val="445369"/>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4" name="object 4"/>
          <p:cNvSpPr/>
          <p:nvPr/>
        </p:nvSpPr>
        <p:spPr>
          <a:xfrm>
            <a:off x="6113907" y="1021842"/>
            <a:ext cx="0" cy="3724751"/>
          </a:xfrm>
          <a:custGeom>
            <a:avLst/>
            <a:gdLst/>
            <a:ahLst/>
            <a:cxnLst/>
            <a:rect l="l" t="t" r="r" b="b"/>
            <a:pathLst>
              <a:path h="4966335">
                <a:moveTo>
                  <a:pt x="0" y="0"/>
                </a:moveTo>
                <a:lnTo>
                  <a:pt x="0" y="4965763"/>
                </a:lnTo>
              </a:path>
            </a:pathLst>
          </a:custGeom>
          <a:ln w="9525">
            <a:solidFill>
              <a:srgbClr val="445369"/>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grpSp>
        <p:nvGrpSpPr>
          <p:cNvPr id="5" name="object 5"/>
          <p:cNvGrpSpPr/>
          <p:nvPr/>
        </p:nvGrpSpPr>
        <p:grpSpPr>
          <a:xfrm>
            <a:off x="2167128" y="966978"/>
            <a:ext cx="555784" cy="115729"/>
            <a:chOff x="2889504" y="1289303"/>
            <a:chExt cx="741045" cy="154305"/>
          </a:xfrm>
        </p:grpSpPr>
        <p:sp>
          <p:nvSpPr>
            <p:cNvPr id="6" name="object 6"/>
            <p:cNvSpPr/>
            <p:nvPr/>
          </p:nvSpPr>
          <p:spPr>
            <a:xfrm>
              <a:off x="2889504" y="1379219"/>
              <a:ext cx="683895" cy="0"/>
            </a:xfrm>
            <a:custGeom>
              <a:avLst/>
              <a:gdLst/>
              <a:ahLst/>
              <a:cxnLst/>
              <a:rect l="l" t="t" r="r" b="b"/>
              <a:pathLst>
                <a:path w="683895">
                  <a:moveTo>
                    <a:pt x="0" y="0"/>
                  </a:moveTo>
                  <a:lnTo>
                    <a:pt x="683386" y="0"/>
                  </a:lnTo>
                </a:path>
              </a:pathLst>
            </a:custGeom>
            <a:ln w="6350">
              <a:solidFill>
                <a:srgbClr val="B17C48"/>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 name="object 7"/>
            <p:cNvPicPr/>
            <p:nvPr/>
          </p:nvPicPr>
          <p:blipFill>
            <a:blip r:embed="rId2" cstate="print"/>
            <a:stretch>
              <a:fillRect/>
            </a:stretch>
          </p:blipFill>
          <p:spPr>
            <a:xfrm>
              <a:off x="3483864" y="1289303"/>
              <a:ext cx="146303" cy="153924"/>
            </a:xfrm>
            <a:prstGeom prst="rect">
              <a:avLst/>
            </a:prstGeom>
          </p:spPr>
        </p:pic>
      </p:grpSp>
      <p:grpSp>
        <p:nvGrpSpPr>
          <p:cNvPr id="8" name="object 8"/>
          <p:cNvGrpSpPr/>
          <p:nvPr/>
        </p:nvGrpSpPr>
        <p:grpSpPr>
          <a:xfrm>
            <a:off x="294894" y="974979"/>
            <a:ext cx="550069" cy="115729"/>
            <a:chOff x="393191" y="1299972"/>
            <a:chExt cx="733425" cy="154305"/>
          </a:xfrm>
        </p:grpSpPr>
        <p:sp>
          <p:nvSpPr>
            <p:cNvPr id="9" name="object 9"/>
            <p:cNvSpPr/>
            <p:nvPr/>
          </p:nvSpPr>
          <p:spPr>
            <a:xfrm>
              <a:off x="473963" y="1379220"/>
              <a:ext cx="652780" cy="0"/>
            </a:xfrm>
            <a:custGeom>
              <a:avLst/>
              <a:gdLst/>
              <a:ahLst/>
              <a:cxnLst/>
              <a:rect l="l" t="t" r="r" b="b"/>
              <a:pathLst>
                <a:path w="652780">
                  <a:moveTo>
                    <a:pt x="0" y="0"/>
                  </a:moveTo>
                  <a:lnTo>
                    <a:pt x="652272" y="0"/>
                  </a:lnTo>
                </a:path>
              </a:pathLst>
            </a:custGeom>
            <a:ln w="6350">
              <a:solidFill>
                <a:srgbClr val="B17C48"/>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0" name="object 10"/>
            <p:cNvPicPr/>
            <p:nvPr/>
          </p:nvPicPr>
          <p:blipFill>
            <a:blip r:embed="rId3" cstate="print"/>
            <a:stretch>
              <a:fillRect/>
            </a:stretch>
          </p:blipFill>
          <p:spPr>
            <a:xfrm>
              <a:off x="393191" y="1299972"/>
              <a:ext cx="144779" cy="153924"/>
            </a:xfrm>
            <a:prstGeom prst="rect">
              <a:avLst/>
            </a:prstGeom>
          </p:spPr>
        </p:pic>
      </p:grpSp>
      <p:grpSp>
        <p:nvGrpSpPr>
          <p:cNvPr id="11" name="object 11"/>
          <p:cNvGrpSpPr/>
          <p:nvPr/>
        </p:nvGrpSpPr>
        <p:grpSpPr>
          <a:xfrm>
            <a:off x="3336416" y="979550"/>
            <a:ext cx="411480" cy="114300"/>
            <a:chOff x="4448555" y="1306067"/>
            <a:chExt cx="548640" cy="152400"/>
          </a:xfrm>
        </p:grpSpPr>
        <p:sp>
          <p:nvSpPr>
            <p:cNvPr id="12" name="object 12"/>
            <p:cNvSpPr/>
            <p:nvPr/>
          </p:nvSpPr>
          <p:spPr>
            <a:xfrm>
              <a:off x="4527803" y="1383791"/>
              <a:ext cx="469900" cy="0"/>
            </a:xfrm>
            <a:custGeom>
              <a:avLst/>
              <a:gdLst/>
              <a:ahLst/>
              <a:cxnLst/>
              <a:rect l="l" t="t" r="r" b="b"/>
              <a:pathLst>
                <a:path w="469900">
                  <a:moveTo>
                    <a:pt x="0" y="0"/>
                  </a:moveTo>
                  <a:lnTo>
                    <a:pt x="469392" y="0"/>
                  </a:lnTo>
                </a:path>
              </a:pathLst>
            </a:custGeom>
            <a:ln w="6350">
              <a:solidFill>
                <a:srgbClr val="6C87B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3" name="object 13"/>
            <p:cNvPicPr/>
            <p:nvPr/>
          </p:nvPicPr>
          <p:blipFill>
            <a:blip r:embed="rId4" cstate="print"/>
            <a:stretch>
              <a:fillRect/>
            </a:stretch>
          </p:blipFill>
          <p:spPr>
            <a:xfrm>
              <a:off x="4448555" y="1306067"/>
              <a:ext cx="144780" cy="152400"/>
            </a:xfrm>
            <a:prstGeom prst="rect">
              <a:avLst/>
            </a:prstGeom>
          </p:spPr>
        </p:pic>
      </p:grpSp>
      <p:sp>
        <p:nvSpPr>
          <p:cNvPr id="14" name="object 14"/>
          <p:cNvSpPr txBox="1"/>
          <p:nvPr/>
        </p:nvSpPr>
        <p:spPr>
          <a:xfrm>
            <a:off x="909217" y="938688"/>
            <a:ext cx="4444117" cy="171681"/>
          </a:xfrm>
          <a:prstGeom prst="rect">
            <a:avLst/>
          </a:prstGeom>
        </p:spPr>
        <p:txBody>
          <a:bodyPr vert="horz" wrap="square" lIns="0" tIns="10001" rIns="0" bIns="0" rtlCol="0">
            <a:spAutoFit/>
          </a:bodyPr>
          <a:lstStyle/>
          <a:p>
            <a:pPr marL="9525" defTabSz="685800">
              <a:spcBef>
                <a:spcPts val="79"/>
              </a:spcBef>
              <a:buClrTx/>
              <a:tabLst>
                <a:tab pos="3217069" algn="l"/>
              </a:tabLst>
            </a:pPr>
            <a:r>
              <a:rPr sz="1575" b="1" kern="1200" spc="-5" baseline="1984" dirty="0">
                <a:solidFill>
                  <a:srgbClr val="D45716"/>
                </a:solidFill>
                <a:ea typeface="+mn-ea"/>
              </a:rPr>
              <a:t>Leveraging</a:t>
            </a:r>
            <a:r>
              <a:rPr sz="1575" b="1" kern="1200" spc="-84" baseline="1984" dirty="0">
                <a:solidFill>
                  <a:srgbClr val="D45716"/>
                </a:solidFill>
                <a:ea typeface="+mn-ea"/>
              </a:rPr>
              <a:t> </a:t>
            </a:r>
            <a:r>
              <a:rPr sz="1575" b="1" kern="1200" spc="-11" baseline="1984" dirty="0">
                <a:solidFill>
                  <a:srgbClr val="D45716"/>
                </a:solidFill>
                <a:ea typeface="+mn-ea"/>
              </a:rPr>
              <a:t>Assets	</a:t>
            </a:r>
            <a:r>
              <a:rPr sz="1050" b="1" kern="1200" dirty="0">
                <a:solidFill>
                  <a:srgbClr val="B09C7C"/>
                </a:solidFill>
                <a:ea typeface="+mn-ea"/>
              </a:rPr>
              <a:t>Scaling</a:t>
            </a:r>
            <a:r>
              <a:rPr sz="1050" b="1" kern="1200" spc="-68" dirty="0">
                <a:solidFill>
                  <a:srgbClr val="B09C7C"/>
                </a:solidFill>
                <a:ea typeface="+mn-ea"/>
              </a:rPr>
              <a:t> </a:t>
            </a:r>
            <a:r>
              <a:rPr lang="en-US" sz="1050" b="1" kern="1200" spc="-19" dirty="0">
                <a:solidFill>
                  <a:srgbClr val="B09C7C"/>
                </a:solidFill>
                <a:ea typeface="+mn-ea"/>
              </a:rPr>
              <a:t>EBRO</a:t>
            </a:r>
            <a:endParaRPr sz="1050" kern="1200" dirty="0">
              <a:solidFill>
                <a:prstClr val="black"/>
              </a:solidFill>
              <a:ea typeface="+mn-ea"/>
            </a:endParaRPr>
          </a:p>
        </p:txBody>
      </p:sp>
      <p:grpSp>
        <p:nvGrpSpPr>
          <p:cNvPr id="15" name="object 15"/>
          <p:cNvGrpSpPr/>
          <p:nvPr/>
        </p:nvGrpSpPr>
        <p:grpSpPr>
          <a:xfrm>
            <a:off x="5348096" y="970407"/>
            <a:ext cx="415290" cy="115729"/>
            <a:chOff x="7130795" y="1293875"/>
            <a:chExt cx="553720" cy="154305"/>
          </a:xfrm>
        </p:grpSpPr>
        <p:sp>
          <p:nvSpPr>
            <p:cNvPr id="16" name="object 16"/>
            <p:cNvSpPr/>
            <p:nvPr/>
          </p:nvSpPr>
          <p:spPr>
            <a:xfrm>
              <a:off x="7130795" y="1383791"/>
              <a:ext cx="495934" cy="0"/>
            </a:xfrm>
            <a:custGeom>
              <a:avLst/>
              <a:gdLst/>
              <a:ahLst/>
              <a:cxnLst/>
              <a:rect l="l" t="t" r="r" b="b"/>
              <a:pathLst>
                <a:path w="495934">
                  <a:moveTo>
                    <a:pt x="0" y="0"/>
                  </a:moveTo>
                  <a:lnTo>
                    <a:pt x="495934" y="0"/>
                  </a:lnTo>
                </a:path>
              </a:pathLst>
            </a:custGeom>
            <a:ln w="6350">
              <a:solidFill>
                <a:srgbClr val="6C87B7"/>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7" name="object 17"/>
            <p:cNvPicPr/>
            <p:nvPr/>
          </p:nvPicPr>
          <p:blipFill>
            <a:blip r:embed="rId5" cstate="print"/>
            <a:stretch>
              <a:fillRect/>
            </a:stretch>
          </p:blipFill>
          <p:spPr>
            <a:xfrm>
              <a:off x="7539227" y="1293875"/>
              <a:ext cx="144779" cy="153924"/>
            </a:xfrm>
            <a:prstGeom prst="rect">
              <a:avLst/>
            </a:prstGeom>
          </p:spPr>
        </p:pic>
      </p:grpSp>
      <p:grpSp>
        <p:nvGrpSpPr>
          <p:cNvPr id="18" name="object 18"/>
          <p:cNvGrpSpPr/>
          <p:nvPr/>
        </p:nvGrpSpPr>
        <p:grpSpPr>
          <a:xfrm>
            <a:off x="6331077" y="958977"/>
            <a:ext cx="218599" cy="115729"/>
            <a:chOff x="8441435" y="1278636"/>
            <a:chExt cx="291465" cy="154305"/>
          </a:xfrm>
        </p:grpSpPr>
        <p:sp>
          <p:nvSpPr>
            <p:cNvPr id="19" name="object 19"/>
            <p:cNvSpPr/>
            <p:nvPr/>
          </p:nvSpPr>
          <p:spPr>
            <a:xfrm>
              <a:off x="8522207" y="1357884"/>
              <a:ext cx="210820" cy="0"/>
            </a:xfrm>
            <a:custGeom>
              <a:avLst/>
              <a:gdLst/>
              <a:ahLst/>
              <a:cxnLst/>
              <a:rect l="l" t="t" r="r" b="b"/>
              <a:pathLst>
                <a:path w="210820">
                  <a:moveTo>
                    <a:pt x="0" y="0"/>
                  </a:moveTo>
                  <a:lnTo>
                    <a:pt x="210312" y="0"/>
                  </a:lnTo>
                </a:path>
              </a:pathLst>
            </a:custGeom>
            <a:ln w="6350">
              <a:solidFill>
                <a:srgbClr val="D45716"/>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0" name="object 20"/>
            <p:cNvPicPr/>
            <p:nvPr/>
          </p:nvPicPr>
          <p:blipFill>
            <a:blip r:embed="rId6" cstate="print"/>
            <a:stretch>
              <a:fillRect/>
            </a:stretch>
          </p:blipFill>
          <p:spPr>
            <a:xfrm>
              <a:off x="8441435" y="1278636"/>
              <a:ext cx="144780" cy="153924"/>
            </a:xfrm>
            <a:prstGeom prst="rect">
              <a:avLst/>
            </a:prstGeom>
          </p:spPr>
        </p:pic>
      </p:grpSp>
      <p:grpSp>
        <p:nvGrpSpPr>
          <p:cNvPr id="21" name="object 21"/>
          <p:cNvGrpSpPr/>
          <p:nvPr/>
        </p:nvGrpSpPr>
        <p:grpSpPr>
          <a:xfrm>
            <a:off x="8486775" y="950976"/>
            <a:ext cx="272415" cy="115729"/>
            <a:chOff x="11315700" y="1267967"/>
            <a:chExt cx="363220" cy="154305"/>
          </a:xfrm>
        </p:grpSpPr>
        <p:sp>
          <p:nvSpPr>
            <p:cNvPr id="22" name="object 22"/>
            <p:cNvSpPr/>
            <p:nvPr/>
          </p:nvSpPr>
          <p:spPr>
            <a:xfrm>
              <a:off x="11315700" y="1357883"/>
              <a:ext cx="305435" cy="0"/>
            </a:xfrm>
            <a:custGeom>
              <a:avLst/>
              <a:gdLst/>
              <a:ahLst/>
              <a:cxnLst/>
              <a:rect l="l" t="t" r="r" b="b"/>
              <a:pathLst>
                <a:path w="305434">
                  <a:moveTo>
                    <a:pt x="0" y="0"/>
                  </a:moveTo>
                  <a:lnTo>
                    <a:pt x="305434" y="0"/>
                  </a:lnTo>
                </a:path>
              </a:pathLst>
            </a:custGeom>
            <a:ln w="6350">
              <a:solidFill>
                <a:srgbClr val="D45716"/>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23" name="object 23"/>
            <p:cNvPicPr/>
            <p:nvPr/>
          </p:nvPicPr>
          <p:blipFill>
            <a:blip r:embed="rId7" cstate="print"/>
            <a:stretch>
              <a:fillRect/>
            </a:stretch>
          </p:blipFill>
          <p:spPr>
            <a:xfrm>
              <a:off x="11532108" y="1267967"/>
              <a:ext cx="146303" cy="153924"/>
            </a:xfrm>
            <a:prstGeom prst="rect">
              <a:avLst/>
            </a:prstGeom>
          </p:spPr>
        </p:pic>
      </p:grpSp>
      <p:sp>
        <p:nvSpPr>
          <p:cNvPr id="24" name="object 24"/>
          <p:cNvSpPr txBox="1"/>
          <p:nvPr/>
        </p:nvSpPr>
        <p:spPr>
          <a:xfrm>
            <a:off x="6887813" y="919067"/>
            <a:ext cx="1261586" cy="171681"/>
          </a:xfrm>
          <a:prstGeom prst="rect">
            <a:avLst/>
          </a:prstGeom>
        </p:spPr>
        <p:txBody>
          <a:bodyPr vert="horz" wrap="square" lIns="0" tIns="10001" rIns="0" bIns="0" rtlCol="0">
            <a:spAutoFit/>
          </a:bodyPr>
          <a:lstStyle/>
          <a:p>
            <a:pPr marL="9525" defTabSz="685800">
              <a:spcBef>
                <a:spcPts val="79"/>
              </a:spcBef>
              <a:buClrTx/>
            </a:pPr>
            <a:r>
              <a:rPr sz="1050" b="1" kern="1200" spc="-4" dirty="0">
                <a:solidFill>
                  <a:srgbClr val="7E5F52"/>
                </a:solidFill>
                <a:ea typeface="+mn-ea"/>
              </a:rPr>
              <a:t>Sustaining</a:t>
            </a:r>
            <a:r>
              <a:rPr sz="1050" b="1" kern="1200" spc="-68" dirty="0">
                <a:solidFill>
                  <a:srgbClr val="7E5F52"/>
                </a:solidFill>
                <a:ea typeface="+mn-ea"/>
              </a:rPr>
              <a:t> </a:t>
            </a:r>
            <a:r>
              <a:rPr sz="1050" b="1" kern="1200" dirty="0">
                <a:solidFill>
                  <a:srgbClr val="7E5F52"/>
                </a:solidFill>
                <a:ea typeface="+mn-ea"/>
              </a:rPr>
              <a:t>success</a:t>
            </a:r>
            <a:endParaRPr sz="1050" kern="1200">
              <a:solidFill>
                <a:prstClr val="black"/>
              </a:solidFill>
              <a:ea typeface="+mn-ea"/>
            </a:endParaRPr>
          </a:p>
        </p:txBody>
      </p:sp>
      <p:sp>
        <p:nvSpPr>
          <p:cNvPr id="25" name="object 25"/>
          <p:cNvSpPr/>
          <p:nvPr/>
        </p:nvSpPr>
        <p:spPr>
          <a:xfrm>
            <a:off x="292607" y="1554479"/>
            <a:ext cx="2427923" cy="746760"/>
          </a:xfrm>
          <a:custGeom>
            <a:avLst/>
            <a:gdLst/>
            <a:ahLst/>
            <a:cxnLst/>
            <a:rect l="l" t="t" r="r" b="b"/>
            <a:pathLst>
              <a:path w="3237229" h="995680">
                <a:moveTo>
                  <a:pt x="0" y="995172"/>
                </a:moveTo>
                <a:lnTo>
                  <a:pt x="3236976" y="995172"/>
                </a:lnTo>
                <a:lnTo>
                  <a:pt x="3236976" y="0"/>
                </a:lnTo>
                <a:lnTo>
                  <a:pt x="0" y="0"/>
                </a:lnTo>
                <a:lnTo>
                  <a:pt x="0" y="995172"/>
                </a:lnTo>
                <a:close/>
              </a:path>
            </a:pathLst>
          </a:custGeom>
          <a:ln w="12700">
            <a:solidFill>
              <a:srgbClr val="44536A"/>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6" name="object 26"/>
          <p:cNvSpPr txBox="1"/>
          <p:nvPr/>
        </p:nvSpPr>
        <p:spPr>
          <a:xfrm>
            <a:off x="641299" y="1754125"/>
            <a:ext cx="1729264" cy="333264"/>
          </a:xfrm>
          <a:prstGeom prst="rect">
            <a:avLst/>
          </a:prstGeom>
        </p:spPr>
        <p:txBody>
          <a:bodyPr vert="horz" wrap="square" lIns="0" tIns="10001" rIns="0" bIns="0" rtlCol="0">
            <a:spAutoFit/>
          </a:bodyPr>
          <a:lstStyle/>
          <a:p>
            <a:pPr marL="65246" defTabSz="685800">
              <a:spcBef>
                <a:spcPts val="79"/>
              </a:spcBef>
              <a:buClrTx/>
            </a:pPr>
            <a:r>
              <a:rPr sz="1050" b="1" kern="1200" spc="-4" dirty="0">
                <a:solidFill>
                  <a:srgbClr val="D45716"/>
                </a:solidFill>
                <a:ea typeface="+mn-ea"/>
              </a:rPr>
              <a:t>Strong</a:t>
            </a:r>
            <a:r>
              <a:rPr sz="1050" b="1" kern="1200" spc="-26" dirty="0">
                <a:solidFill>
                  <a:srgbClr val="D45716"/>
                </a:solidFill>
                <a:ea typeface="+mn-ea"/>
              </a:rPr>
              <a:t> </a:t>
            </a:r>
            <a:r>
              <a:rPr sz="1050" b="1" kern="1200" spc="-4" dirty="0">
                <a:solidFill>
                  <a:srgbClr val="D45716"/>
                </a:solidFill>
                <a:ea typeface="+mn-ea"/>
              </a:rPr>
              <a:t>brand</a:t>
            </a:r>
            <a:r>
              <a:rPr sz="1050" b="1" kern="1200" spc="-23" dirty="0">
                <a:solidFill>
                  <a:srgbClr val="D45716"/>
                </a:solidFill>
                <a:ea typeface="+mn-ea"/>
              </a:rPr>
              <a:t> </a:t>
            </a:r>
            <a:r>
              <a:rPr sz="1050" b="1" kern="1200" spc="-4" dirty="0">
                <a:solidFill>
                  <a:srgbClr val="D45716"/>
                </a:solidFill>
                <a:ea typeface="+mn-ea"/>
              </a:rPr>
              <a:t>recognition</a:t>
            </a:r>
            <a:endParaRPr sz="1050" kern="1200">
              <a:solidFill>
                <a:prstClr val="black"/>
              </a:solidFill>
              <a:ea typeface="+mn-ea"/>
            </a:endParaRPr>
          </a:p>
          <a:p>
            <a:pPr marL="9525" defTabSz="685800">
              <a:buClrTx/>
            </a:pPr>
            <a:r>
              <a:rPr sz="1050" kern="1200" spc="-4" dirty="0">
                <a:solidFill>
                  <a:srgbClr val="404040"/>
                </a:solidFill>
                <a:latin typeface="Arial MT"/>
                <a:ea typeface="+mn-ea"/>
                <a:cs typeface="Arial MT"/>
              </a:rPr>
              <a:t>High</a:t>
            </a:r>
            <a:r>
              <a:rPr sz="1050" kern="1200" spc="-11" dirty="0">
                <a:solidFill>
                  <a:srgbClr val="404040"/>
                </a:solidFill>
                <a:latin typeface="Arial MT"/>
                <a:ea typeface="+mn-ea"/>
                <a:cs typeface="Arial MT"/>
              </a:rPr>
              <a:t> </a:t>
            </a:r>
            <a:r>
              <a:rPr sz="1050" kern="1200" spc="-4" dirty="0">
                <a:solidFill>
                  <a:srgbClr val="404040"/>
                </a:solidFill>
                <a:latin typeface="Arial MT"/>
                <a:ea typeface="+mn-ea"/>
                <a:cs typeface="Arial MT"/>
              </a:rPr>
              <a:t>awareness</a:t>
            </a:r>
            <a:r>
              <a:rPr sz="1050" kern="1200" spc="-23" dirty="0">
                <a:solidFill>
                  <a:srgbClr val="404040"/>
                </a:solidFill>
                <a:latin typeface="Arial MT"/>
                <a:ea typeface="+mn-ea"/>
                <a:cs typeface="Arial MT"/>
              </a:rPr>
              <a:t> </a:t>
            </a:r>
            <a:r>
              <a:rPr sz="1050" kern="1200" dirty="0">
                <a:solidFill>
                  <a:srgbClr val="404040"/>
                </a:solidFill>
                <a:latin typeface="Arial MT"/>
                <a:ea typeface="+mn-ea"/>
                <a:cs typeface="Arial MT"/>
              </a:rPr>
              <a:t>&amp;</a:t>
            </a:r>
            <a:r>
              <a:rPr sz="1050" kern="1200" spc="-11" dirty="0">
                <a:solidFill>
                  <a:srgbClr val="404040"/>
                </a:solidFill>
                <a:latin typeface="Arial MT"/>
                <a:ea typeface="+mn-ea"/>
                <a:cs typeface="Arial MT"/>
              </a:rPr>
              <a:t> </a:t>
            </a:r>
            <a:r>
              <a:rPr sz="1050" kern="1200" dirty="0">
                <a:solidFill>
                  <a:srgbClr val="404040"/>
                </a:solidFill>
                <a:latin typeface="Arial MT"/>
                <a:ea typeface="+mn-ea"/>
                <a:cs typeface="Arial MT"/>
              </a:rPr>
              <a:t>deep</a:t>
            </a:r>
            <a:r>
              <a:rPr sz="1050" kern="1200" spc="-19" dirty="0">
                <a:solidFill>
                  <a:srgbClr val="404040"/>
                </a:solidFill>
                <a:latin typeface="Arial MT"/>
                <a:ea typeface="+mn-ea"/>
                <a:cs typeface="Arial MT"/>
              </a:rPr>
              <a:t> </a:t>
            </a:r>
            <a:r>
              <a:rPr sz="1050" kern="1200" dirty="0">
                <a:solidFill>
                  <a:srgbClr val="404040"/>
                </a:solidFill>
                <a:latin typeface="Arial MT"/>
                <a:ea typeface="+mn-ea"/>
                <a:cs typeface="Arial MT"/>
              </a:rPr>
              <a:t>trust</a:t>
            </a:r>
            <a:endParaRPr sz="1050" kern="1200">
              <a:solidFill>
                <a:prstClr val="black"/>
              </a:solidFill>
              <a:latin typeface="Arial MT"/>
              <a:ea typeface="+mn-ea"/>
              <a:cs typeface="Arial MT"/>
            </a:endParaRPr>
          </a:p>
        </p:txBody>
      </p:sp>
      <p:sp>
        <p:nvSpPr>
          <p:cNvPr id="27" name="object 27"/>
          <p:cNvSpPr/>
          <p:nvPr/>
        </p:nvSpPr>
        <p:spPr>
          <a:xfrm>
            <a:off x="292607" y="2777490"/>
            <a:ext cx="2427923" cy="747713"/>
          </a:xfrm>
          <a:custGeom>
            <a:avLst/>
            <a:gdLst/>
            <a:ahLst/>
            <a:cxnLst/>
            <a:rect l="l" t="t" r="r" b="b"/>
            <a:pathLst>
              <a:path w="3237229" h="996950">
                <a:moveTo>
                  <a:pt x="0" y="996695"/>
                </a:moveTo>
                <a:lnTo>
                  <a:pt x="3236976" y="996695"/>
                </a:lnTo>
                <a:lnTo>
                  <a:pt x="3236976" y="0"/>
                </a:lnTo>
                <a:lnTo>
                  <a:pt x="0" y="0"/>
                </a:lnTo>
                <a:lnTo>
                  <a:pt x="0" y="996695"/>
                </a:lnTo>
                <a:close/>
              </a:path>
            </a:pathLst>
          </a:custGeom>
          <a:ln w="12700">
            <a:solidFill>
              <a:srgbClr val="44536A"/>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8" name="object 28"/>
          <p:cNvSpPr txBox="1"/>
          <p:nvPr/>
        </p:nvSpPr>
        <p:spPr>
          <a:xfrm>
            <a:off x="438988" y="2897600"/>
            <a:ext cx="2133124" cy="494366"/>
          </a:xfrm>
          <a:prstGeom prst="rect">
            <a:avLst/>
          </a:prstGeom>
        </p:spPr>
        <p:txBody>
          <a:bodyPr vert="horz" wrap="square" lIns="0" tIns="9525" rIns="0" bIns="0" rtlCol="0">
            <a:spAutoFit/>
          </a:bodyPr>
          <a:lstStyle/>
          <a:p>
            <a:pPr marL="1429" algn="ctr" defTabSz="685800">
              <a:spcBef>
                <a:spcPts val="75"/>
              </a:spcBef>
              <a:buClrTx/>
            </a:pPr>
            <a:r>
              <a:rPr sz="1050" b="1" kern="1200" spc="-4" dirty="0">
                <a:solidFill>
                  <a:srgbClr val="D45716"/>
                </a:solidFill>
                <a:ea typeface="+mn-ea"/>
              </a:rPr>
              <a:t>Ecosystem</a:t>
            </a:r>
            <a:r>
              <a:rPr sz="1050" b="1" kern="1200" spc="-19" dirty="0">
                <a:solidFill>
                  <a:srgbClr val="D45716"/>
                </a:solidFill>
                <a:ea typeface="+mn-ea"/>
              </a:rPr>
              <a:t> </a:t>
            </a:r>
            <a:r>
              <a:rPr sz="1050" b="1" kern="1200" spc="-4" dirty="0">
                <a:solidFill>
                  <a:srgbClr val="D45716"/>
                </a:solidFill>
                <a:ea typeface="+mn-ea"/>
              </a:rPr>
              <a:t>advantage</a:t>
            </a:r>
            <a:endParaRPr sz="1050" kern="1200">
              <a:solidFill>
                <a:prstClr val="black"/>
              </a:solidFill>
              <a:ea typeface="+mn-ea"/>
            </a:endParaRPr>
          </a:p>
          <a:p>
            <a:pPr marL="9525" marR="3810" algn="ctr" defTabSz="685800">
              <a:spcBef>
                <a:spcPts val="4"/>
              </a:spcBef>
              <a:buClrTx/>
            </a:pPr>
            <a:r>
              <a:rPr sz="1050" kern="1200" spc="4" dirty="0">
                <a:solidFill>
                  <a:srgbClr val="404040"/>
                </a:solidFill>
                <a:latin typeface="Arial MT"/>
                <a:ea typeface="+mn-ea"/>
                <a:cs typeface="Arial MT"/>
              </a:rPr>
              <a:t>Wide</a:t>
            </a:r>
            <a:r>
              <a:rPr sz="1050" kern="1200" spc="-34" dirty="0">
                <a:solidFill>
                  <a:srgbClr val="404040"/>
                </a:solidFill>
                <a:latin typeface="Arial MT"/>
                <a:ea typeface="+mn-ea"/>
                <a:cs typeface="Arial MT"/>
              </a:rPr>
              <a:t> </a:t>
            </a:r>
            <a:r>
              <a:rPr sz="1050" kern="1200" dirty="0">
                <a:solidFill>
                  <a:srgbClr val="404040"/>
                </a:solidFill>
                <a:latin typeface="Arial MT"/>
                <a:ea typeface="+mn-ea"/>
                <a:cs typeface="Arial MT"/>
              </a:rPr>
              <a:t>reach</a:t>
            </a:r>
            <a:r>
              <a:rPr sz="1050" kern="1200" spc="-30" dirty="0">
                <a:solidFill>
                  <a:srgbClr val="404040"/>
                </a:solidFill>
                <a:latin typeface="Arial MT"/>
                <a:ea typeface="+mn-ea"/>
                <a:cs typeface="Arial MT"/>
              </a:rPr>
              <a:t> </a:t>
            </a:r>
            <a:r>
              <a:rPr sz="1050" kern="1200" spc="-4" dirty="0">
                <a:solidFill>
                  <a:srgbClr val="404040"/>
                </a:solidFill>
                <a:latin typeface="Arial MT"/>
                <a:ea typeface="+mn-ea"/>
                <a:cs typeface="Arial MT"/>
              </a:rPr>
              <a:t>with</a:t>
            </a:r>
            <a:r>
              <a:rPr sz="1050" kern="1200" spc="-19" dirty="0">
                <a:solidFill>
                  <a:srgbClr val="404040"/>
                </a:solidFill>
                <a:latin typeface="Arial MT"/>
                <a:ea typeface="+mn-ea"/>
                <a:cs typeface="Arial MT"/>
              </a:rPr>
              <a:t> </a:t>
            </a:r>
            <a:r>
              <a:rPr sz="1050" kern="1200" dirty="0">
                <a:solidFill>
                  <a:srgbClr val="404040"/>
                </a:solidFill>
                <a:latin typeface="Arial MT"/>
                <a:ea typeface="+mn-ea"/>
                <a:cs typeface="Arial MT"/>
              </a:rPr>
              <a:t>customer</a:t>
            </a:r>
            <a:r>
              <a:rPr sz="1050" kern="1200" spc="-41" dirty="0">
                <a:solidFill>
                  <a:srgbClr val="404040"/>
                </a:solidFill>
                <a:latin typeface="Arial MT"/>
                <a:ea typeface="+mn-ea"/>
                <a:cs typeface="Arial MT"/>
              </a:rPr>
              <a:t> </a:t>
            </a:r>
            <a:r>
              <a:rPr sz="1050" kern="1200" dirty="0">
                <a:solidFill>
                  <a:srgbClr val="404040"/>
                </a:solidFill>
                <a:latin typeface="Arial MT"/>
                <a:ea typeface="+mn-ea"/>
                <a:cs typeface="Arial MT"/>
              </a:rPr>
              <a:t>base</a:t>
            </a:r>
            <a:r>
              <a:rPr sz="1050" kern="1200" spc="-30" dirty="0">
                <a:solidFill>
                  <a:srgbClr val="404040"/>
                </a:solidFill>
                <a:latin typeface="Arial MT"/>
                <a:ea typeface="+mn-ea"/>
                <a:cs typeface="Arial MT"/>
              </a:rPr>
              <a:t> </a:t>
            </a:r>
            <a:r>
              <a:rPr sz="1050" kern="1200" dirty="0">
                <a:solidFill>
                  <a:srgbClr val="404040"/>
                </a:solidFill>
                <a:latin typeface="Arial MT"/>
                <a:ea typeface="+mn-ea"/>
                <a:cs typeface="Arial MT"/>
              </a:rPr>
              <a:t>and </a:t>
            </a:r>
            <a:r>
              <a:rPr sz="1050" kern="1200" spc="-281" dirty="0">
                <a:solidFill>
                  <a:srgbClr val="404040"/>
                </a:solidFill>
                <a:latin typeface="Arial MT"/>
                <a:ea typeface="+mn-ea"/>
                <a:cs typeface="Arial MT"/>
              </a:rPr>
              <a:t> </a:t>
            </a:r>
            <a:r>
              <a:rPr sz="1050" kern="1200" dirty="0">
                <a:solidFill>
                  <a:srgbClr val="404040"/>
                </a:solidFill>
                <a:latin typeface="Arial MT"/>
                <a:ea typeface="+mn-ea"/>
                <a:cs typeface="Arial MT"/>
              </a:rPr>
              <a:t>brand</a:t>
            </a:r>
            <a:endParaRPr sz="1050" kern="1200">
              <a:solidFill>
                <a:prstClr val="black"/>
              </a:solidFill>
              <a:latin typeface="Arial MT"/>
              <a:ea typeface="+mn-ea"/>
              <a:cs typeface="Arial MT"/>
            </a:endParaRPr>
          </a:p>
        </p:txBody>
      </p:sp>
      <p:sp>
        <p:nvSpPr>
          <p:cNvPr id="29" name="object 29"/>
          <p:cNvSpPr/>
          <p:nvPr/>
        </p:nvSpPr>
        <p:spPr>
          <a:xfrm>
            <a:off x="292607" y="4000500"/>
            <a:ext cx="2427923" cy="747713"/>
          </a:xfrm>
          <a:custGeom>
            <a:avLst/>
            <a:gdLst/>
            <a:ahLst/>
            <a:cxnLst/>
            <a:rect l="l" t="t" r="r" b="b"/>
            <a:pathLst>
              <a:path w="3237229" h="996950">
                <a:moveTo>
                  <a:pt x="0" y="996695"/>
                </a:moveTo>
                <a:lnTo>
                  <a:pt x="3236976" y="996695"/>
                </a:lnTo>
                <a:lnTo>
                  <a:pt x="3236976" y="0"/>
                </a:lnTo>
                <a:lnTo>
                  <a:pt x="0" y="0"/>
                </a:lnTo>
                <a:lnTo>
                  <a:pt x="0" y="996695"/>
                </a:lnTo>
                <a:close/>
              </a:path>
            </a:pathLst>
          </a:custGeom>
          <a:ln w="12700">
            <a:solidFill>
              <a:srgbClr val="44536A"/>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0" name="object 30"/>
          <p:cNvSpPr txBox="1"/>
          <p:nvPr/>
        </p:nvSpPr>
        <p:spPr>
          <a:xfrm>
            <a:off x="626440" y="4121048"/>
            <a:ext cx="1760220" cy="494366"/>
          </a:xfrm>
          <a:prstGeom prst="rect">
            <a:avLst/>
          </a:prstGeom>
        </p:spPr>
        <p:txBody>
          <a:bodyPr vert="horz" wrap="square" lIns="0" tIns="9525" rIns="0" bIns="0" rtlCol="0">
            <a:spAutoFit/>
          </a:bodyPr>
          <a:lstStyle/>
          <a:p>
            <a:pPr algn="ctr" defTabSz="685800">
              <a:spcBef>
                <a:spcPts val="75"/>
              </a:spcBef>
              <a:buClrTx/>
            </a:pPr>
            <a:r>
              <a:rPr sz="1050" b="1" kern="1200" dirty="0">
                <a:solidFill>
                  <a:srgbClr val="D45716"/>
                </a:solidFill>
                <a:ea typeface="+mn-ea"/>
              </a:rPr>
              <a:t>Existing</a:t>
            </a:r>
            <a:r>
              <a:rPr sz="1050" b="1" kern="1200" spc="-53" dirty="0">
                <a:solidFill>
                  <a:srgbClr val="D45716"/>
                </a:solidFill>
                <a:ea typeface="+mn-ea"/>
              </a:rPr>
              <a:t> </a:t>
            </a:r>
            <a:r>
              <a:rPr sz="1050" b="1" kern="1200" spc="-4" dirty="0">
                <a:solidFill>
                  <a:srgbClr val="D45716"/>
                </a:solidFill>
                <a:ea typeface="+mn-ea"/>
              </a:rPr>
              <a:t>infrastructure</a:t>
            </a:r>
            <a:endParaRPr sz="1050" kern="1200">
              <a:solidFill>
                <a:prstClr val="black"/>
              </a:solidFill>
              <a:ea typeface="+mn-ea"/>
            </a:endParaRPr>
          </a:p>
          <a:p>
            <a:pPr marL="9525" marR="3810" algn="ctr" defTabSz="685800">
              <a:spcBef>
                <a:spcPts val="4"/>
              </a:spcBef>
              <a:buClrTx/>
            </a:pPr>
            <a:r>
              <a:rPr sz="1050" kern="1200" dirty="0">
                <a:solidFill>
                  <a:srgbClr val="404040"/>
                </a:solidFill>
                <a:latin typeface="Arial MT"/>
                <a:ea typeface="+mn-ea"/>
                <a:cs typeface="Arial MT"/>
              </a:rPr>
              <a:t>Prior</a:t>
            </a:r>
            <a:r>
              <a:rPr sz="1050" kern="1200" spc="-45" dirty="0">
                <a:solidFill>
                  <a:srgbClr val="404040"/>
                </a:solidFill>
                <a:latin typeface="Arial MT"/>
                <a:ea typeface="+mn-ea"/>
                <a:cs typeface="Arial MT"/>
              </a:rPr>
              <a:t> </a:t>
            </a:r>
            <a:r>
              <a:rPr sz="1050" kern="1200" dirty="0">
                <a:solidFill>
                  <a:srgbClr val="404040"/>
                </a:solidFill>
                <a:latin typeface="Arial MT"/>
                <a:ea typeface="+mn-ea"/>
                <a:cs typeface="Arial MT"/>
              </a:rPr>
              <a:t>experience,</a:t>
            </a:r>
            <a:r>
              <a:rPr sz="1050" kern="1200" spc="-53" dirty="0">
                <a:solidFill>
                  <a:srgbClr val="404040"/>
                </a:solidFill>
                <a:latin typeface="Arial MT"/>
                <a:ea typeface="+mn-ea"/>
                <a:cs typeface="Arial MT"/>
              </a:rPr>
              <a:t> </a:t>
            </a:r>
            <a:r>
              <a:rPr sz="1050" kern="1200" dirty="0">
                <a:solidFill>
                  <a:srgbClr val="404040"/>
                </a:solidFill>
                <a:latin typeface="Arial MT"/>
                <a:ea typeface="+mn-ea"/>
                <a:cs typeface="Arial MT"/>
              </a:rPr>
              <a:t>capabilities, </a:t>
            </a:r>
            <a:r>
              <a:rPr sz="1050" kern="1200" spc="-281" dirty="0">
                <a:solidFill>
                  <a:srgbClr val="404040"/>
                </a:solidFill>
                <a:latin typeface="Arial MT"/>
                <a:ea typeface="+mn-ea"/>
                <a:cs typeface="Arial MT"/>
              </a:rPr>
              <a:t> </a:t>
            </a:r>
            <a:r>
              <a:rPr sz="1050" kern="1200" dirty="0">
                <a:solidFill>
                  <a:srgbClr val="404040"/>
                </a:solidFill>
                <a:latin typeface="Arial MT"/>
                <a:ea typeface="+mn-ea"/>
                <a:cs typeface="Arial MT"/>
              </a:rPr>
              <a:t>and</a:t>
            </a:r>
            <a:r>
              <a:rPr sz="1050" kern="1200" spc="-19" dirty="0">
                <a:solidFill>
                  <a:srgbClr val="404040"/>
                </a:solidFill>
                <a:latin typeface="Arial MT"/>
                <a:ea typeface="+mn-ea"/>
                <a:cs typeface="Arial MT"/>
              </a:rPr>
              <a:t> </a:t>
            </a:r>
            <a:r>
              <a:rPr sz="1050" kern="1200" dirty="0">
                <a:solidFill>
                  <a:srgbClr val="404040"/>
                </a:solidFill>
                <a:latin typeface="Arial MT"/>
                <a:ea typeface="+mn-ea"/>
                <a:cs typeface="Arial MT"/>
              </a:rPr>
              <a:t>tech</a:t>
            </a:r>
            <a:r>
              <a:rPr sz="1050" kern="1200" spc="-26" dirty="0">
                <a:solidFill>
                  <a:srgbClr val="404040"/>
                </a:solidFill>
                <a:latin typeface="Arial MT"/>
                <a:ea typeface="+mn-ea"/>
                <a:cs typeface="Arial MT"/>
              </a:rPr>
              <a:t> </a:t>
            </a:r>
            <a:r>
              <a:rPr sz="1050" kern="1200" dirty="0">
                <a:solidFill>
                  <a:srgbClr val="404040"/>
                </a:solidFill>
                <a:latin typeface="Arial MT"/>
                <a:ea typeface="+mn-ea"/>
                <a:cs typeface="Arial MT"/>
              </a:rPr>
              <a:t>superiority</a:t>
            </a:r>
            <a:endParaRPr sz="1050" kern="1200">
              <a:solidFill>
                <a:prstClr val="black"/>
              </a:solidFill>
              <a:latin typeface="Arial MT"/>
              <a:ea typeface="+mn-ea"/>
              <a:cs typeface="Arial MT"/>
            </a:endParaRPr>
          </a:p>
        </p:txBody>
      </p:sp>
      <p:sp>
        <p:nvSpPr>
          <p:cNvPr id="31" name="object 31"/>
          <p:cNvSpPr/>
          <p:nvPr/>
        </p:nvSpPr>
        <p:spPr>
          <a:xfrm>
            <a:off x="3395852" y="1562480"/>
            <a:ext cx="2427923" cy="746760"/>
          </a:xfrm>
          <a:custGeom>
            <a:avLst/>
            <a:gdLst/>
            <a:ahLst/>
            <a:cxnLst/>
            <a:rect l="l" t="t" r="r" b="b"/>
            <a:pathLst>
              <a:path w="3237229" h="995680">
                <a:moveTo>
                  <a:pt x="0" y="995172"/>
                </a:moveTo>
                <a:lnTo>
                  <a:pt x="3236976" y="995172"/>
                </a:lnTo>
                <a:lnTo>
                  <a:pt x="3236976" y="0"/>
                </a:lnTo>
                <a:lnTo>
                  <a:pt x="0" y="0"/>
                </a:lnTo>
                <a:lnTo>
                  <a:pt x="0" y="995172"/>
                </a:lnTo>
                <a:close/>
              </a:path>
            </a:pathLst>
          </a:custGeom>
          <a:ln w="12700">
            <a:solidFill>
              <a:srgbClr val="44536A"/>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2" name="object 32"/>
          <p:cNvSpPr txBox="1"/>
          <p:nvPr/>
        </p:nvSpPr>
        <p:spPr>
          <a:xfrm>
            <a:off x="3601403" y="1681925"/>
            <a:ext cx="2016919" cy="494847"/>
          </a:xfrm>
          <a:prstGeom prst="rect">
            <a:avLst/>
          </a:prstGeom>
        </p:spPr>
        <p:txBody>
          <a:bodyPr vert="horz" wrap="square" lIns="0" tIns="10001" rIns="0" bIns="0" rtlCol="0">
            <a:spAutoFit/>
          </a:bodyPr>
          <a:lstStyle/>
          <a:p>
            <a:pPr marL="9525" marR="3810" indent="1905" algn="ctr" defTabSz="685800">
              <a:spcBef>
                <a:spcPts val="79"/>
              </a:spcBef>
              <a:buClrTx/>
            </a:pPr>
            <a:r>
              <a:rPr sz="1050" b="1" kern="1200" spc="-4" dirty="0">
                <a:solidFill>
                  <a:srgbClr val="B09C7C"/>
                </a:solidFill>
                <a:ea typeface="+mn-ea"/>
              </a:rPr>
              <a:t>Customer </a:t>
            </a:r>
            <a:r>
              <a:rPr sz="1050" b="1" kern="1200" dirty="0">
                <a:solidFill>
                  <a:srgbClr val="B09C7C"/>
                </a:solidFill>
                <a:ea typeface="+mn-ea"/>
              </a:rPr>
              <a:t>obsession </a:t>
            </a:r>
            <a:r>
              <a:rPr sz="1050" b="1" kern="1200" spc="4" dirty="0">
                <a:solidFill>
                  <a:srgbClr val="B09C7C"/>
                </a:solidFill>
                <a:ea typeface="+mn-ea"/>
              </a:rPr>
              <a:t> </a:t>
            </a:r>
            <a:r>
              <a:rPr sz="1050" kern="1200" spc="-4" dirty="0">
                <a:solidFill>
                  <a:srgbClr val="404040"/>
                </a:solidFill>
                <a:latin typeface="Arial MT"/>
                <a:ea typeface="+mn-ea"/>
                <a:cs typeface="Arial MT"/>
              </a:rPr>
              <a:t>Compelling, validated value </a:t>
            </a:r>
            <a:r>
              <a:rPr sz="1050" kern="1200" dirty="0">
                <a:solidFill>
                  <a:srgbClr val="404040"/>
                </a:solidFill>
                <a:latin typeface="Arial MT"/>
                <a:ea typeface="+mn-ea"/>
                <a:cs typeface="Arial MT"/>
              </a:rPr>
              <a:t> proposition,</a:t>
            </a:r>
            <a:r>
              <a:rPr sz="1050" kern="1200" spc="-68" dirty="0">
                <a:solidFill>
                  <a:srgbClr val="404040"/>
                </a:solidFill>
                <a:latin typeface="Arial MT"/>
                <a:ea typeface="+mn-ea"/>
                <a:cs typeface="Arial MT"/>
              </a:rPr>
              <a:t> </a:t>
            </a:r>
            <a:r>
              <a:rPr sz="1050" kern="1200" dirty="0">
                <a:solidFill>
                  <a:srgbClr val="404040"/>
                </a:solidFill>
                <a:latin typeface="Arial MT"/>
                <a:ea typeface="+mn-ea"/>
                <a:cs typeface="Arial MT"/>
              </a:rPr>
              <a:t>commercial,</a:t>
            </a:r>
            <a:r>
              <a:rPr sz="1050" kern="1200" spc="-60" dirty="0">
                <a:solidFill>
                  <a:srgbClr val="404040"/>
                </a:solidFill>
                <a:latin typeface="Arial MT"/>
                <a:ea typeface="+mn-ea"/>
                <a:cs typeface="Arial MT"/>
              </a:rPr>
              <a:t> </a:t>
            </a:r>
            <a:r>
              <a:rPr sz="1050" kern="1200" dirty="0">
                <a:solidFill>
                  <a:srgbClr val="404040"/>
                </a:solidFill>
                <a:latin typeface="Arial MT"/>
                <a:ea typeface="+mn-ea"/>
                <a:cs typeface="Arial MT"/>
              </a:rPr>
              <a:t>branding</a:t>
            </a:r>
            <a:endParaRPr sz="1050" kern="1200" dirty="0">
              <a:solidFill>
                <a:prstClr val="black"/>
              </a:solidFill>
              <a:latin typeface="Arial MT"/>
              <a:ea typeface="+mn-ea"/>
              <a:cs typeface="Arial MT"/>
            </a:endParaRPr>
          </a:p>
        </p:txBody>
      </p:sp>
      <p:sp>
        <p:nvSpPr>
          <p:cNvPr id="33" name="object 33"/>
          <p:cNvSpPr/>
          <p:nvPr/>
        </p:nvSpPr>
        <p:spPr>
          <a:xfrm>
            <a:off x="3395852" y="2777490"/>
            <a:ext cx="2427923" cy="747713"/>
          </a:xfrm>
          <a:custGeom>
            <a:avLst/>
            <a:gdLst/>
            <a:ahLst/>
            <a:cxnLst/>
            <a:rect l="l" t="t" r="r" b="b"/>
            <a:pathLst>
              <a:path w="3237229" h="996950">
                <a:moveTo>
                  <a:pt x="0" y="996695"/>
                </a:moveTo>
                <a:lnTo>
                  <a:pt x="3236976" y="996695"/>
                </a:lnTo>
                <a:lnTo>
                  <a:pt x="3236976" y="0"/>
                </a:lnTo>
                <a:lnTo>
                  <a:pt x="0" y="0"/>
                </a:lnTo>
                <a:lnTo>
                  <a:pt x="0" y="996695"/>
                </a:lnTo>
                <a:close/>
              </a:path>
            </a:pathLst>
          </a:custGeom>
          <a:ln w="12700">
            <a:solidFill>
              <a:srgbClr val="44536A"/>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4" name="object 34"/>
          <p:cNvSpPr txBox="1"/>
          <p:nvPr/>
        </p:nvSpPr>
        <p:spPr>
          <a:xfrm>
            <a:off x="3461956" y="2897600"/>
            <a:ext cx="2296478" cy="494366"/>
          </a:xfrm>
          <a:prstGeom prst="rect">
            <a:avLst/>
          </a:prstGeom>
        </p:spPr>
        <p:txBody>
          <a:bodyPr vert="horz" wrap="square" lIns="0" tIns="9525" rIns="0" bIns="0" rtlCol="0">
            <a:spAutoFit/>
          </a:bodyPr>
          <a:lstStyle/>
          <a:p>
            <a:pPr marL="9525" marR="3810" indent="4763" algn="ctr" defTabSz="685800">
              <a:spcBef>
                <a:spcPts val="75"/>
              </a:spcBef>
              <a:buClrTx/>
            </a:pPr>
            <a:r>
              <a:rPr sz="1050" b="1" kern="1200" dirty="0">
                <a:solidFill>
                  <a:srgbClr val="B09C7C"/>
                </a:solidFill>
                <a:ea typeface="+mn-ea"/>
              </a:rPr>
              <a:t>Scalable </a:t>
            </a:r>
            <a:r>
              <a:rPr sz="1050" b="1" kern="1200" spc="-4" dirty="0">
                <a:solidFill>
                  <a:srgbClr val="B09C7C"/>
                </a:solidFill>
                <a:ea typeface="+mn-ea"/>
              </a:rPr>
              <a:t>and flexible technology </a:t>
            </a:r>
            <a:r>
              <a:rPr sz="1050" b="1" kern="1200" dirty="0">
                <a:solidFill>
                  <a:srgbClr val="B09C7C"/>
                </a:solidFill>
                <a:ea typeface="+mn-ea"/>
              </a:rPr>
              <a:t> </a:t>
            </a:r>
            <a:r>
              <a:rPr sz="1050" kern="1200" spc="-4" dirty="0">
                <a:solidFill>
                  <a:srgbClr val="404040"/>
                </a:solidFill>
                <a:latin typeface="Arial MT"/>
                <a:ea typeface="+mn-ea"/>
                <a:cs typeface="Arial MT"/>
              </a:rPr>
              <a:t>Own</a:t>
            </a:r>
            <a:r>
              <a:rPr sz="1050" kern="1200" dirty="0">
                <a:solidFill>
                  <a:srgbClr val="404040"/>
                </a:solidFill>
                <a:latin typeface="Arial MT"/>
                <a:ea typeface="+mn-ea"/>
                <a:cs typeface="Arial MT"/>
              </a:rPr>
              <a:t> tech</a:t>
            </a:r>
            <a:r>
              <a:rPr sz="1050" kern="1200" spc="-26" dirty="0">
                <a:solidFill>
                  <a:srgbClr val="404040"/>
                </a:solidFill>
                <a:latin typeface="Arial MT"/>
                <a:ea typeface="+mn-ea"/>
                <a:cs typeface="Arial MT"/>
              </a:rPr>
              <a:t> </a:t>
            </a:r>
            <a:r>
              <a:rPr sz="1050" kern="1200" dirty="0">
                <a:solidFill>
                  <a:srgbClr val="404040"/>
                </a:solidFill>
                <a:latin typeface="Arial MT"/>
                <a:ea typeface="+mn-ea"/>
                <a:cs typeface="Arial MT"/>
              </a:rPr>
              <a:t>stack,</a:t>
            </a:r>
            <a:r>
              <a:rPr sz="1050" kern="1200" spc="-38" dirty="0">
                <a:solidFill>
                  <a:srgbClr val="404040"/>
                </a:solidFill>
                <a:latin typeface="Arial MT"/>
                <a:ea typeface="+mn-ea"/>
                <a:cs typeface="Arial MT"/>
              </a:rPr>
              <a:t> </a:t>
            </a:r>
            <a:r>
              <a:rPr sz="1050" kern="1200" dirty="0">
                <a:solidFill>
                  <a:srgbClr val="404040"/>
                </a:solidFill>
                <a:latin typeface="Arial MT"/>
                <a:ea typeface="+mn-ea"/>
                <a:cs typeface="Arial MT"/>
              </a:rPr>
              <a:t>100%</a:t>
            </a:r>
            <a:r>
              <a:rPr sz="1050" kern="1200" spc="-11" dirty="0">
                <a:solidFill>
                  <a:srgbClr val="404040"/>
                </a:solidFill>
                <a:latin typeface="Arial MT"/>
                <a:ea typeface="+mn-ea"/>
                <a:cs typeface="Arial MT"/>
              </a:rPr>
              <a:t> </a:t>
            </a:r>
            <a:r>
              <a:rPr sz="1050" kern="1200" spc="-4" dirty="0">
                <a:solidFill>
                  <a:srgbClr val="404040"/>
                </a:solidFill>
                <a:latin typeface="Arial MT"/>
                <a:ea typeface="+mn-ea"/>
                <a:cs typeface="Arial MT"/>
              </a:rPr>
              <a:t>automation</a:t>
            </a:r>
            <a:r>
              <a:rPr sz="1050" kern="1200" spc="-34" dirty="0">
                <a:solidFill>
                  <a:srgbClr val="404040"/>
                </a:solidFill>
                <a:latin typeface="Arial MT"/>
                <a:ea typeface="+mn-ea"/>
                <a:cs typeface="Arial MT"/>
              </a:rPr>
              <a:t> </a:t>
            </a:r>
            <a:r>
              <a:rPr sz="1050" kern="1200" dirty="0">
                <a:solidFill>
                  <a:srgbClr val="404040"/>
                </a:solidFill>
                <a:latin typeface="Arial MT"/>
                <a:ea typeface="+mn-ea"/>
                <a:cs typeface="Arial MT"/>
              </a:rPr>
              <a:t>and </a:t>
            </a:r>
            <a:r>
              <a:rPr sz="1050" kern="1200" spc="-281" dirty="0">
                <a:solidFill>
                  <a:srgbClr val="404040"/>
                </a:solidFill>
                <a:latin typeface="Arial MT"/>
                <a:ea typeface="+mn-ea"/>
                <a:cs typeface="Arial MT"/>
              </a:rPr>
              <a:t> </a:t>
            </a:r>
            <a:r>
              <a:rPr sz="1050" kern="1200" dirty="0">
                <a:solidFill>
                  <a:srgbClr val="404040"/>
                </a:solidFill>
                <a:latin typeface="Arial MT"/>
                <a:ea typeface="+mn-ea"/>
                <a:cs typeface="Arial MT"/>
              </a:rPr>
              <a:t>decisioning,</a:t>
            </a:r>
            <a:r>
              <a:rPr sz="1050" kern="1200" spc="-38" dirty="0">
                <a:solidFill>
                  <a:srgbClr val="404040"/>
                </a:solidFill>
                <a:latin typeface="Arial MT"/>
                <a:ea typeface="+mn-ea"/>
                <a:cs typeface="Arial MT"/>
              </a:rPr>
              <a:t> </a:t>
            </a:r>
            <a:r>
              <a:rPr sz="1050" kern="1200" dirty="0">
                <a:solidFill>
                  <a:srgbClr val="404040"/>
                </a:solidFill>
                <a:latin typeface="Arial MT"/>
                <a:ea typeface="+mn-ea"/>
                <a:cs typeface="Arial MT"/>
              </a:rPr>
              <a:t>strong</a:t>
            </a:r>
            <a:r>
              <a:rPr sz="1050" kern="1200" spc="-38" dirty="0">
                <a:solidFill>
                  <a:srgbClr val="404040"/>
                </a:solidFill>
                <a:latin typeface="Arial MT"/>
                <a:ea typeface="+mn-ea"/>
                <a:cs typeface="Arial MT"/>
              </a:rPr>
              <a:t> </a:t>
            </a:r>
            <a:r>
              <a:rPr sz="1050" kern="1200" dirty="0">
                <a:solidFill>
                  <a:srgbClr val="404040"/>
                </a:solidFill>
                <a:latin typeface="Arial MT"/>
                <a:ea typeface="+mn-ea"/>
                <a:cs typeface="Arial MT"/>
              </a:rPr>
              <a:t>tech</a:t>
            </a:r>
            <a:r>
              <a:rPr sz="1050" kern="1200" spc="-30" dirty="0">
                <a:solidFill>
                  <a:srgbClr val="404040"/>
                </a:solidFill>
                <a:latin typeface="Arial MT"/>
                <a:ea typeface="+mn-ea"/>
                <a:cs typeface="Arial MT"/>
              </a:rPr>
              <a:t> </a:t>
            </a:r>
            <a:r>
              <a:rPr sz="1050" kern="1200" dirty="0">
                <a:solidFill>
                  <a:srgbClr val="404040"/>
                </a:solidFill>
                <a:latin typeface="Arial MT"/>
                <a:ea typeface="+mn-ea"/>
                <a:cs typeface="Arial MT"/>
              </a:rPr>
              <a:t>capabilities</a:t>
            </a:r>
            <a:endParaRPr sz="1050" kern="1200">
              <a:solidFill>
                <a:prstClr val="black"/>
              </a:solidFill>
              <a:latin typeface="Arial MT"/>
              <a:ea typeface="+mn-ea"/>
              <a:cs typeface="Arial MT"/>
            </a:endParaRPr>
          </a:p>
        </p:txBody>
      </p:sp>
      <p:sp>
        <p:nvSpPr>
          <p:cNvPr id="35" name="object 35"/>
          <p:cNvSpPr/>
          <p:nvPr/>
        </p:nvSpPr>
        <p:spPr>
          <a:xfrm>
            <a:off x="3395852" y="4000500"/>
            <a:ext cx="2427923" cy="747713"/>
          </a:xfrm>
          <a:custGeom>
            <a:avLst/>
            <a:gdLst/>
            <a:ahLst/>
            <a:cxnLst/>
            <a:rect l="l" t="t" r="r" b="b"/>
            <a:pathLst>
              <a:path w="3237229" h="996950">
                <a:moveTo>
                  <a:pt x="0" y="996695"/>
                </a:moveTo>
                <a:lnTo>
                  <a:pt x="3236976" y="996695"/>
                </a:lnTo>
                <a:lnTo>
                  <a:pt x="3236976" y="0"/>
                </a:lnTo>
                <a:lnTo>
                  <a:pt x="0" y="0"/>
                </a:lnTo>
                <a:lnTo>
                  <a:pt x="0" y="996695"/>
                </a:lnTo>
                <a:close/>
              </a:path>
            </a:pathLst>
          </a:custGeom>
          <a:ln w="12700">
            <a:solidFill>
              <a:srgbClr val="44536A"/>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6" name="object 36"/>
          <p:cNvSpPr txBox="1"/>
          <p:nvPr/>
        </p:nvSpPr>
        <p:spPr>
          <a:xfrm>
            <a:off x="3763709" y="4121048"/>
            <a:ext cx="1691164" cy="494366"/>
          </a:xfrm>
          <a:prstGeom prst="rect">
            <a:avLst/>
          </a:prstGeom>
        </p:spPr>
        <p:txBody>
          <a:bodyPr vert="horz" wrap="square" lIns="0" tIns="9525" rIns="0" bIns="0" rtlCol="0">
            <a:spAutoFit/>
          </a:bodyPr>
          <a:lstStyle/>
          <a:p>
            <a:pPr marL="9525" marR="3810" indent="1905" algn="ctr" defTabSz="685800">
              <a:spcBef>
                <a:spcPts val="75"/>
              </a:spcBef>
              <a:buClrTx/>
            </a:pPr>
            <a:r>
              <a:rPr sz="1050" b="1" kern="1200" spc="-8" dirty="0">
                <a:solidFill>
                  <a:srgbClr val="B09C7C"/>
                </a:solidFill>
                <a:ea typeface="+mn-ea"/>
              </a:rPr>
              <a:t>Agile </a:t>
            </a:r>
            <a:r>
              <a:rPr sz="1050" b="1" kern="1200" spc="-4" dirty="0">
                <a:solidFill>
                  <a:srgbClr val="B09C7C"/>
                </a:solidFill>
                <a:ea typeface="+mn-ea"/>
              </a:rPr>
              <a:t>org and governance </a:t>
            </a:r>
            <a:r>
              <a:rPr sz="1050" b="1" kern="1200" dirty="0">
                <a:solidFill>
                  <a:srgbClr val="B09C7C"/>
                </a:solidFill>
                <a:ea typeface="+mn-ea"/>
              </a:rPr>
              <a:t> </a:t>
            </a:r>
            <a:r>
              <a:rPr lang="en-US" sz="1050" kern="1200" spc="-26" dirty="0">
                <a:solidFill>
                  <a:srgbClr val="404040"/>
                </a:solidFill>
                <a:latin typeface="Arial MT"/>
                <a:ea typeface="+mn-ea"/>
                <a:cs typeface="Arial MT"/>
              </a:rPr>
              <a:t>EBRO</a:t>
            </a:r>
            <a:r>
              <a:rPr sz="1050" kern="1200" spc="-23" dirty="0">
                <a:solidFill>
                  <a:srgbClr val="404040"/>
                </a:solidFill>
                <a:latin typeface="Arial MT"/>
                <a:ea typeface="+mn-ea"/>
                <a:cs typeface="Arial MT"/>
              </a:rPr>
              <a:t> </a:t>
            </a:r>
            <a:r>
              <a:rPr sz="1050" kern="1200" dirty="0">
                <a:solidFill>
                  <a:srgbClr val="404040"/>
                </a:solidFill>
                <a:latin typeface="Arial MT"/>
                <a:ea typeface="+mn-ea"/>
                <a:cs typeface="Arial MT"/>
              </a:rPr>
              <a:t>as</a:t>
            </a:r>
            <a:r>
              <a:rPr sz="1050" kern="1200" spc="-23" dirty="0">
                <a:solidFill>
                  <a:srgbClr val="404040"/>
                </a:solidFill>
                <a:latin typeface="Arial MT"/>
                <a:ea typeface="+mn-ea"/>
                <a:cs typeface="Arial MT"/>
              </a:rPr>
              <a:t> </a:t>
            </a:r>
            <a:r>
              <a:rPr sz="1050" kern="1200" dirty="0">
                <a:solidFill>
                  <a:srgbClr val="404040"/>
                </a:solidFill>
                <a:latin typeface="Arial MT"/>
                <a:ea typeface="+mn-ea"/>
                <a:cs typeface="Arial MT"/>
              </a:rPr>
              <a:t>the</a:t>
            </a:r>
            <a:r>
              <a:rPr sz="1050" kern="1200" spc="-23" dirty="0">
                <a:solidFill>
                  <a:srgbClr val="404040"/>
                </a:solidFill>
                <a:latin typeface="Arial MT"/>
                <a:ea typeface="+mn-ea"/>
                <a:cs typeface="Arial MT"/>
              </a:rPr>
              <a:t> </a:t>
            </a:r>
            <a:r>
              <a:rPr sz="1050" kern="1200" dirty="0">
                <a:solidFill>
                  <a:srgbClr val="404040"/>
                </a:solidFill>
                <a:latin typeface="Arial MT"/>
                <a:ea typeface="+mn-ea"/>
                <a:cs typeface="Arial MT"/>
              </a:rPr>
              <a:t>decision</a:t>
            </a:r>
            <a:r>
              <a:rPr sz="1050" kern="1200" spc="-38" dirty="0">
                <a:solidFill>
                  <a:srgbClr val="404040"/>
                </a:solidFill>
                <a:latin typeface="Arial MT"/>
                <a:ea typeface="+mn-ea"/>
                <a:cs typeface="Arial MT"/>
              </a:rPr>
              <a:t> </a:t>
            </a:r>
            <a:r>
              <a:rPr sz="1050" kern="1200" spc="-11" dirty="0">
                <a:solidFill>
                  <a:srgbClr val="404040"/>
                </a:solidFill>
                <a:latin typeface="Arial MT"/>
                <a:ea typeface="+mn-ea"/>
                <a:cs typeface="Arial MT"/>
              </a:rPr>
              <a:t>maker, </a:t>
            </a:r>
            <a:r>
              <a:rPr sz="1050" kern="1200" spc="-281" dirty="0">
                <a:solidFill>
                  <a:srgbClr val="404040"/>
                </a:solidFill>
                <a:latin typeface="Arial MT"/>
                <a:ea typeface="+mn-ea"/>
                <a:cs typeface="Arial MT"/>
              </a:rPr>
              <a:t> </a:t>
            </a:r>
            <a:r>
              <a:rPr sz="1050" kern="1200" spc="-4" dirty="0">
                <a:solidFill>
                  <a:srgbClr val="404040"/>
                </a:solidFill>
                <a:latin typeface="Arial MT"/>
                <a:ea typeface="+mn-ea"/>
                <a:cs typeface="Arial MT"/>
              </a:rPr>
              <a:t>accelerated</a:t>
            </a:r>
            <a:r>
              <a:rPr sz="1050" kern="1200" spc="-38" dirty="0">
                <a:solidFill>
                  <a:srgbClr val="404040"/>
                </a:solidFill>
                <a:latin typeface="Arial MT"/>
                <a:ea typeface="+mn-ea"/>
                <a:cs typeface="Arial MT"/>
              </a:rPr>
              <a:t> </a:t>
            </a:r>
            <a:r>
              <a:rPr sz="1050" kern="1200" dirty="0">
                <a:solidFill>
                  <a:srgbClr val="404040"/>
                </a:solidFill>
                <a:latin typeface="Arial MT"/>
                <a:ea typeface="+mn-ea"/>
                <a:cs typeface="Arial MT"/>
              </a:rPr>
              <a:t>stagging</a:t>
            </a:r>
            <a:endParaRPr sz="1050" kern="1200" dirty="0">
              <a:solidFill>
                <a:prstClr val="black"/>
              </a:solidFill>
              <a:latin typeface="Arial MT"/>
              <a:ea typeface="+mn-ea"/>
              <a:cs typeface="Arial MT"/>
            </a:endParaRPr>
          </a:p>
        </p:txBody>
      </p:sp>
      <p:sp>
        <p:nvSpPr>
          <p:cNvPr id="37" name="object 37"/>
          <p:cNvSpPr/>
          <p:nvPr/>
        </p:nvSpPr>
        <p:spPr>
          <a:xfrm>
            <a:off x="6423660" y="1564766"/>
            <a:ext cx="2427923" cy="747713"/>
          </a:xfrm>
          <a:custGeom>
            <a:avLst/>
            <a:gdLst/>
            <a:ahLst/>
            <a:cxnLst/>
            <a:rect l="l" t="t" r="r" b="b"/>
            <a:pathLst>
              <a:path w="3237229" h="996950">
                <a:moveTo>
                  <a:pt x="0" y="996696"/>
                </a:moveTo>
                <a:lnTo>
                  <a:pt x="3236976" y="996696"/>
                </a:lnTo>
                <a:lnTo>
                  <a:pt x="3236976" y="0"/>
                </a:lnTo>
                <a:lnTo>
                  <a:pt x="0" y="0"/>
                </a:lnTo>
                <a:lnTo>
                  <a:pt x="0" y="996696"/>
                </a:lnTo>
                <a:close/>
              </a:path>
            </a:pathLst>
          </a:custGeom>
          <a:ln w="12700">
            <a:solidFill>
              <a:srgbClr val="44536A"/>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8" name="object 38"/>
          <p:cNvSpPr txBox="1"/>
          <p:nvPr/>
        </p:nvSpPr>
        <p:spPr>
          <a:xfrm>
            <a:off x="6660357" y="1684877"/>
            <a:ext cx="1955006" cy="494847"/>
          </a:xfrm>
          <a:prstGeom prst="rect">
            <a:avLst/>
          </a:prstGeom>
        </p:spPr>
        <p:txBody>
          <a:bodyPr vert="horz" wrap="square" lIns="0" tIns="10001" rIns="0" bIns="0" rtlCol="0">
            <a:spAutoFit/>
          </a:bodyPr>
          <a:lstStyle/>
          <a:p>
            <a:pPr marL="953" algn="ctr" defTabSz="685800">
              <a:spcBef>
                <a:spcPts val="79"/>
              </a:spcBef>
              <a:buClrTx/>
            </a:pPr>
            <a:r>
              <a:rPr sz="1050" b="1" kern="1200" spc="-4" dirty="0">
                <a:solidFill>
                  <a:srgbClr val="7E5F52"/>
                </a:solidFill>
                <a:ea typeface="+mn-ea"/>
              </a:rPr>
              <a:t>Data-driven</a:t>
            </a:r>
            <a:endParaRPr sz="1050" kern="1200">
              <a:solidFill>
                <a:prstClr val="black"/>
              </a:solidFill>
              <a:ea typeface="+mn-ea"/>
            </a:endParaRPr>
          </a:p>
          <a:p>
            <a:pPr marL="9525" marR="3810" algn="ctr" defTabSz="685800">
              <a:buClrTx/>
            </a:pPr>
            <a:r>
              <a:rPr sz="1050" kern="1200" spc="-4" dirty="0">
                <a:solidFill>
                  <a:srgbClr val="404040"/>
                </a:solidFill>
                <a:latin typeface="Arial MT"/>
                <a:ea typeface="+mn-ea"/>
                <a:cs typeface="Arial MT"/>
              </a:rPr>
              <a:t>For</a:t>
            </a:r>
            <a:r>
              <a:rPr sz="1050" kern="1200" spc="-19" dirty="0">
                <a:solidFill>
                  <a:srgbClr val="404040"/>
                </a:solidFill>
                <a:latin typeface="Arial MT"/>
                <a:ea typeface="+mn-ea"/>
                <a:cs typeface="Arial MT"/>
              </a:rPr>
              <a:t> </a:t>
            </a:r>
            <a:r>
              <a:rPr sz="1050" kern="1200" spc="-4" dirty="0">
                <a:solidFill>
                  <a:srgbClr val="404040"/>
                </a:solidFill>
                <a:latin typeface="Arial MT"/>
                <a:ea typeface="+mn-ea"/>
                <a:cs typeface="Arial MT"/>
              </a:rPr>
              <a:t>relevant</a:t>
            </a:r>
            <a:r>
              <a:rPr sz="1050" kern="1200" spc="-15" dirty="0">
                <a:solidFill>
                  <a:srgbClr val="404040"/>
                </a:solidFill>
                <a:latin typeface="Arial MT"/>
                <a:ea typeface="+mn-ea"/>
                <a:cs typeface="Arial MT"/>
              </a:rPr>
              <a:t> </a:t>
            </a:r>
            <a:r>
              <a:rPr sz="1050" kern="1200" dirty="0">
                <a:solidFill>
                  <a:srgbClr val="404040"/>
                </a:solidFill>
                <a:latin typeface="Arial MT"/>
                <a:ea typeface="+mn-ea"/>
                <a:cs typeface="Arial MT"/>
              </a:rPr>
              <a:t>pipeline</a:t>
            </a:r>
            <a:r>
              <a:rPr sz="1050" kern="1200" spc="-30" dirty="0">
                <a:solidFill>
                  <a:srgbClr val="404040"/>
                </a:solidFill>
                <a:latin typeface="Arial MT"/>
                <a:ea typeface="+mn-ea"/>
                <a:cs typeface="Arial MT"/>
              </a:rPr>
              <a:t> </a:t>
            </a:r>
            <a:r>
              <a:rPr sz="1050" kern="1200" dirty="0">
                <a:solidFill>
                  <a:srgbClr val="404040"/>
                </a:solidFill>
                <a:latin typeface="Arial MT"/>
                <a:ea typeface="+mn-ea"/>
                <a:cs typeface="Arial MT"/>
              </a:rPr>
              <a:t>of</a:t>
            </a:r>
            <a:r>
              <a:rPr sz="1050" kern="1200" spc="-8" dirty="0">
                <a:solidFill>
                  <a:srgbClr val="404040"/>
                </a:solidFill>
                <a:latin typeface="Arial MT"/>
                <a:ea typeface="+mn-ea"/>
                <a:cs typeface="Arial MT"/>
              </a:rPr>
              <a:t> </a:t>
            </a:r>
            <a:r>
              <a:rPr sz="1050" kern="1200" spc="-4" dirty="0">
                <a:solidFill>
                  <a:srgbClr val="404040"/>
                </a:solidFill>
                <a:latin typeface="Arial MT"/>
                <a:ea typeface="+mn-ea"/>
                <a:cs typeface="Arial MT"/>
              </a:rPr>
              <a:t>offerings, </a:t>
            </a:r>
            <a:r>
              <a:rPr sz="1050" kern="1200" spc="-281" dirty="0">
                <a:solidFill>
                  <a:srgbClr val="404040"/>
                </a:solidFill>
                <a:latin typeface="Arial MT"/>
                <a:ea typeface="+mn-ea"/>
                <a:cs typeface="Arial MT"/>
              </a:rPr>
              <a:t> </a:t>
            </a:r>
            <a:r>
              <a:rPr sz="1050" kern="1200" dirty="0">
                <a:solidFill>
                  <a:srgbClr val="404040"/>
                </a:solidFill>
                <a:latin typeface="Arial MT"/>
                <a:ea typeface="+mn-ea"/>
                <a:cs typeface="Arial MT"/>
              </a:rPr>
              <a:t>marketing</a:t>
            </a:r>
            <a:r>
              <a:rPr sz="1050" kern="1200" spc="-38" dirty="0">
                <a:solidFill>
                  <a:srgbClr val="404040"/>
                </a:solidFill>
                <a:latin typeface="Arial MT"/>
                <a:ea typeface="+mn-ea"/>
                <a:cs typeface="Arial MT"/>
              </a:rPr>
              <a:t> </a:t>
            </a:r>
            <a:r>
              <a:rPr sz="1050" kern="1200" dirty="0">
                <a:solidFill>
                  <a:srgbClr val="404040"/>
                </a:solidFill>
                <a:latin typeface="Arial MT"/>
                <a:ea typeface="+mn-ea"/>
                <a:cs typeface="Arial MT"/>
              </a:rPr>
              <a:t>and</a:t>
            </a:r>
            <a:r>
              <a:rPr sz="1050" kern="1200" spc="-19" dirty="0">
                <a:solidFill>
                  <a:srgbClr val="404040"/>
                </a:solidFill>
                <a:latin typeface="Arial MT"/>
                <a:ea typeface="+mn-ea"/>
                <a:cs typeface="Arial MT"/>
              </a:rPr>
              <a:t> </a:t>
            </a:r>
            <a:r>
              <a:rPr sz="1050" kern="1200" spc="-4" dirty="0">
                <a:solidFill>
                  <a:srgbClr val="404040"/>
                </a:solidFill>
                <a:latin typeface="Arial MT"/>
                <a:ea typeface="+mn-ea"/>
                <a:cs typeface="Arial MT"/>
              </a:rPr>
              <a:t>value</a:t>
            </a:r>
            <a:r>
              <a:rPr sz="1050" kern="1200" spc="-11" dirty="0">
                <a:solidFill>
                  <a:srgbClr val="404040"/>
                </a:solidFill>
                <a:latin typeface="Arial MT"/>
                <a:ea typeface="+mn-ea"/>
                <a:cs typeface="Arial MT"/>
              </a:rPr>
              <a:t> </a:t>
            </a:r>
            <a:r>
              <a:rPr sz="1050" kern="1200" dirty="0">
                <a:solidFill>
                  <a:srgbClr val="404040"/>
                </a:solidFill>
                <a:latin typeface="Arial MT"/>
                <a:ea typeface="+mn-ea"/>
                <a:cs typeface="Arial MT"/>
              </a:rPr>
              <a:t>points</a:t>
            </a:r>
            <a:endParaRPr sz="1050" kern="1200">
              <a:solidFill>
                <a:prstClr val="black"/>
              </a:solidFill>
              <a:latin typeface="Arial MT"/>
              <a:ea typeface="+mn-ea"/>
              <a:cs typeface="Arial MT"/>
            </a:endParaRPr>
          </a:p>
        </p:txBody>
      </p:sp>
      <p:sp>
        <p:nvSpPr>
          <p:cNvPr id="39" name="object 39"/>
          <p:cNvSpPr/>
          <p:nvPr/>
        </p:nvSpPr>
        <p:spPr>
          <a:xfrm>
            <a:off x="6423660" y="2780918"/>
            <a:ext cx="2427923" cy="746760"/>
          </a:xfrm>
          <a:custGeom>
            <a:avLst/>
            <a:gdLst/>
            <a:ahLst/>
            <a:cxnLst/>
            <a:rect l="l" t="t" r="r" b="b"/>
            <a:pathLst>
              <a:path w="3237229" h="995679">
                <a:moveTo>
                  <a:pt x="0" y="995172"/>
                </a:moveTo>
                <a:lnTo>
                  <a:pt x="3236976" y="995172"/>
                </a:lnTo>
                <a:lnTo>
                  <a:pt x="3236976" y="0"/>
                </a:lnTo>
                <a:lnTo>
                  <a:pt x="0" y="0"/>
                </a:lnTo>
                <a:lnTo>
                  <a:pt x="0" y="995172"/>
                </a:lnTo>
                <a:close/>
              </a:path>
            </a:pathLst>
          </a:custGeom>
          <a:ln w="12700">
            <a:solidFill>
              <a:srgbClr val="44536A"/>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40" name="object 40"/>
          <p:cNvSpPr txBox="1"/>
          <p:nvPr/>
        </p:nvSpPr>
        <p:spPr>
          <a:xfrm>
            <a:off x="6582632" y="2900553"/>
            <a:ext cx="2110740" cy="494366"/>
          </a:xfrm>
          <a:prstGeom prst="rect">
            <a:avLst/>
          </a:prstGeom>
        </p:spPr>
        <p:txBody>
          <a:bodyPr vert="horz" wrap="square" lIns="0" tIns="9525" rIns="0" bIns="0" rtlCol="0">
            <a:spAutoFit/>
          </a:bodyPr>
          <a:lstStyle/>
          <a:p>
            <a:pPr algn="ctr" defTabSz="685800">
              <a:spcBef>
                <a:spcPts val="75"/>
              </a:spcBef>
              <a:buClrTx/>
            </a:pPr>
            <a:r>
              <a:rPr sz="1050" b="1" kern="1200" spc="-4" dirty="0">
                <a:solidFill>
                  <a:srgbClr val="7E5F52"/>
                </a:solidFill>
                <a:ea typeface="+mn-ea"/>
              </a:rPr>
              <a:t>Risk</a:t>
            </a:r>
            <a:r>
              <a:rPr sz="1050" b="1" kern="1200" spc="-30" dirty="0">
                <a:solidFill>
                  <a:srgbClr val="7E5F52"/>
                </a:solidFill>
                <a:ea typeface="+mn-ea"/>
              </a:rPr>
              <a:t> </a:t>
            </a:r>
            <a:r>
              <a:rPr sz="1050" b="1" kern="1200" spc="-4" dirty="0">
                <a:solidFill>
                  <a:srgbClr val="7E5F52"/>
                </a:solidFill>
                <a:ea typeface="+mn-ea"/>
              </a:rPr>
              <a:t>Management</a:t>
            </a:r>
            <a:endParaRPr sz="1050" kern="1200">
              <a:solidFill>
                <a:prstClr val="black"/>
              </a:solidFill>
              <a:ea typeface="+mn-ea"/>
            </a:endParaRPr>
          </a:p>
          <a:p>
            <a:pPr marL="9525" marR="3810" algn="ctr" defTabSz="685800">
              <a:spcBef>
                <a:spcPts val="4"/>
              </a:spcBef>
              <a:buClrTx/>
            </a:pPr>
            <a:r>
              <a:rPr sz="1050" kern="1200" dirty="0">
                <a:solidFill>
                  <a:srgbClr val="404040"/>
                </a:solidFill>
                <a:latin typeface="Arial MT"/>
                <a:ea typeface="+mn-ea"/>
                <a:cs typeface="Arial MT"/>
              </a:rPr>
              <a:t>Mitigate</a:t>
            </a:r>
            <a:r>
              <a:rPr sz="1050" kern="1200" spc="-30" dirty="0">
                <a:solidFill>
                  <a:srgbClr val="404040"/>
                </a:solidFill>
                <a:latin typeface="Arial MT"/>
                <a:ea typeface="+mn-ea"/>
                <a:cs typeface="Arial MT"/>
              </a:rPr>
              <a:t> </a:t>
            </a:r>
            <a:r>
              <a:rPr sz="1050" kern="1200" dirty="0">
                <a:solidFill>
                  <a:srgbClr val="404040"/>
                </a:solidFill>
                <a:latin typeface="Arial MT"/>
                <a:ea typeface="+mn-ea"/>
                <a:cs typeface="Arial MT"/>
              </a:rPr>
              <a:t>risks</a:t>
            </a:r>
            <a:r>
              <a:rPr sz="1050" kern="1200" spc="-34" dirty="0">
                <a:solidFill>
                  <a:srgbClr val="404040"/>
                </a:solidFill>
                <a:latin typeface="Arial MT"/>
                <a:ea typeface="+mn-ea"/>
                <a:cs typeface="Arial MT"/>
              </a:rPr>
              <a:t> </a:t>
            </a:r>
            <a:r>
              <a:rPr sz="1050" kern="1200" dirty="0">
                <a:solidFill>
                  <a:srgbClr val="404040"/>
                </a:solidFill>
                <a:latin typeface="Arial MT"/>
                <a:ea typeface="+mn-ea"/>
                <a:cs typeface="Arial MT"/>
              </a:rPr>
              <a:t>as</a:t>
            </a:r>
            <a:r>
              <a:rPr sz="1050" kern="1200" spc="-11" dirty="0">
                <a:solidFill>
                  <a:srgbClr val="404040"/>
                </a:solidFill>
                <a:latin typeface="Arial MT"/>
                <a:ea typeface="+mn-ea"/>
                <a:cs typeface="Arial MT"/>
              </a:rPr>
              <a:t> </a:t>
            </a:r>
            <a:r>
              <a:rPr sz="1050" kern="1200" dirty="0">
                <a:solidFill>
                  <a:srgbClr val="404040"/>
                </a:solidFill>
                <a:latin typeface="Arial MT"/>
                <a:ea typeface="+mn-ea"/>
                <a:cs typeface="Arial MT"/>
              </a:rPr>
              <a:t>an</a:t>
            </a:r>
            <a:r>
              <a:rPr sz="1050" kern="1200" spc="-19" dirty="0">
                <a:solidFill>
                  <a:srgbClr val="404040"/>
                </a:solidFill>
                <a:latin typeface="Arial MT"/>
                <a:ea typeface="+mn-ea"/>
                <a:cs typeface="Arial MT"/>
              </a:rPr>
              <a:t> </a:t>
            </a:r>
            <a:r>
              <a:rPr sz="1050" kern="1200" dirty="0">
                <a:solidFill>
                  <a:srgbClr val="404040"/>
                </a:solidFill>
                <a:latin typeface="Arial MT"/>
                <a:ea typeface="+mn-ea"/>
                <a:cs typeface="Arial MT"/>
              </a:rPr>
              <a:t>auto</a:t>
            </a:r>
            <a:r>
              <a:rPr sz="1050" kern="1200" spc="-30" dirty="0">
                <a:solidFill>
                  <a:srgbClr val="404040"/>
                </a:solidFill>
                <a:latin typeface="Arial MT"/>
                <a:ea typeface="+mn-ea"/>
                <a:cs typeface="Arial MT"/>
              </a:rPr>
              <a:t> </a:t>
            </a:r>
            <a:r>
              <a:rPr sz="1050" kern="1200" dirty="0">
                <a:solidFill>
                  <a:srgbClr val="404040"/>
                </a:solidFill>
                <a:latin typeface="Arial MT"/>
                <a:ea typeface="+mn-ea"/>
                <a:cs typeface="Arial MT"/>
              </a:rPr>
              <a:t>and</a:t>
            </a:r>
            <a:r>
              <a:rPr sz="1050" kern="1200" spc="-11" dirty="0">
                <a:solidFill>
                  <a:srgbClr val="404040"/>
                </a:solidFill>
                <a:latin typeface="Arial MT"/>
                <a:ea typeface="+mn-ea"/>
                <a:cs typeface="Arial MT"/>
              </a:rPr>
              <a:t> </a:t>
            </a:r>
            <a:r>
              <a:rPr sz="1050" kern="1200" dirty="0">
                <a:solidFill>
                  <a:srgbClr val="404040"/>
                </a:solidFill>
                <a:latin typeface="Arial MT"/>
                <a:ea typeface="+mn-ea"/>
                <a:cs typeface="Arial MT"/>
              </a:rPr>
              <a:t>a</a:t>
            </a:r>
            <a:r>
              <a:rPr sz="1050" kern="1200" spc="-23" dirty="0">
                <a:solidFill>
                  <a:srgbClr val="404040"/>
                </a:solidFill>
                <a:latin typeface="Arial MT"/>
                <a:ea typeface="+mn-ea"/>
                <a:cs typeface="Arial MT"/>
              </a:rPr>
              <a:t> </a:t>
            </a:r>
            <a:r>
              <a:rPr sz="1050" kern="1200" dirty="0">
                <a:solidFill>
                  <a:srgbClr val="404040"/>
                </a:solidFill>
                <a:latin typeface="Arial MT"/>
                <a:ea typeface="+mn-ea"/>
                <a:cs typeface="Arial MT"/>
              </a:rPr>
              <a:t>tech </a:t>
            </a:r>
            <a:r>
              <a:rPr sz="1050" kern="1200" spc="-281" dirty="0">
                <a:solidFill>
                  <a:srgbClr val="404040"/>
                </a:solidFill>
                <a:latin typeface="Arial MT"/>
                <a:ea typeface="+mn-ea"/>
                <a:cs typeface="Arial MT"/>
              </a:rPr>
              <a:t> </a:t>
            </a:r>
            <a:r>
              <a:rPr sz="1050" kern="1200" spc="-4" dirty="0">
                <a:solidFill>
                  <a:srgbClr val="404040"/>
                </a:solidFill>
                <a:latin typeface="Arial MT"/>
                <a:ea typeface="+mn-ea"/>
                <a:cs typeface="Arial MT"/>
              </a:rPr>
              <a:t>player</a:t>
            </a:r>
            <a:endParaRPr sz="1050" kern="1200">
              <a:solidFill>
                <a:prstClr val="black"/>
              </a:solidFill>
              <a:latin typeface="Arial MT"/>
              <a:ea typeface="+mn-ea"/>
              <a:cs typeface="Arial MT"/>
            </a:endParaRPr>
          </a:p>
        </p:txBody>
      </p:sp>
      <p:sp>
        <p:nvSpPr>
          <p:cNvPr id="41" name="object 41"/>
          <p:cNvSpPr/>
          <p:nvPr/>
        </p:nvSpPr>
        <p:spPr>
          <a:xfrm>
            <a:off x="6423660" y="4003928"/>
            <a:ext cx="2427923" cy="746760"/>
          </a:xfrm>
          <a:custGeom>
            <a:avLst/>
            <a:gdLst/>
            <a:ahLst/>
            <a:cxnLst/>
            <a:rect l="l" t="t" r="r" b="b"/>
            <a:pathLst>
              <a:path w="3237229" h="995679">
                <a:moveTo>
                  <a:pt x="0" y="995171"/>
                </a:moveTo>
                <a:lnTo>
                  <a:pt x="3236976" y="995171"/>
                </a:lnTo>
                <a:lnTo>
                  <a:pt x="3236976" y="0"/>
                </a:lnTo>
                <a:lnTo>
                  <a:pt x="0" y="0"/>
                </a:lnTo>
                <a:lnTo>
                  <a:pt x="0" y="995171"/>
                </a:lnTo>
                <a:close/>
              </a:path>
            </a:pathLst>
          </a:custGeom>
          <a:ln w="12700">
            <a:solidFill>
              <a:srgbClr val="44536A"/>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42" name="object 42"/>
          <p:cNvSpPr txBox="1"/>
          <p:nvPr/>
        </p:nvSpPr>
        <p:spPr>
          <a:xfrm>
            <a:off x="6566630" y="4124020"/>
            <a:ext cx="2143601" cy="494366"/>
          </a:xfrm>
          <a:prstGeom prst="rect">
            <a:avLst/>
          </a:prstGeom>
        </p:spPr>
        <p:txBody>
          <a:bodyPr vert="horz" wrap="square" lIns="0" tIns="9525" rIns="0" bIns="0" rtlCol="0">
            <a:spAutoFit/>
          </a:bodyPr>
          <a:lstStyle/>
          <a:p>
            <a:pPr marL="3810" algn="ctr" defTabSz="685800">
              <a:spcBef>
                <a:spcPts val="75"/>
              </a:spcBef>
              <a:buClrTx/>
            </a:pPr>
            <a:r>
              <a:rPr sz="1050" b="1" kern="1200" dirty="0">
                <a:solidFill>
                  <a:srgbClr val="7E5F52"/>
                </a:solidFill>
                <a:ea typeface="+mn-ea"/>
              </a:rPr>
              <a:t>Path</a:t>
            </a:r>
            <a:r>
              <a:rPr sz="1050" b="1" kern="1200" spc="-30" dirty="0">
                <a:solidFill>
                  <a:srgbClr val="7E5F52"/>
                </a:solidFill>
                <a:ea typeface="+mn-ea"/>
              </a:rPr>
              <a:t> </a:t>
            </a:r>
            <a:r>
              <a:rPr sz="1050" b="1" kern="1200" dirty="0">
                <a:solidFill>
                  <a:srgbClr val="7E5F52"/>
                </a:solidFill>
                <a:ea typeface="+mn-ea"/>
              </a:rPr>
              <a:t>to</a:t>
            </a:r>
            <a:r>
              <a:rPr sz="1050" b="1" kern="1200" spc="-23" dirty="0">
                <a:solidFill>
                  <a:srgbClr val="7E5F52"/>
                </a:solidFill>
                <a:ea typeface="+mn-ea"/>
              </a:rPr>
              <a:t> </a:t>
            </a:r>
            <a:r>
              <a:rPr sz="1050" b="1" kern="1200" spc="-4" dirty="0">
                <a:solidFill>
                  <a:srgbClr val="7E5F52"/>
                </a:solidFill>
                <a:ea typeface="+mn-ea"/>
              </a:rPr>
              <a:t>profitability</a:t>
            </a:r>
            <a:endParaRPr sz="1050" kern="1200">
              <a:solidFill>
                <a:prstClr val="black"/>
              </a:solidFill>
              <a:ea typeface="+mn-ea"/>
            </a:endParaRPr>
          </a:p>
          <a:p>
            <a:pPr marL="9525" marR="3810" algn="ctr" defTabSz="685800">
              <a:buClrTx/>
            </a:pPr>
            <a:r>
              <a:rPr sz="1050" kern="1200" dirty="0">
                <a:solidFill>
                  <a:srgbClr val="404040"/>
                </a:solidFill>
                <a:latin typeface="Arial MT"/>
                <a:ea typeface="+mn-ea"/>
                <a:cs typeface="Arial MT"/>
              </a:rPr>
              <a:t>Product</a:t>
            </a:r>
            <a:r>
              <a:rPr sz="1050" kern="1200" spc="-38" dirty="0">
                <a:solidFill>
                  <a:srgbClr val="404040"/>
                </a:solidFill>
                <a:latin typeface="Arial MT"/>
                <a:ea typeface="+mn-ea"/>
                <a:cs typeface="Arial MT"/>
              </a:rPr>
              <a:t> </a:t>
            </a:r>
            <a:r>
              <a:rPr sz="1050" kern="1200" dirty="0">
                <a:solidFill>
                  <a:srgbClr val="404040"/>
                </a:solidFill>
                <a:latin typeface="Arial MT"/>
                <a:ea typeface="+mn-ea"/>
                <a:cs typeface="Arial MT"/>
              </a:rPr>
              <a:t>sequencing</a:t>
            </a:r>
            <a:r>
              <a:rPr sz="1050" kern="1200" spc="-49" dirty="0">
                <a:solidFill>
                  <a:srgbClr val="404040"/>
                </a:solidFill>
                <a:latin typeface="Arial MT"/>
                <a:ea typeface="+mn-ea"/>
                <a:cs typeface="Arial MT"/>
              </a:rPr>
              <a:t> </a:t>
            </a:r>
            <a:r>
              <a:rPr sz="1050" kern="1200" spc="-4" dirty="0">
                <a:solidFill>
                  <a:srgbClr val="404040"/>
                </a:solidFill>
                <a:latin typeface="Arial MT"/>
                <a:ea typeface="+mn-ea"/>
                <a:cs typeface="Arial MT"/>
              </a:rPr>
              <a:t>while</a:t>
            </a:r>
            <a:r>
              <a:rPr sz="1050" kern="1200" spc="-8" dirty="0">
                <a:solidFill>
                  <a:srgbClr val="404040"/>
                </a:solidFill>
                <a:latin typeface="Arial MT"/>
                <a:ea typeface="+mn-ea"/>
                <a:cs typeface="Arial MT"/>
              </a:rPr>
              <a:t> </a:t>
            </a:r>
            <a:r>
              <a:rPr sz="1050" kern="1200" dirty="0">
                <a:solidFill>
                  <a:srgbClr val="404040"/>
                </a:solidFill>
                <a:latin typeface="Arial MT"/>
                <a:ea typeface="+mn-ea"/>
                <a:cs typeface="Arial MT"/>
              </a:rPr>
              <a:t>balancing </a:t>
            </a:r>
            <a:r>
              <a:rPr sz="1050" kern="1200" spc="-281" dirty="0">
                <a:solidFill>
                  <a:srgbClr val="404040"/>
                </a:solidFill>
                <a:latin typeface="Arial MT"/>
                <a:ea typeface="+mn-ea"/>
                <a:cs typeface="Arial MT"/>
              </a:rPr>
              <a:t> </a:t>
            </a:r>
            <a:r>
              <a:rPr sz="1050" kern="1200" spc="-4" dirty="0">
                <a:solidFill>
                  <a:srgbClr val="404040"/>
                </a:solidFill>
                <a:latin typeface="Arial MT"/>
                <a:ea typeface="+mn-ea"/>
                <a:cs typeface="Arial MT"/>
              </a:rPr>
              <a:t>revenue</a:t>
            </a:r>
            <a:r>
              <a:rPr sz="1050" kern="1200" spc="-19" dirty="0">
                <a:solidFill>
                  <a:srgbClr val="404040"/>
                </a:solidFill>
                <a:latin typeface="Arial MT"/>
                <a:ea typeface="+mn-ea"/>
                <a:cs typeface="Arial MT"/>
              </a:rPr>
              <a:t> </a:t>
            </a:r>
            <a:r>
              <a:rPr sz="1050" kern="1200" dirty="0">
                <a:solidFill>
                  <a:srgbClr val="404040"/>
                </a:solidFill>
                <a:latin typeface="Arial MT"/>
                <a:ea typeface="+mn-ea"/>
                <a:cs typeface="Arial MT"/>
              </a:rPr>
              <a:t>and</a:t>
            </a:r>
            <a:r>
              <a:rPr sz="1050" kern="1200" spc="-15" dirty="0">
                <a:solidFill>
                  <a:srgbClr val="404040"/>
                </a:solidFill>
                <a:latin typeface="Arial MT"/>
                <a:ea typeface="+mn-ea"/>
                <a:cs typeface="Arial MT"/>
              </a:rPr>
              <a:t> </a:t>
            </a:r>
            <a:r>
              <a:rPr sz="1050" kern="1200" dirty="0">
                <a:solidFill>
                  <a:srgbClr val="404040"/>
                </a:solidFill>
                <a:latin typeface="Arial MT"/>
                <a:ea typeface="+mn-ea"/>
                <a:cs typeface="Arial MT"/>
              </a:rPr>
              <a:t>costs</a:t>
            </a:r>
            <a:endParaRPr sz="1050" kern="1200">
              <a:solidFill>
                <a:prstClr val="black"/>
              </a:solidFill>
              <a:latin typeface="Arial MT"/>
              <a:ea typeface="+mn-ea"/>
              <a:cs typeface="Arial MT"/>
            </a:endParaRPr>
          </a:p>
        </p:txBody>
      </p:sp>
      <p:grpSp>
        <p:nvGrpSpPr>
          <p:cNvPr id="43" name="object 43"/>
          <p:cNvGrpSpPr/>
          <p:nvPr/>
        </p:nvGrpSpPr>
        <p:grpSpPr>
          <a:xfrm>
            <a:off x="1212723" y="1163575"/>
            <a:ext cx="551021" cy="551021"/>
            <a:chOff x="1616963" y="1551432"/>
            <a:chExt cx="734695" cy="734695"/>
          </a:xfrm>
        </p:grpSpPr>
        <p:sp>
          <p:nvSpPr>
            <p:cNvPr id="44" name="object 44"/>
            <p:cNvSpPr/>
            <p:nvPr/>
          </p:nvSpPr>
          <p:spPr>
            <a:xfrm>
              <a:off x="1616963" y="1551432"/>
              <a:ext cx="734695" cy="734695"/>
            </a:xfrm>
            <a:custGeom>
              <a:avLst/>
              <a:gdLst/>
              <a:ahLst/>
              <a:cxnLst/>
              <a:rect l="l" t="t" r="r" b="b"/>
              <a:pathLst>
                <a:path w="734694" h="734694">
                  <a:moveTo>
                    <a:pt x="367284" y="0"/>
                  </a:moveTo>
                  <a:lnTo>
                    <a:pt x="321217" y="2862"/>
                  </a:lnTo>
                  <a:lnTo>
                    <a:pt x="276857" y="11218"/>
                  </a:lnTo>
                  <a:lnTo>
                    <a:pt x="234548" y="24725"/>
                  </a:lnTo>
                  <a:lnTo>
                    <a:pt x="194633" y="43038"/>
                  </a:lnTo>
                  <a:lnTo>
                    <a:pt x="157458" y="65812"/>
                  </a:lnTo>
                  <a:lnTo>
                    <a:pt x="123366" y="92703"/>
                  </a:lnTo>
                  <a:lnTo>
                    <a:pt x="92703" y="123366"/>
                  </a:lnTo>
                  <a:lnTo>
                    <a:pt x="65812" y="157458"/>
                  </a:lnTo>
                  <a:lnTo>
                    <a:pt x="43038" y="194633"/>
                  </a:lnTo>
                  <a:lnTo>
                    <a:pt x="24725" y="234548"/>
                  </a:lnTo>
                  <a:lnTo>
                    <a:pt x="11218" y="276857"/>
                  </a:lnTo>
                  <a:lnTo>
                    <a:pt x="2862" y="321217"/>
                  </a:lnTo>
                  <a:lnTo>
                    <a:pt x="0" y="367283"/>
                  </a:lnTo>
                  <a:lnTo>
                    <a:pt x="2862" y="413350"/>
                  </a:lnTo>
                  <a:lnTo>
                    <a:pt x="11218" y="457710"/>
                  </a:lnTo>
                  <a:lnTo>
                    <a:pt x="24725" y="500019"/>
                  </a:lnTo>
                  <a:lnTo>
                    <a:pt x="43038" y="539934"/>
                  </a:lnTo>
                  <a:lnTo>
                    <a:pt x="65812" y="577109"/>
                  </a:lnTo>
                  <a:lnTo>
                    <a:pt x="92703" y="611201"/>
                  </a:lnTo>
                  <a:lnTo>
                    <a:pt x="123366" y="641864"/>
                  </a:lnTo>
                  <a:lnTo>
                    <a:pt x="157458" y="668755"/>
                  </a:lnTo>
                  <a:lnTo>
                    <a:pt x="194633" y="691529"/>
                  </a:lnTo>
                  <a:lnTo>
                    <a:pt x="234548" y="709842"/>
                  </a:lnTo>
                  <a:lnTo>
                    <a:pt x="276857" y="723349"/>
                  </a:lnTo>
                  <a:lnTo>
                    <a:pt x="321217" y="731705"/>
                  </a:lnTo>
                  <a:lnTo>
                    <a:pt x="367284" y="734567"/>
                  </a:lnTo>
                  <a:lnTo>
                    <a:pt x="413350" y="731705"/>
                  </a:lnTo>
                  <a:lnTo>
                    <a:pt x="457710" y="723349"/>
                  </a:lnTo>
                  <a:lnTo>
                    <a:pt x="500019" y="709842"/>
                  </a:lnTo>
                  <a:lnTo>
                    <a:pt x="539934" y="691529"/>
                  </a:lnTo>
                  <a:lnTo>
                    <a:pt x="577109" y="668755"/>
                  </a:lnTo>
                  <a:lnTo>
                    <a:pt x="611201" y="641864"/>
                  </a:lnTo>
                  <a:lnTo>
                    <a:pt x="641864" y="611201"/>
                  </a:lnTo>
                  <a:lnTo>
                    <a:pt x="668755" y="577109"/>
                  </a:lnTo>
                  <a:lnTo>
                    <a:pt x="691529" y="539934"/>
                  </a:lnTo>
                  <a:lnTo>
                    <a:pt x="709842" y="500019"/>
                  </a:lnTo>
                  <a:lnTo>
                    <a:pt x="723349" y="457710"/>
                  </a:lnTo>
                  <a:lnTo>
                    <a:pt x="731705" y="413350"/>
                  </a:lnTo>
                  <a:lnTo>
                    <a:pt x="734568" y="367283"/>
                  </a:lnTo>
                  <a:lnTo>
                    <a:pt x="731705" y="321217"/>
                  </a:lnTo>
                  <a:lnTo>
                    <a:pt x="723349" y="276857"/>
                  </a:lnTo>
                  <a:lnTo>
                    <a:pt x="709842" y="234548"/>
                  </a:lnTo>
                  <a:lnTo>
                    <a:pt x="691529" y="194633"/>
                  </a:lnTo>
                  <a:lnTo>
                    <a:pt x="668755" y="157458"/>
                  </a:lnTo>
                  <a:lnTo>
                    <a:pt x="641864" y="123366"/>
                  </a:lnTo>
                  <a:lnTo>
                    <a:pt x="611201" y="92703"/>
                  </a:lnTo>
                  <a:lnTo>
                    <a:pt x="577109" y="65812"/>
                  </a:lnTo>
                  <a:lnTo>
                    <a:pt x="539934" y="43038"/>
                  </a:lnTo>
                  <a:lnTo>
                    <a:pt x="500019" y="24725"/>
                  </a:lnTo>
                  <a:lnTo>
                    <a:pt x="457710" y="11218"/>
                  </a:lnTo>
                  <a:lnTo>
                    <a:pt x="413350" y="2862"/>
                  </a:lnTo>
                  <a:lnTo>
                    <a:pt x="367284" y="0"/>
                  </a:lnTo>
                  <a:close/>
                </a:path>
              </a:pathLst>
            </a:custGeom>
            <a:solidFill>
              <a:srgbClr val="D45716"/>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45" name="object 45"/>
            <p:cNvPicPr/>
            <p:nvPr/>
          </p:nvPicPr>
          <p:blipFill>
            <a:blip r:embed="rId8" cstate="print"/>
            <a:stretch>
              <a:fillRect/>
            </a:stretch>
          </p:blipFill>
          <p:spPr>
            <a:xfrm>
              <a:off x="1864417" y="1867306"/>
              <a:ext cx="221381" cy="125483"/>
            </a:xfrm>
            <a:prstGeom prst="rect">
              <a:avLst/>
            </a:prstGeom>
          </p:spPr>
        </p:pic>
        <p:sp>
          <p:nvSpPr>
            <p:cNvPr id="46" name="object 46"/>
            <p:cNvSpPr/>
            <p:nvPr/>
          </p:nvSpPr>
          <p:spPr>
            <a:xfrm>
              <a:off x="1778928" y="1718177"/>
              <a:ext cx="403225" cy="404495"/>
            </a:xfrm>
            <a:custGeom>
              <a:avLst/>
              <a:gdLst/>
              <a:ahLst/>
              <a:cxnLst/>
              <a:rect l="l" t="t" r="r" b="b"/>
              <a:pathLst>
                <a:path w="403225" h="404494">
                  <a:moveTo>
                    <a:pt x="201664" y="0"/>
                  </a:moveTo>
                  <a:lnTo>
                    <a:pt x="201483" y="0"/>
                  </a:lnTo>
                  <a:lnTo>
                    <a:pt x="155239" y="5356"/>
                  </a:lnTo>
                  <a:lnTo>
                    <a:pt x="112833" y="20579"/>
                  </a:lnTo>
                  <a:lnTo>
                    <a:pt x="75432" y="44453"/>
                  </a:lnTo>
                  <a:lnTo>
                    <a:pt x="44242" y="75766"/>
                  </a:lnTo>
                  <a:lnTo>
                    <a:pt x="20468" y="113302"/>
                  </a:lnTo>
                  <a:lnTo>
                    <a:pt x="5319" y="155849"/>
                  </a:lnTo>
                  <a:lnTo>
                    <a:pt x="0" y="202192"/>
                  </a:lnTo>
                  <a:lnTo>
                    <a:pt x="5321" y="248552"/>
                  </a:lnTo>
                  <a:lnTo>
                    <a:pt x="20479" y="291110"/>
                  </a:lnTo>
                  <a:lnTo>
                    <a:pt x="44264" y="328652"/>
                  </a:lnTo>
                  <a:lnTo>
                    <a:pt x="75466" y="359964"/>
                  </a:lnTo>
                  <a:lnTo>
                    <a:pt x="112876" y="383832"/>
                  </a:lnTo>
                  <a:lnTo>
                    <a:pt x="155285" y="399043"/>
                  </a:lnTo>
                  <a:lnTo>
                    <a:pt x="201483" y="404384"/>
                  </a:lnTo>
                  <a:lnTo>
                    <a:pt x="247681" y="399043"/>
                  </a:lnTo>
                  <a:lnTo>
                    <a:pt x="262478" y="393736"/>
                  </a:lnTo>
                  <a:lnTo>
                    <a:pt x="201483" y="393736"/>
                  </a:lnTo>
                  <a:lnTo>
                    <a:pt x="157717" y="388677"/>
                  </a:lnTo>
                  <a:lnTo>
                    <a:pt x="117542" y="374267"/>
                  </a:lnTo>
                  <a:lnTo>
                    <a:pt x="82101" y="351656"/>
                  </a:lnTo>
                  <a:lnTo>
                    <a:pt x="52542" y="321993"/>
                  </a:lnTo>
                  <a:lnTo>
                    <a:pt x="29994" y="286384"/>
                  </a:lnTo>
                  <a:lnTo>
                    <a:pt x="15648" y="246088"/>
                  </a:lnTo>
                  <a:lnTo>
                    <a:pt x="10610" y="202192"/>
                  </a:lnTo>
                  <a:lnTo>
                    <a:pt x="15651" y="158272"/>
                  </a:lnTo>
                  <a:lnTo>
                    <a:pt x="30010" y="117955"/>
                  </a:lnTo>
                  <a:lnTo>
                    <a:pt x="52542" y="82390"/>
                  </a:lnTo>
                  <a:lnTo>
                    <a:pt x="82101" y="52727"/>
                  </a:lnTo>
                  <a:lnTo>
                    <a:pt x="117542" y="30116"/>
                  </a:lnTo>
                  <a:lnTo>
                    <a:pt x="157717" y="15706"/>
                  </a:lnTo>
                  <a:lnTo>
                    <a:pt x="201483" y="10647"/>
                  </a:lnTo>
                  <a:lnTo>
                    <a:pt x="262570" y="10647"/>
                  </a:lnTo>
                  <a:lnTo>
                    <a:pt x="247839" y="5356"/>
                  </a:lnTo>
                  <a:lnTo>
                    <a:pt x="201664" y="0"/>
                  </a:lnTo>
                  <a:close/>
                </a:path>
                <a:path w="403225" h="404494">
                  <a:moveTo>
                    <a:pt x="262570" y="10647"/>
                  </a:moveTo>
                  <a:lnTo>
                    <a:pt x="201483" y="10647"/>
                  </a:lnTo>
                  <a:lnTo>
                    <a:pt x="245249" y="15706"/>
                  </a:lnTo>
                  <a:lnTo>
                    <a:pt x="285425" y="30116"/>
                  </a:lnTo>
                  <a:lnTo>
                    <a:pt x="320865" y="52727"/>
                  </a:lnTo>
                  <a:lnTo>
                    <a:pt x="350424" y="82390"/>
                  </a:lnTo>
                  <a:lnTo>
                    <a:pt x="372956" y="117955"/>
                  </a:lnTo>
                  <a:lnTo>
                    <a:pt x="387315" y="158272"/>
                  </a:lnTo>
                  <a:lnTo>
                    <a:pt x="392356" y="202192"/>
                  </a:lnTo>
                  <a:lnTo>
                    <a:pt x="387263" y="246111"/>
                  </a:lnTo>
                  <a:lnTo>
                    <a:pt x="372861" y="286428"/>
                  </a:lnTo>
                  <a:lnTo>
                    <a:pt x="350351" y="321933"/>
                  </a:lnTo>
                  <a:lnTo>
                    <a:pt x="320801" y="351589"/>
                  </a:lnTo>
                  <a:lnTo>
                    <a:pt x="285378" y="374206"/>
                  </a:lnTo>
                  <a:lnTo>
                    <a:pt x="245225" y="388637"/>
                  </a:lnTo>
                  <a:lnTo>
                    <a:pt x="201483" y="393736"/>
                  </a:lnTo>
                  <a:lnTo>
                    <a:pt x="262478" y="393736"/>
                  </a:lnTo>
                  <a:lnTo>
                    <a:pt x="327500" y="359964"/>
                  </a:lnTo>
                  <a:lnTo>
                    <a:pt x="358702" y="328652"/>
                  </a:lnTo>
                  <a:lnTo>
                    <a:pt x="382487" y="291110"/>
                  </a:lnTo>
                  <a:lnTo>
                    <a:pt x="397645" y="248552"/>
                  </a:lnTo>
                  <a:lnTo>
                    <a:pt x="402967" y="202192"/>
                  </a:lnTo>
                  <a:lnTo>
                    <a:pt x="397660" y="155831"/>
                  </a:lnTo>
                  <a:lnTo>
                    <a:pt x="382516" y="113273"/>
                  </a:lnTo>
                  <a:lnTo>
                    <a:pt x="358743" y="75731"/>
                  </a:lnTo>
                  <a:lnTo>
                    <a:pt x="327603" y="44453"/>
                  </a:lnTo>
                  <a:lnTo>
                    <a:pt x="290221" y="20579"/>
                  </a:lnTo>
                  <a:lnTo>
                    <a:pt x="262570" y="10647"/>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47" name="object 47"/>
            <p:cNvSpPr/>
            <p:nvPr/>
          </p:nvSpPr>
          <p:spPr>
            <a:xfrm>
              <a:off x="1778928" y="1718177"/>
              <a:ext cx="403225" cy="404495"/>
            </a:xfrm>
            <a:custGeom>
              <a:avLst/>
              <a:gdLst/>
              <a:ahLst/>
              <a:cxnLst/>
              <a:rect l="l" t="t" r="r" b="b"/>
              <a:pathLst>
                <a:path w="403225" h="404494">
                  <a:moveTo>
                    <a:pt x="201483" y="0"/>
                  </a:moveTo>
                  <a:lnTo>
                    <a:pt x="155285" y="5340"/>
                  </a:lnTo>
                  <a:lnTo>
                    <a:pt x="112876" y="20551"/>
                  </a:lnTo>
                  <a:lnTo>
                    <a:pt x="75466" y="44419"/>
                  </a:lnTo>
                  <a:lnTo>
                    <a:pt x="44264" y="75731"/>
                  </a:lnTo>
                  <a:lnTo>
                    <a:pt x="20479" y="113273"/>
                  </a:lnTo>
                  <a:lnTo>
                    <a:pt x="5321" y="155831"/>
                  </a:lnTo>
                  <a:lnTo>
                    <a:pt x="0" y="202192"/>
                  </a:lnTo>
                  <a:lnTo>
                    <a:pt x="5321" y="248552"/>
                  </a:lnTo>
                  <a:lnTo>
                    <a:pt x="20479" y="291110"/>
                  </a:lnTo>
                  <a:lnTo>
                    <a:pt x="44264" y="328652"/>
                  </a:lnTo>
                  <a:lnTo>
                    <a:pt x="75466" y="359964"/>
                  </a:lnTo>
                  <a:lnTo>
                    <a:pt x="112876" y="383832"/>
                  </a:lnTo>
                  <a:lnTo>
                    <a:pt x="155285" y="399043"/>
                  </a:lnTo>
                  <a:lnTo>
                    <a:pt x="201483" y="404384"/>
                  </a:lnTo>
                  <a:lnTo>
                    <a:pt x="247681" y="399043"/>
                  </a:lnTo>
                  <a:lnTo>
                    <a:pt x="290090" y="383832"/>
                  </a:lnTo>
                  <a:lnTo>
                    <a:pt x="327500" y="359964"/>
                  </a:lnTo>
                  <a:lnTo>
                    <a:pt x="358702" y="328652"/>
                  </a:lnTo>
                  <a:lnTo>
                    <a:pt x="382487" y="291110"/>
                  </a:lnTo>
                  <a:lnTo>
                    <a:pt x="397645" y="248552"/>
                  </a:lnTo>
                  <a:lnTo>
                    <a:pt x="402967" y="202192"/>
                  </a:lnTo>
                  <a:lnTo>
                    <a:pt x="397667" y="155849"/>
                  </a:lnTo>
                  <a:lnTo>
                    <a:pt x="382534" y="113302"/>
                  </a:lnTo>
                  <a:lnTo>
                    <a:pt x="358777" y="75766"/>
                  </a:lnTo>
                  <a:lnTo>
                    <a:pt x="327603" y="44453"/>
                  </a:lnTo>
                  <a:lnTo>
                    <a:pt x="290221" y="20579"/>
                  </a:lnTo>
                  <a:lnTo>
                    <a:pt x="247839" y="5356"/>
                  </a:lnTo>
                  <a:lnTo>
                    <a:pt x="201664" y="0"/>
                  </a:lnTo>
                  <a:lnTo>
                    <a:pt x="201483" y="0"/>
                  </a:lnTo>
                  <a:close/>
                </a:path>
                <a:path w="403225" h="404494">
                  <a:moveTo>
                    <a:pt x="201483" y="393736"/>
                  </a:moveTo>
                  <a:lnTo>
                    <a:pt x="157717" y="388677"/>
                  </a:lnTo>
                  <a:lnTo>
                    <a:pt x="117542" y="374267"/>
                  </a:lnTo>
                  <a:lnTo>
                    <a:pt x="82101" y="351656"/>
                  </a:lnTo>
                  <a:lnTo>
                    <a:pt x="52542" y="321993"/>
                  </a:lnTo>
                  <a:lnTo>
                    <a:pt x="30010" y="286428"/>
                  </a:lnTo>
                  <a:lnTo>
                    <a:pt x="15651" y="246111"/>
                  </a:lnTo>
                  <a:lnTo>
                    <a:pt x="10610" y="202192"/>
                  </a:lnTo>
                  <a:lnTo>
                    <a:pt x="15651" y="158272"/>
                  </a:lnTo>
                  <a:lnTo>
                    <a:pt x="30010" y="117955"/>
                  </a:lnTo>
                  <a:lnTo>
                    <a:pt x="52542" y="82390"/>
                  </a:lnTo>
                  <a:lnTo>
                    <a:pt x="82101" y="52727"/>
                  </a:lnTo>
                  <a:lnTo>
                    <a:pt x="117542" y="30116"/>
                  </a:lnTo>
                  <a:lnTo>
                    <a:pt x="157717" y="15706"/>
                  </a:lnTo>
                  <a:lnTo>
                    <a:pt x="201483" y="10647"/>
                  </a:lnTo>
                  <a:lnTo>
                    <a:pt x="245249" y="15706"/>
                  </a:lnTo>
                  <a:lnTo>
                    <a:pt x="285425" y="30116"/>
                  </a:lnTo>
                  <a:lnTo>
                    <a:pt x="320865" y="52727"/>
                  </a:lnTo>
                  <a:lnTo>
                    <a:pt x="350424" y="82390"/>
                  </a:lnTo>
                  <a:lnTo>
                    <a:pt x="372956" y="117955"/>
                  </a:lnTo>
                  <a:lnTo>
                    <a:pt x="387315" y="158272"/>
                  </a:lnTo>
                  <a:lnTo>
                    <a:pt x="392356" y="202192"/>
                  </a:lnTo>
                  <a:lnTo>
                    <a:pt x="387271" y="246088"/>
                  </a:lnTo>
                  <a:lnTo>
                    <a:pt x="372889" y="286384"/>
                  </a:lnTo>
                  <a:lnTo>
                    <a:pt x="350351" y="321933"/>
                  </a:lnTo>
                  <a:lnTo>
                    <a:pt x="320801" y="351589"/>
                  </a:lnTo>
                  <a:lnTo>
                    <a:pt x="285378" y="374206"/>
                  </a:lnTo>
                  <a:lnTo>
                    <a:pt x="245225" y="388637"/>
                  </a:lnTo>
                  <a:lnTo>
                    <a:pt x="201483" y="393736"/>
                  </a:lnTo>
                  <a:close/>
                </a:path>
              </a:pathLst>
            </a:custGeom>
            <a:ln w="6200">
              <a:solidFill>
                <a:srgbClr val="FFFFFF"/>
              </a:solidFill>
            </a:ln>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48" name="object 48"/>
          <p:cNvGrpSpPr/>
          <p:nvPr/>
        </p:nvGrpSpPr>
        <p:grpSpPr>
          <a:xfrm>
            <a:off x="1241299" y="2382012"/>
            <a:ext cx="551021" cy="552450"/>
            <a:chOff x="1655064" y="3176016"/>
            <a:chExt cx="734695" cy="736600"/>
          </a:xfrm>
        </p:grpSpPr>
        <p:sp>
          <p:nvSpPr>
            <p:cNvPr id="49" name="object 49"/>
            <p:cNvSpPr/>
            <p:nvPr/>
          </p:nvSpPr>
          <p:spPr>
            <a:xfrm>
              <a:off x="1655064" y="3176016"/>
              <a:ext cx="734695" cy="736600"/>
            </a:xfrm>
            <a:custGeom>
              <a:avLst/>
              <a:gdLst/>
              <a:ahLst/>
              <a:cxnLst/>
              <a:rect l="l" t="t" r="r" b="b"/>
              <a:pathLst>
                <a:path w="734694" h="736600">
                  <a:moveTo>
                    <a:pt x="367284" y="0"/>
                  </a:moveTo>
                  <a:lnTo>
                    <a:pt x="321217" y="2866"/>
                  </a:lnTo>
                  <a:lnTo>
                    <a:pt x="276857" y="11236"/>
                  </a:lnTo>
                  <a:lnTo>
                    <a:pt x="234548" y="24766"/>
                  </a:lnTo>
                  <a:lnTo>
                    <a:pt x="194633" y="43110"/>
                  </a:lnTo>
                  <a:lnTo>
                    <a:pt x="157458" y="65924"/>
                  </a:lnTo>
                  <a:lnTo>
                    <a:pt x="123366" y="92865"/>
                  </a:lnTo>
                  <a:lnTo>
                    <a:pt x="92703" y="123587"/>
                  </a:lnTo>
                  <a:lnTo>
                    <a:pt x="65812" y="157746"/>
                  </a:lnTo>
                  <a:lnTo>
                    <a:pt x="43038" y="194998"/>
                  </a:lnTo>
                  <a:lnTo>
                    <a:pt x="24725" y="234999"/>
                  </a:lnTo>
                  <a:lnTo>
                    <a:pt x="11218" y="277403"/>
                  </a:lnTo>
                  <a:lnTo>
                    <a:pt x="2862" y="321867"/>
                  </a:lnTo>
                  <a:lnTo>
                    <a:pt x="0" y="368046"/>
                  </a:lnTo>
                  <a:lnTo>
                    <a:pt x="2862" y="414224"/>
                  </a:lnTo>
                  <a:lnTo>
                    <a:pt x="11218" y="458688"/>
                  </a:lnTo>
                  <a:lnTo>
                    <a:pt x="24725" y="501092"/>
                  </a:lnTo>
                  <a:lnTo>
                    <a:pt x="43038" y="541093"/>
                  </a:lnTo>
                  <a:lnTo>
                    <a:pt x="65812" y="578345"/>
                  </a:lnTo>
                  <a:lnTo>
                    <a:pt x="92703" y="612504"/>
                  </a:lnTo>
                  <a:lnTo>
                    <a:pt x="123366" y="643226"/>
                  </a:lnTo>
                  <a:lnTo>
                    <a:pt x="157458" y="670167"/>
                  </a:lnTo>
                  <a:lnTo>
                    <a:pt x="194633" y="692981"/>
                  </a:lnTo>
                  <a:lnTo>
                    <a:pt x="234548" y="711325"/>
                  </a:lnTo>
                  <a:lnTo>
                    <a:pt x="276857" y="724855"/>
                  </a:lnTo>
                  <a:lnTo>
                    <a:pt x="321217" y="733225"/>
                  </a:lnTo>
                  <a:lnTo>
                    <a:pt x="367284" y="736092"/>
                  </a:lnTo>
                  <a:lnTo>
                    <a:pt x="413350" y="733225"/>
                  </a:lnTo>
                  <a:lnTo>
                    <a:pt x="457710" y="724855"/>
                  </a:lnTo>
                  <a:lnTo>
                    <a:pt x="500019" y="711325"/>
                  </a:lnTo>
                  <a:lnTo>
                    <a:pt x="539934" y="692981"/>
                  </a:lnTo>
                  <a:lnTo>
                    <a:pt x="577109" y="670167"/>
                  </a:lnTo>
                  <a:lnTo>
                    <a:pt x="611201" y="643226"/>
                  </a:lnTo>
                  <a:lnTo>
                    <a:pt x="641864" y="612504"/>
                  </a:lnTo>
                  <a:lnTo>
                    <a:pt x="668755" y="578345"/>
                  </a:lnTo>
                  <a:lnTo>
                    <a:pt x="691529" y="541093"/>
                  </a:lnTo>
                  <a:lnTo>
                    <a:pt x="709842" y="501092"/>
                  </a:lnTo>
                  <a:lnTo>
                    <a:pt x="723349" y="458688"/>
                  </a:lnTo>
                  <a:lnTo>
                    <a:pt x="731705" y="414224"/>
                  </a:lnTo>
                  <a:lnTo>
                    <a:pt x="734568" y="368046"/>
                  </a:lnTo>
                  <a:lnTo>
                    <a:pt x="731705" y="321867"/>
                  </a:lnTo>
                  <a:lnTo>
                    <a:pt x="723349" y="277403"/>
                  </a:lnTo>
                  <a:lnTo>
                    <a:pt x="709842" y="234999"/>
                  </a:lnTo>
                  <a:lnTo>
                    <a:pt x="691529" y="194998"/>
                  </a:lnTo>
                  <a:lnTo>
                    <a:pt x="668755" y="157746"/>
                  </a:lnTo>
                  <a:lnTo>
                    <a:pt x="641864" y="123587"/>
                  </a:lnTo>
                  <a:lnTo>
                    <a:pt x="611201" y="92865"/>
                  </a:lnTo>
                  <a:lnTo>
                    <a:pt x="577109" y="65924"/>
                  </a:lnTo>
                  <a:lnTo>
                    <a:pt x="539934" y="43110"/>
                  </a:lnTo>
                  <a:lnTo>
                    <a:pt x="500019" y="24766"/>
                  </a:lnTo>
                  <a:lnTo>
                    <a:pt x="457710" y="11236"/>
                  </a:lnTo>
                  <a:lnTo>
                    <a:pt x="413350" y="2866"/>
                  </a:lnTo>
                  <a:lnTo>
                    <a:pt x="367284" y="0"/>
                  </a:lnTo>
                  <a:close/>
                </a:path>
              </a:pathLst>
            </a:custGeom>
            <a:solidFill>
              <a:srgbClr val="D45716"/>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50" name="object 50"/>
            <p:cNvSpPr/>
            <p:nvPr/>
          </p:nvSpPr>
          <p:spPr>
            <a:xfrm>
              <a:off x="2098176" y="3373888"/>
              <a:ext cx="60325" cy="55244"/>
            </a:xfrm>
            <a:custGeom>
              <a:avLst/>
              <a:gdLst/>
              <a:ahLst/>
              <a:cxnLst/>
              <a:rect l="l" t="t" r="r" b="b"/>
              <a:pathLst>
                <a:path w="60325" h="55245">
                  <a:moveTo>
                    <a:pt x="5469" y="0"/>
                  </a:moveTo>
                  <a:lnTo>
                    <a:pt x="4949" y="6598"/>
                  </a:lnTo>
                  <a:lnTo>
                    <a:pt x="3859" y="13114"/>
                  </a:lnTo>
                  <a:lnTo>
                    <a:pt x="2206" y="19512"/>
                  </a:lnTo>
                  <a:lnTo>
                    <a:pt x="0" y="25754"/>
                  </a:lnTo>
                  <a:lnTo>
                    <a:pt x="23927" y="39740"/>
                  </a:lnTo>
                  <a:lnTo>
                    <a:pt x="41936" y="54704"/>
                  </a:lnTo>
                  <a:lnTo>
                    <a:pt x="60094" y="36547"/>
                  </a:lnTo>
                  <a:lnTo>
                    <a:pt x="36370" y="17095"/>
                  </a:lnTo>
                  <a:lnTo>
                    <a:pt x="5469"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1" name="object 51"/>
            <p:cNvPicPr/>
            <p:nvPr/>
          </p:nvPicPr>
          <p:blipFill>
            <a:blip r:embed="rId9" cstate="print"/>
            <a:stretch>
              <a:fillRect/>
            </a:stretch>
          </p:blipFill>
          <p:spPr>
            <a:xfrm>
              <a:off x="1850935" y="3373888"/>
              <a:ext cx="103928" cy="101796"/>
            </a:xfrm>
            <a:prstGeom prst="rect">
              <a:avLst/>
            </a:prstGeom>
          </p:spPr>
        </p:pic>
        <p:sp>
          <p:nvSpPr>
            <p:cNvPr id="52" name="object 52"/>
            <p:cNvSpPr/>
            <p:nvPr/>
          </p:nvSpPr>
          <p:spPr>
            <a:xfrm>
              <a:off x="1848104" y="3620749"/>
              <a:ext cx="56515" cy="62230"/>
            </a:xfrm>
            <a:custGeom>
              <a:avLst/>
              <a:gdLst/>
              <a:ahLst/>
              <a:cxnLst/>
              <a:rect l="l" t="t" r="r" b="b"/>
              <a:pathLst>
                <a:path w="56514" h="62229">
                  <a:moveTo>
                    <a:pt x="26319" y="0"/>
                  </a:moveTo>
                  <a:lnTo>
                    <a:pt x="18292" y="2795"/>
                  </a:lnTo>
                  <a:lnTo>
                    <a:pt x="9851" y="4233"/>
                  </a:lnTo>
                  <a:lnTo>
                    <a:pt x="1351" y="4249"/>
                  </a:lnTo>
                  <a:lnTo>
                    <a:pt x="0" y="4249"/>
                  </a:lnTo>
                  <a:lnTo>
                    <a:pt x="17490" y="36948"/>
                  </a:lnTo>
                  <a:lnTo>
                    <a:pt x="37822" y="62023"/>
                  </a:lnTo>
                  <a:lnTo>
                    <a:pt x="56011" y="43835"/>
                  </a:lnTo>
                  <a:lnTo>
                    <a:pt x="40525" y="24972"/>
                  </a:lnTo>
                  <a:lnTo>
                    <a:pt x="26319"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3" name="object 53"/>
            <p:cNvPicPr/>
            <p:nvPr/>
          </p:nvPicPr>
          <p:blipFill>
            <a:blip r:embed="rId10" cstate="print"/>
            <a:stretch>
              <a:fillRect/>
            </a:stretch>
          </p:blipFill>
          <p:spPr>
            <a:xfrm>
              <a:off x="1797974" y="3496223"/>
              <a:ext cx="102963" cy="103019"/>
            </a:xfrm>
            <a:prstGeom prst="rect">
              <a:avLst/>
            </a:prstGeom>
          </p:spPr>
        </p:pic>
        <p:pic>
          <p:nvPicPr>
            <p:cNvPr id="54" name="object 54"/>
            <p:cNvPicPr/>
            <p:nvPr/>
          </p:nvPicPr>
          <p:blipFill>
            <a:blip r:embed="rId10" cstate="print"/>
            <a:stretch>
              <a:fillRect/>
            </a:stretch>
          </p:blipFill>
          <p:spPr>
            <a:xfrm>
              <a:off x="1974942" y="3319158"/>
              <a:ext cx="102963" cy="103019"/>
            </a:xfrm>
            <a:prstGeom prst="rect">
              <a:avLst/>
            </a:prstGeom>
          </p:spPr>
        </p:pic>
      </p:grpSp>
      <p:grpSp>
        <p:nvGrpSpPr>
          <p:cNvPr id="55" name="object 55"/>
          <p:cNvGrpSpPr/>
          <p:nvPr/>
        </p:nvGrpSpPr>
        <p:grpSpPr>
          <a:xfrm>
            <a:off x="1241299" y="3583306"/>
            <a:ext cx="551021" cy="551021"/>
            <a:chOff x="1655064" y="4777740"/>
            <a:chExt cx="734695" cy="734695"/>
          </a:xfrm>
        </p:grpSpPr>
        <p:sp>
          <p:nvSpPr>
            <p:cNvPr id="56" name="object 56"/>
            <p:cNvSpPr/>
            <p:nvPr/>
          </p:nvSpPr>
          <p:spPr>
            <a:xfrm>
              <a:off x="1655064" y="4777740"/>
              <a:ext cx="734695" cy="734695"/>
            </a:xfrm>
            <a:custGeom>
              <a:avLst/>
              <a:gdLst/>
              <a:ahLst/>
              <a:cxnLst/>
              <a:rect l="l" t="t" r="r" b="b"/>
              <a:pathLst>
                <a:path w="734694" h="734695">
                  <a:moveTo>
                    <a:pt x="367284" y="0"/>
                  </a:moveTo>
                  <a:lnTo>
                    <a:pt x="321217" y="2862"/>
                  </a:lnTo>
                  <a:lnTo>
                    <a:pt x="276857" y="11218"/>
                  </a:lnTo>
                  <a:lnTo>
                    <a:pt x="234548" y="24725"/>
                  </a:lnTo>
                  <a:lnTo>
                    <a:pt x="194633" y="43038"/>
                  </a:lnTo>
                  <a:lnTo>
                    <a:pt x="157458" y="65812"/>
                  </a:lnTo>
                  <a:lnTo>
                    <a:pt x="123366" y="92703"/>
                  </a:lnTo>
                  <a:lnTo>
                    <a:pt x="92703" y="123366"/>
                  </a:lnTo>
                  <a:lnTo>
                    <a:pt x="65812" y="157458"/>
                  </a:lnTo>
                  <a:lnTo>
                    <a:pt x="43038" y="194633"/>
                  </a:lnTo>
                  <a:lnTo>
                    <a:pt x="24725" y="234548"/>
                  </a:lnTo>
                  <a:lnTo>
                    <a:pt x="11218" y="276857"/>
                  </a:lnTo>
                  <a:lnTo>
                    <a:pt x="2862" y="321217"/>
                  </a:lnTo>
                  <a:lnTo>
                    <a:pt x="0" y="367284"/>
                  </a:lnTo>
                  <a:lnTo>
                    <a:pt x="2862" y="413350"/>
                  </a:lnTo>
                  <a:lnTo>
                    <a:pt x="11218" y="457710"/>
                  </a:lnTo>
                  <a:lnTo>
                    <a:pt x="24725" y="500019"/>
                  </a:lnTo>
                  <a:lnTo>
                    <a:pt x="43038" y="539934"/>
                  </a:lnTo>
                  <a:lnTo>
                    <a:pt x="65812" y="577109"/>
                  </a:lnTo>
                  <a:lnTo>
                    <a:pt x="92703" y="611201"/>
                  </a:lnTo>
                  <a:lnTo>
                    <a:pt x="123366" y="641864"/>
                  </a:lnTo>
                  <a:lnTo>
                    <a:pt x="157458" y="668755"/>
                  </a:lnTo>
                  <a:lnTo>
                    <a:pt x="194633" y="691529"/>
                  </a:lnTo>
                  <a:lnTo>
                    <a:pt x="234548" y="709842"/>
                  </a:lnTo>
                  <a:lnTo>
                    <a:pt x="276857" y="723349"/>
                  </a:lnTo>
                  <a:lnTo>
                    <a:pt x="321217" y="731705"/>
                  </a:lnTo>
                  <a:lnTo>
                    <a:pt x="367284" y="734568"/>
                  </a:lnTo>
                  <a:lnTo>
                    <a:pt x="413350" y="731705"/>
                  </a:lnTo>
                  <a:lnTo>
                    <a:pt x="457710" y="723349"/>
                  </a:lnTo>
                  <a:lnTo>
                    <a:pt x="500019" y="709842"/>
                  </a:lnTo>
                  <a:lnTo>
                    <a:pt x="539934" y="691529"/>
                  </a:lnTo>
                  <a:lnTo>
                    <a:pt x="577109" y="668755"/>
                  </a:lnTo>
                  <a:lnTo>
                    <a:pt x="611201" y="641864"/>
                  </a:lnTo>
                  <a:lnTo>
                    <a:pt x="641864" y="611201"/>
                  </a:lnTo>
                  <a:lnTo>
                    <a:pt x="668755" y="577109"/>
                  </a:lnTo>
                  <a:lnTo>
                    <a:pt x="691529" y="539934"/>
                  </a:lnTo>
                  <a:lnTo>
                    <a:pt x="709842" y="500019"/>
                  </a:lnTo>
                  <a:lnTo>
                    <a:pt x="723349" y="457710"/>
                  </a:lnTo>
                  <a:lnTo>
                    <a:pt x="731705" y="413350"/>
                  </a:lnTo>
                  <a:lnTo>
                    <a:pt x="734568" y="367284"/>
                  </a:lnTo>
                  <a:lnTo>
                    <a:pt x="731705" y="321217"/>
                  </a:lnTo>
                  <a:lnTo>
                    <a:pt x="723349" y="276857"/>
                  </a:lnTo>
                  <a:lnTo>
                    <a:pt x="709842" y="234548"/>
                  </a:lnTo>
                  <a:lnTo>
                    <a:pt x="691529" y="194633"/>
                  </a:lnTo>
                  <a:lnTo>
                    <a:pt x="668755" y="157458"/>
                  </a:lnTo>
                  <a:lnTo>
                    <a:pt x="641864" y="123366"/>
                  </a:lnTo>
                  <a:lnTo>
                    <a:pt x="611201" y="92703"/>
                  </a:lnTo>
                  <a:lnTo>
                    <a:pt x="577109" y="65812"/>
                  </a:lnTo>
                  <a:lnTo>
                    <a:pt x="539934" y="43038"/>
                  </a:lnTo>
                  <a:lnTo>
                    <a:pt x="500019" y="24725"/>
                  </a:lnTo>
                  <a:lnTo>
                    <a:pt x="457710" y="11218"/>
                  </a:lnTo>
                  <a:lnTo>
                    <a:pt x="413350" y="2862"/>
                  </a:lnTo>
                  <a:lnTo>
                    <a:pt x="367284" y="0"/>
                  </a:lnTo>
                  <a:close/>
                </a:path>
              </a:pathLst>
            </a:custGeom>
            <a:solidFill>
              <a:srgbClr val="D45716"/>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57" name="object 57"/>
            <p:cNvSpPr/>
            <p:nvPr/>
          </p:nvSpPr>
          <p:spPr>
            <a:xfrm>
              <a:off x="1824817" y="4920081"/>
              <a:ext cx="320040" cy="383540"/>
            </a:xfrm>
            <a:custGeom>
              <a:avLst/>
              <a:gdLst/>
              <a:ahLst/>
              <a:cxnLst/>
              <a:rect l="l" t="t" r="r" b="b"/>
              <a:pathLst>
                <a:path w="320039" h="383539">
                  <a:moveTo>
                    <a:pt x="90454" y="143741"/>
                  </a:moveTo>
                  <a:lnTo>
                    <a:pt x="58529" y="143741"/>
                  </a:lnTo>
                  <a:lnTo>
                    <a:pt x="58529" y="324749"/>
                  </a:lnTo>
                  <a:lnTo>
                    <a:pt x="37245" y="324749"/>
                  </a:lnTo>
                  <a:lnTo>
                    <a:pt x="37245" y="335396"/>
                  </a:lnTo>
                  <a:lnTo>
                    <a:pt x="0" y="362015"/>
                  </a:lnTo>
                  <a:lnTo>
                    <a:pt x="0" y="383310"/>
                  </a:lnTo>
                  <a:lnTo>
                    <a:pt x="8683" y="383310"/>
                  </a:lnTo>
                  <a:lnTo>
                    <a:pt x="90454" y="301541"/>
                  </a:lnTo>
                  <a:lnTo>
                    <a:pt x="90454" y="143741"/>
                  </a:lnTo>
                  <a:close/>
                </a:path>
                <a:path w="320039" h="383539">
                  <a:moveTo>
                    <a:pt x="154304" y="143741"/>
                  </a:moveTo>
                  <a:lnTo>
                    <a:pt x="122379" y="143741"/>
                  </a:lnTo>
                  <a:lnTo>
                    <a:pt x="122379" y="269617"/>
                  </a:lnTo>
                  <a:lnTo>
                    <a:pt x="154304" y="237692"/>
                  </a:lnTo>
                  <a:lnTo>
                    <a:pt x="154304" y="143741"/>
                  </a:lnTo>
                  <a:close/>
                </a:path>
                <a:path w="320039" h="383539">
                  <a:moveTo>
                    <a:pt x="218154" y="143741"/>
                  </a:moveTo>
                  <a:lnTo>
                    <a:pt x="186229" y="143741"/>
                  </a:lnTo>
                  <a:lnTo>
                    <a:pt x="186229" y="205768"/>
                  </a:lnTo>
                  <a:lnTo>
                    <a:pt x="218154" y="173844"/>
                  </a:lnTo>
                  <a:lnTo>
                    <a:pt x="218154" y="143741"/>
                  </a:lnTo>
                  <a:close/>
                </a:path>
                <a:path w="320039" h="383539">
                  <a:moveTo>
                    <a:pt x="202191" y="0"/>
                  </a:moveTo>
                  <a:lnTo>
                    <a:pt x="37245" y="101151"/>
                  </a:lnTo>
                  <a:lnTo>
                    <a:pt x="21283" y="101151"/>
                  </a:lnTo>
                  <a:lnTo>
                    <a:pt x="21283" y="133093"/>
                  </a:lnTo>
                  <a:lnTo>
                    <a:pt x="37245" y="133093"/>
                  </a:lnTo>
                  <a:lnTo>
                    <a:pt x="37245" y="143741"/>
                  </a:lnTo>
                  <a:lnTo>
                    <a:pt x="248257" y="143741"/>
                  </a:lnTo>
                  <a:lnTo>
                    <a:pt x="301495" y="90503"/>
                  </a:lnTo>
                  <a:lnTo>
                    <a:pt x="196870" y="90503"/>
                  </a:lnTo>
                  <a:lnTo>
                    <a:pt x="188606" y="88823"/>
                  </a:lnTo>
                  <a:lnTo>
                    <a:pt x="181839" y="84248"/>
                  </a:lnTo>
                  <a:lnTo>
                    <a:pt x="177266" y="77477"/>
                  </a:lnTo>
                  <a:lnTo>
                    <a:pt x="175587" y="69208"/>
                  </a:lnTo>
                  <a:lnTo>
                    <a:pt x="177266" y="60940"/>
                  </a:lnTo>
                  <a:lnTo>
                    <a:pt x="181839" y="54169"/>
                  </a:lnTo>
                  <a:lnTo>
                    <a:pt x="188606" y="49594"/>
                  </a:lnTo>
                  <a:lnTo>
                    <a:pt x="196870" y="47913"/>
                  </a:lnTo>
                  <a:lnTo>
                    <a:pt x="280323" y="47913"/>
                  </a:lnTo>
                  <a:lnTo>
                    <a:pt x="202191" y="0"/>
                  </a:lnTo>
                  <a:close/>
                </a:path>
                <a:path w="320039" h="383539">
                  <a:moveTo>
                    <a:pt x="280323" y="47913"/>
                  </a:moveTo>
                  <a:lnTo>
                    <a:pt x="196870" y="47913"/>
                  </a:lnTo>
                  <a:lnTo>
                    <a:pt x="205134" y="49594"/>
                  </a:lnTo>
                  <a:lnTo>
                    <a:pt x="211902" y="54169"/>
                  </a:lnTo>
                  <a:lnTo>
                    <a:pt x="216474" y="60940"/>
                  </a:lnTo>
                  <a:lnTo>
                    <a:pt x="218154" y="69208"/>
                  </a:lnTo>
                  <a:lnTo>
                    <a:pt x="216474" y="77477"/>
                  </a:lnTo>
                  <a:lnTo>
                    <a:pt x="211902" y="84248"/>
                  </a:lnTo>
                  <a:lnTo>
                    <a:pt x="205134" y="88823"/>
                  </a:lnTo>
                  <a:lnTo>
                    <a:pt x="196870" y="90503"/>
                  </a:lnTo>
                  <a:lnTo>
                    <a:pt x="301495" y="90503"/>
                  </a:lnTo>
                  <a:lnTo>
                    <a:pt x="319848" y="72151"/>
                  </a:lnTo>
                  <a:lnTo>
                    <a:pt x="280323" y="47913"/>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58" name="object 58"/>
          <p:cNvGrpSpPr/>
          <p:nvPr/>
        </p:nvGrpSpPr>
        <p:grpSpPr>
          <a:xfrm>
            <a:off x="4376548" y="1163575"/>
            <a:ext cx="551021" cy="551021"/>
            <a:chOff x="5835396" y="1551432"/>
            <a:chExt cx="734695" cy="734695"/>
          </a:xfrm>
        </p:grpSpPr>
        <p:sp>
          <p:nvSpPr>
            <p:cNvPr id="59" name="object 59"/>
            <p:cNvSpPr/>
            <p:nvPr/>
          </p:nvSpPr>
          <p:spPr>
            <a:xfrm>
              <a:off x="5835396" y="1551432"/>
              <a:ext cx="734695" cy="734695"/>
            </a:xfrm>
            <a:custGeom>
              <a:avLst/>
              <a:gdLst/>
              <a:ahLst/>
              <a:cxnLst/>
              <a:rect l="l" t="t" r="r" b="b"/>
              <a:pathLst>
                <a:path w="734695" h="734694">
                  <a:moveTo>
                    <a:pt x="367283" y="0"/>
                  </a:moveTo>
                  <a:lnTo>
                    <a:pt x="321217" y="2862"/>
                  </a:lnTo>
                  <a:lnTo>
                    <a:pt x="276857" y="11218"/>
                  </a:lnTo>
                  <a:lnTo>
                    <a:pt x="234548" y="24725"/>
                  </a:lnTo>
                  <a:lnTo>
                    <a:pt x="194633" y="43038"/>
                  </a:lnTo>
                  <a:lnTo>
                    <a:pt x="157458" y="65812"/>
                  </a:lnTo>
                  <a:lnTo>
                    <a:pt x="123366" y="92703"/>
                  </a:lnTo>
                  <a:lnTo>
                    <a:pt x="92703" y="123366"/>
                  </a:lnTo>
                  <a:lnTo>
                    <a:pt x="65812" y="157458"/>
                  </a:lnTo>
                  <a:lnTo>
                    <a:pt x="43038" y="194633"/>
                  </a:lnTo>
                  <a:lnTo>
                    <a:pt x="24725" y="234548"/>
                  </a:lnTo>
                  <a:lnTo>
                    <a:pt x="11218" y="276857"/>
                  </a:lnTo>
                  <a:lnTo>
                    <a:pt x="2862" y="321217"/>
                  </a:lnTo>
                  <a:lnTo>
                    <a:pt x="0" y="367283"/>
                  </a:lnTo>
                  <a:lnTo>
                    <a:pt x="2862" y="413350"/>
                  </a:lnTo>
                  <a:lnTo>
                    <a:pt x="11218" y="457710"/>
                  </a:lnTo>
                  <a:lnTo>
                    <a:pt x="24725" y="500019"/>
                  </a:lnTo>
                  <a:lnTo>
                    <a:pt x="43038" y="539934"/>
                  </a:lnTo>
                  <a:lnTo>
                    <a:pt x="65812" y="577109"/>
                  </a:lnTo>
                  <a:lnTo>
                    <a:pt x="92703" y="611201"/>
                  </a:lnTo>
                  <a:lnTo>
                    <a:pt x="123366" y="641864"/>
                  </a:lnTo>
                  <a:lnTo>
                    <a:pt x="157458" y="668755"/>
                  </a:lnTo>
                  <a:lnTo>
                    <a:pt x="194633" y="691529"/>
                  </a:lnTo>
                  <a:lnTo>
                    <a:pt x="234548" y="709842"/>
                  </a:lnTo>
                  <a:lnTo>
                    <a:pt x="276857" y="723349"/>
                  </a:lnTo>
                  <a:lnTo>
                    <a:pt x="321217" y="731705"/>
                  </a:lnTo>
                  <a:lnTo>
                    <a:pt x="367283" y="734567"/>
                  </a:lnTo>
                  <a:lnTo>
                    <a:pt x="413350" y="731705"/>
                  </a:lnTo>
                  <a:lnTo>
                    <a:pt x="457710" y="723349"/>
                  </a:lnTo>
                  <a:lnTo>
                    <a:pt x="500019" y="709842"/>
                  </a:lnTo>
                  <a:lnTo>
                    <a:pt x="539934" y="691529"/>
                  </a:lnTo>
                  <a:lnTo>
                    <a:pt x="577109" y="668755"/>
                  </a:lnTo>
                  <a:lnTo>
                    <a:pt x="611201" y="641864"/>
                  </a:lnTo>
                  <a:lnTo>
                    <a:pt x="641864" y="611201"/>
                  </a:lnTo>
                  <a:lnTo>
                    <a:pt x="668755" y="577109"/>
                  </a:lnTo>
                  <a:lnTo>
                    <a:pt x="691529" y="539934"/>
                  </a:lnTo>
                  <a:lnTo>
                    <a:pt x="709842" y="500019"/>
                  </a:lnTo>
                  <a:lnTo>
                    <a:pt x="723349" y="457710"/>
                  </a:lnTo>
                  <a:lnTo>
                    <a:pt x="731705" y="413350"/>
                  </a:lnTo>
                  <a:lnTo>
                    <a:pt x="734568" y="367283"/>
                  </a:lnTo>
                  <a:lnTo>
                    <a:pt x="731705" y="321217"/>
                  </a:lnTo>
                  <a:lnTo>
                    <a:pt x="723349" y="276857"/>
                  </a:lnTo>
                  <a:lnTo>
                    <a:pt x="709842" y="234548"/>
                  </a:lnTo>
                  <a:lnTo>
                    <a:pt x="691529" y="194633"/>
                  </a:lnTo>
                  <a:lnTo>
                    <a:pt x="668755" y="157458"/>
                  </a:lnTo>
                  <a:lnTo>
                    <a:pt x="641864" y="123366"/>
                  </a:lnTo>
                  <a:lnTo>
                    <a:pt x="611201" y="92703"/>
                  </a:lnTo>
                  <a:lnTo>
                    <a:pt x="577109" y="65812"/>
                  </a:lnTo>
                  <a:lnTo>
                    <a:pt x="539934" y="43038"/>
                  </a:lnTo>
                  <a:lnTo>
                    <a:pt x="500019" y="24725"/>
                  </a:lnTo>
                  <a:lnTo>
                    <a:pt x="457710" y="11218"/>
                  </a:lnTo>
                  <a:lnTo>
                    <a:pt x="413350" y="2862"/>
                  </a:lnTo>
                  <a:lnTo>
                    <a:pt x="367283" y="0"/>
                  </a:lnTo>
                  <a:close/>
                </a:path>
              </a:pathLst>
            </a:custGeom>
            <a:solidFill>
              <a:srgbClr val="B09C7C"/>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60" name="object 60"/>
            <p:cNvSpPr/>
            <p:nvPr/>
          </p:nvSpPr>
          <p:spPr>
            <a:xfrm>
              <a:off x="5958383" y="1779307"/>
              <a:ext cx="394970" cy="257175"/>
            </a:xfrm>
            <a:custGeom>
              <a:avLst/>
              <a:gdLst/>
              <a:ahLst/>
              <a:cxnLst/>
              <a:rect l="l" t="t" r="r" b="b"/>
              <a:pathLst>
                <a:path w="394970" h="257175">
                  <a:moveTo>
                    <a:pt x="157645" y="52717"/>
                  </a:moveTo>
                  <a:lnTo>
                    <a:pt x="153517" y="32194"/>
                  </a:lnTo>
                  <a:lnTo>
                    <a:pt x="142252" y="15443"/>
                  </a:lnTo>
                  <a:lnTo>
                    <a:pt x="125552" y="4140"/>
                  </a:lnTo>
                  <a:lnTo>
                    <a:pt x="105092" y="0"/>
                  </a:lnTo>
                  <a:lnTo>
                    <a:pt x="84632" y="4140"/>
                  </a:lnTo>
                  <a:lnTo>
                    <a:pt x="67932" y="15443"/>
                  </a:lnTo>
                  <a:lnTo>
                    <a:pt x="56667" y="32194"/>
                  </a:lnTo>
                  <a:lnTo>
                    <a:pt x="52539" y="52717"/>
                  </a:lnTo>
                  <a:lnTo>
                    <a:pt x="56667" y="73240"/>
                  </a:lnTo>
                  <a:lnTo>
                    <a:pt x="67932" y="89992"/>
                  </a:lnTo>
                  <a:lnTo>
                    <a:pt x="84632" y="101295"/>
                  </a:lnTo>
                  <a:lnTo>
                    <a:pt x="105092" y="105435"/>
                  </a:lnTo>
                  <a:lnTo>
                    <a:pt x="125552" y="101295"/>
                  </a:lnTo>
                  <a:lnTo>
                    <a:pt x="142252" y="89992"/>
                  </a:lnTo>
                  <a:lnTo>
                    <a:pt x="153517" y="73240"/>
                  </a:lnTo>
                  <a:lnTo>
                    <a:pt x="157645" y="52717"/>
                  </a:lnTo>
                  <a:close/>
                </a:path>
                <a:path w="394970" h="257175">
                  <a:moveTo>
                    <a:pt x="180657" y="216179"/>
                  </a:moveTo>
                  <a:lnTo>
                    <a:pt x="143624" y="238988"/>
                  </a:lnTo>
                  <a:lnTo>
                    <a:pt x="140131" y="246024"/>
                  </a:lnTo>
                  <a:lnTo>
                    <a:pt x="140131" y="256819"/>
                  </a:lnTo>
                  <a:lnTo>
                    <a:pt x="180657" y="216179"/>
                  </a:lnTo>
                  <a:close/>
                </a:path>
                <a:path w="394970" h="257175">
                  <a:moveTo>
                    <a:pt x="190334" y="187439"/>
                  </a:moveTo>
                  <a:lnTo>
                    <a:pt x="181635" y="176263"/>
                  </a:lnTo>
                  <a:lnTo>
                    <a:pt x="175018" y="163868"/>
                  </a:lnTo>
                  <a:lnTo>
                    <a:pt x="170802" y="150380"/>
                  </a:lnTo>
                  <a:lnTo>
                    <a:pt x="169316" y="133553"/>
                  </a:lnTo>
                  <a:lnTo>
                    <a:pt x="162318" y="131216"/>
                  </a:lnTo>
                  <a:lnTo>
                    <a:pt x="155308" y="127698"/>
                  </a:lnTo>
                  <a:lnTo>
                    <a:pt x="148297" y="126530"/>
                  </a:lnTo>
                  <a:lnTo>
                    <a:pt x="138264" y="123939"/>
                  </a:lnTo>
                  <a:lnTo>
                    <a:pt x="127571" y="121691"/>
                  </a:lnTo>
                  <a:lnTo>
                    <a:pt x="116446" y="120103"/>
                  </a:lnTo>
                  <a:lnTo>
                    <a:pt x="105092" y="119494"/>
                  </a:lnTo>
                  <a:lnTo>
                    <a:pt x="94399" y="119938"/>
                  </a:lnTo>
                  <a:lnTo>
                    <a:pt x="48107" y="131356"/>
                  </a:lnTo>
                  <a:lnTo>
                    <a:pt x="3492" y="155816"/>
                  </a:lnTo>
                  <a:lnTo>
                    <a:pt x="0" y="164007"/>
                  </a:lnTo>
                  <a:lnTo>
                    <a:pt x="0" y="224929"/>
                  </a:lnTo>
                  <a:lnTo>
                    <a:pt x="126111" y="224929"/>
                  </a:lnTo>
                  <a:lnTo>
                    <a:pt x="129616" y="220243"/>
                  </a:lnTo>
                  <a:lnTo>
                    <a:pt x="131953" y="217906"/>
                  </a:lnTo>
                  <a:lnTo>
                    <a:pt x="136626" y="214388"/>
                  </a:lnTo>
                  <a:lnTo>
                    <a:pt x="149288" y="206057"/>
                  </a:lnTo>
                  <a:lnTo>
                    <a:pt x="162610" y="198716"/>
                  </a:lnTo>
                  <a:lnTo>
                    <a:pt x="176364" y="192481"/>
                  </a:lnTo>
                  <a:lnTo>
                    <a:pt x="190334" y="187439"/>
                  </a:lnTo>
                  <a:close/>
                </a:path>
                <a:path w="394970" h="257175">
                  <a:moveTo>
                    <a:pt x="289102" y="107442"/>
                  </a:moveTo>
                  <a:lnTo>
                    <a:pt x="282384" y="97447"/>
                  </a:lnTo>
                  <a:lnTo>
                    <a:pt x="265684" y="86144"/>
                  </a:lnTo>
                  <a:lnTo>
                    <a:pt x="245224" y="82003"/>
                  </a:lnTo>
                  <a:lnTo>
                    <a:pt x="224764" y="86144"/>
                  </a:lnTo>
                  <a:lnTo>
                    <a:pt x="208064" y="97447"/>
                  </a:lnTo>
                  <a:lnTo>
                    <a:pt x="196799" y="114198"/>
                  </a:lnTo>
                  <a:lnTo>
                    <a:pt x="192671" y="134721"/>
                  </a:lnTo>
                  <a:lnTo>
                    <a:pt x="196799" y="155244"/>
                  </a:lnTo>
                  <a:lnTo>
                    <a:pt x="208064" y="172008"/>
                  </a:lnTo>
                  <a:lnTo>
                    <a:pt x="218008" y="178727"/>
                  </a:lnTo>
                  <a:lnTo>
                    <a:pt x="289102" y="107442"/>
                  </a:lnTo>
                  <a:close/>
                </a:path>
                <a:path w="394970" h="257175">
                  <a:moveTo>
                    <a:pt x="394423" y="1828"/>
                  </a:moveTo>
                  <a:lnTo>
                    <a:pt x="348195" y="15443"/>
                  </a:lnTo>
                  <a:lnTo>
                    <a:pt x="332803" y="52717"/>
                  </a:lnTo>
                  <a:lnTo>
                    <a:pt x="334632" y="61785"/>
                  </a:lnTo>
                  <a:lnTo>
                    <a:pt x="394423" y="1828"/>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grpSp>
      <p:grpSp>
        <p:nvGrpSpPr>
          <p:cNvPr id="61" name="object 61"/>
          <p:cNvGrpSpPr/>
          <p:nvPr/>
        </p:nvGrpSpPr>
        <p:grpSpPr>
          <a:xfrm>
            <a:off x="4406266" y="2382012"/>
            <a:ext cx="551021" cy="552450"/>
            <a:chOff x="5875020" y="3176016"/>
            <a:chExt cx="734695" cy="736600"/>
          </a:xfrm>
        </p:grpSpPr>
        <p:sp>
          <p:nvSpPr>
            <p:cNvPr id="62" name="object 62"/>
            <p:cNvSpPr/>
            <p:nvPr/>
          </p:nvSpPr>
          <p:spPr>
            <a:xfrm>
              <a:off x="5875020" y="3176016"/>
              <a:ext cx="734695" cy="736600"/>
            </a:xfrm>
            <a:custGeom>
              <a:avLst/>
              <a:gdLst/>
              <a:ahLst/>
              <a:cxnLst/>
              <a:rect l="l" t="t" r="r" b="b"/>
              <a:pathLst>
                <a:path w="734695" h="736600">
                  <a:moveTo>
                    <a:pt x="367283" y="0"/>
                  </a:moveTo>
                  <a:lnTo>
                    <a:pt x="321217" y="2866"/>
                  </a:lnTo>
                  <a:lnTo>
                    <a:pt x="276857" y="11236"/>
                  </a:lnTo>
                  <a:lnTo>
                    <a:pt x="234548" y="24766"/>
                  </a:lnTo>
                  <a:lnTo>
                    <a:pt x="194633" y="43110"/>
                  </a:lnTo>
                  <a:lnTo>
                    <a:pt x="157458" y="65924"/>
                  </a:lnTo>
                  <a:lnTo>
                    <a:pt x="123366" y="92865"/>
                  </a:lnTo>
                  <a:lnTo>
                    <a:pt x="92703" y="123587"/>
                  </a:lnTo>
                  <a:lnTo>
                    <a:pt x="65812" y="157746"/>
                  </a:lnTo>
                  <a:lnTo>
                    <a:pt x="43038" y="194998"/>
                  </a:lnTo>
                  <a:lnTo>
                    <a:pt x="24725" y="234999"/>
                  </a:lnTo>
                  <a:lnTo>
                    <a:pt x="11218" y="277403"/>
                  </a:lnTo>
                  <a:lnTo>
                    <a:pt x="2862" y="321867"/>
                  </a:lnTo>
                  <a:lnTo>
                    <a:pt x="0" y="368046"/>
                  </a:lnTo>
                  <a:lnTo>
                    <a:pt x="2862" y="414224"/>
                  </a:lnTo>
                  <a:lnTo>
                    <a:pt x="11218" y="458688"/>
                  </a:lnTo>
                  <a:lnTo>
                    <a:pt x="24725" y="501092"/>
                  </a:lnTo>
                  <a:lnTo>
                    <a:pt x="43038" y="541093"/>
                  </a:lnTo>
                  <a:lnTo>
                    <a:pt x="65812" y="578345"/>
                  </a:lnTo>
                  <a:lnTo>
                    <a:pt x="92703" y="612504"/>
                  </a:lnTo>
                  <a:lnTo>
                    <a:pt x="123366" y="643226"/>
                  </a:lnTo>
                  <a:lnTo>
                    <a:pt x="157458" y="670167"/>
                  </a:lnTo>
                  <a:lnTo>
                    <a:pt x="194633" y="692981"/>
                  </a:lnTo>
                  <a:lnTo>
                    <a:pt x="234548" y="711325"/>
                  </a:lnTo>
                  <a:lnTo>
                    <a:pt x="276857" y="724855"/>
                  </a:lnTo>
                  <a:lnTo>
                    <a:pt x="321217" y="733225"/>
                  </a:lnTo>
                  <a:lnTo>
                    <a:pt x="367283" y="736092"/>
                  </a:lnTo>
                  <a:lnTo>
                    <a:pt x="413350" y="733225"/>
                  </a:lnTo>
                  <a:lnTo>
                    <a:pt x="457710" y="724855"/>
                  </a:lnTo>
                  <a:lnTo>
                    <a:pt x="500019" y="711325"/>
                  </a:lnTo>
                  <a:lnTo>
                    <a:pt x="539934" y="692981"/>
                  </a:lnTo>
                  <a:lnTo>
                    <a:pt x="577109" y="670167"/>
                  </a:lnTo>
                  <a:lnTo>
                    <a:pt x="611201" y="643226"/>
                  </a:lnTo>
                  <a:lnTo>
                    <a:pt x="641864" y="612504"/>
                  </a:lnTo>
                  <a:lnTo>
                    <a:pt x="668755" y="578345"/>
                  </a:lnTo>
                  <a:lnTo>
                    <a:pt x="691529" y="541093"/>
                  </a:lnTo>
                  <a:lnTo>
                    <a:pt x="709842" y="501092"/>
                  </a:lnTo>
                  <a:lnTo>
                    <a:pt x="723349" y="458688"/>
                  </a:lnTo>
                  <a:lnTo>
                    <a:pt x="731705" y="414224"/>
                  </a:lnTo>
                  <a:lnTo>
                    <a:pt x="734568" y="368046"/>
                  </a:lnTo>
                  <a:lnTo>
                    <a:pt x="731705" y="321867"/>
                  </a:lnTo>
                  <a:lnTo>
                    <a:pt x="723349" y="277403"/>
                  </a:lnTo>
                  <a:lnTo>
                    <a:pt x="709842" y="234999"/>
                  </a:lnTo>
                  <a:lnTo>
                    <a:pt x="691529" y="194998"/>
                  </a:lnTo>
                  <a:lnTo>
                    <a:pt x="668755" y="157746"/>
                  </a:lnTo>
                  <a:lnTo>
                    <a:pt x="641864" y="123587"/>
                  </a:lnTo>
                  <a:lnTo>
                    <a:pt x="611201" y="92865"/>
                  </a:lnTo>
                  <a:lnTo>
                    <a:pt x="577109" y="65924"/>
                  </a:lnTo>
                  <a:lnTo>
                    <a:pt x="539934" y="43110"/>
                  </a:lnTo>
                  <a:lnTo>
                    <a:pt x="500019" y="24766"/>
                  </a:lnTo>
                  <a:lnTo>
                    <a:pt x="457710" y="11236"/>
                  </a:lnTo>
                  <a:lnTo>
                    <a:pt x="413350" y="2866"/>
                  </a:lnTo>
                  <a:lnTo>
                    <a:pt x="367283" y="0"/>
                  </a:lnTo>
                  <a:close/>
                </a:path>
              </a:pathLst>
            </a:custGeom>
            <a:solidFill>
              <a:srgbClr val="B09C7C"/>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3" name="object 63"/>
            <p:cNvPicPr/>
            <p:nvPr/>
          </p:nvPicPr>
          <p:blipFill>
            <a:blip r:embed="rId11" cstate="print"/>
            <a:stretch>
              <a:fillRect/>
            </a:stretch>
          </p:blipFill>
          <p:spPr>
            <a:xfrm>
              <a:off x="6199377" y="3285385"/>
              <a:ext cx="253388" cy="181399"/>
            </a:xfrm>
            <a:prstGeom prst="rect">
              <a:avLst/>
            </a:prstGeom>
          </p:spPr>
        </p:pic>
        <p:pic>
          <p:nvPicPr>
            <p:cNvPr id="64" name="object 64"/>
            <p:cNvPicPr/>
            <p:nvPr/>
          </p:nvPicPr>
          <p:blipFill>
            <a:blip r:embed="rId12" cstate="print"/>
            <a:stretch>
              <a:fillRect/>
            </a:stretch>
          </p:blipFill>
          <p:spPr>
            <a:xfrm>
              <a:off x="6029272" y="3350677"/>
              <a:ext cx="255893" cy="355629"/>
            </a:xfrm>
            <a:prstGeom prst="rect">
              <a:avLst/>
            </a:prstGeom>
          </p:spPr>
        </p:pic>
      </p:grpSp>
      <p:grpSp>
        <p:nvGrpSpPr>
          <p:cNvPr id="65" name="object 65"/>
          <p:cNvGrpSpPr/>
          <p:nvPr/>
        </p:nvGrpSpPr>
        <p:grpSpPr>
          <a:xfrm>
            <a:off x="4406266" y="3583306"/>
            <a:ext cx="551021" cy="551021"/>
            <a:chOff x="5875020" y="4777740"/>
            <a:chExt cx="734695" cy="734695"/>
          </a:xfrm>
        </p:grpSpPr>
        <p:sp>
          <p:nvSpPr>
            <p:cNvPr id="66" name="object 66"/>
            <p:cNvSpPr/>
            <p:nvPr/>
          </p:nvSpPr>
          <p:spPr>
            <a:xfrm>
              <a:off x="5875020" y="4777740"/>
              <a:ext cx="734695" cy="734695"/>
            </a:xfrm>
            <a:custGeom>
              <a:avLst/>
              <a:gdLst/>
              <a:ahLst/>
              <a:cxnLst/>
              <a:rect l="l" t="t" r="r" b="b"/>
              <a:pathLst>
                <a:path w="734695" h="734695">
                  <a:moveTo>
                    <a:pt x="367283" y="0"/>
                  </a:moveTo>
                  <a:lnTo>
                    <a:pt x="321217" y="2862"/>
                  </a:lnTo>
                  <a:lnTo>
                    <a:pt x="276857" y="11218"/>
                  </a:lnTo>
                  <a:lnTo>
                    <a:pt x="234548" y="24725"/>
                  </a:lnTo>
                  <a:lnTo>
                    <a:pt x="194633" y="43038"/>
                  </a:lnTo>
                  <a:lnTo>
                    <a:pt x="157458" y="65812"/>
                  </a:lnTo>
                  <a:lnTo>
                    <a:pt x="123366" y="92703"/>
                  </a:lnTo>
                  <a:lnTo>
                    <a:pt x="92703" y="123366"/>
                  </a:lnTo>
                  <a:lnTo>
                    <a:pt x="65812" y="157458"/>
                  </a:lnTo>
                  <a:lnTo>
                    <a:pt x="43038" y="194633"/>
                  </a:lnTo>
                  <a:lnTo>
                    <a:pt x="24725" y="234548"/>
                  </a:lnTo>
                  <a:lnTo>
                    <a:pt x="11218" y="276857"/>
                  </a:lnTo>
                  <a:lnTo>
                    <a:pt x="2862" y="321217"/>
                  </a:lnTo>
                  <a:lnTo>
                    <a:pt x="0" y="367284"/>
                  </a:lnTo>
                  <a:lnTo>
                    <a:pt x="2862" y="413350"/>
                  </a:lnTo>
                  <a:lnTo>
                    <a:pt x="11218" y="457710"/>
                  </a:lnTo>
                  <a:lnTo>
                    <a:pt x="24725" y="500019"/>
                  </a:lnTo>
                  <a:lnTo>
                    <a:pt x="43038" y="539934"/>
                  </a:lnTo>
                  <a:lnTo>
                    <a:pt x="65812" y="577109"/>
                  </a:lnTo>
                  <a:lnTo>
                    <a:pt x="92703" y="611201"/>
                  </a:lnTo>
                  <a:lnTo>
                    <a:pt x="123366" y="641864"/>
                  </a:lnTo>
                  <a:lnTo>
                    <a:pt x="157458" y="668755"/>
                  </a:lnTo>
                  <a:lnTo>
                    <a:pt x="194633" y="691529"/>
                  </a:lnTo>
                  <a:lnTo>
                    <a:pt x="234548" y="709842"/>
                  </a:lnTo>
                  <a:lnTo>
                    <a:pt x="276857" y="723349"/>
                  </a:lnTo>
                  <a:lnTo>
                    <a:pt x="321217" y="731705"/>
                  </a:lnTo>
                  <a:lnTo>
                    <a:pt x="367283" y="734568"/>
                  </a:lnTo>
                  <a:lnTo>
                    <a:pt x="413350" y="731705"/>
                  </a:lnTo>
                  <a:lnTo>
                    <a:pt x="457710" y="723349"/>
                  </a:lnTo>
                  <a:lnTo>
                    <a:pt x="500019" y="709842"/>
                  </a:lnTo>
                  <a:lnTo>
                    <a:pt x="539934" y="691529"/>
                  </a:lnTo>
                  <a:lnTo>
                    <a:pt x="577109" y="668755"/>
                  </a:lnTo>
                  <a:lnTo>
                    <a:pt x="611201" y="641864"/>
                  </a:lnTo>
                  <a:lnTo>
                    <a:pt x="641864" y="611201"/>
                  </a:lnTo>
                  <a:lnTo>
                    <a:pt x="668755" y="577109"/>
                  </a:lnTo>
                  <a:lnTo>
                    <a:pt x="691529" y="539934"/>
                  </a:lnTo>
                  <a:lnTo>
                    <a:pt x="709842" y="500019"/>
                  </a:lnTo>
                  <a:lnTo>
                    <a:pt x="723349" y="457710"/>
                  </a:lnTo>
                  <a:lnTo>
                    <a:pt x="731705" y="413350"/>
                  </a:lnTo>
                  <a:lnTo>
                    <a:pt x="734568" y="367284"/>
                  </a:lnTo>
                  <a:lnTo>
                    <a:pt x="731705" y="321217"/>
                  </a:lnTo>
                  <a:lnTo>
                    <a:pt x="723349" y="276857"/>
                  </a:lnTo>
                  <a:lnTo>
                    <a:pt x="709842" y="234548"/>
                  </a:lnTo>
                  <a:lnTo>
                    <a:pt x="691529" y="194633"/>
                  </a:lnTo>
                  <a:lnTo>
                    <a:pt x="668755" y="157458"/>
                  </a:lnTo>
                  <a:lnTo>
                    <a:pt x="641864" y="123366"/>
                  </a:lnTo>
                  <a:lnTo>
                    <a:pt x="611201" y="92703"/>
                  </a:lnTo>
                  <a:lnTo>
                    <a:pt x="577109" y="65812"/>
                  </a:lnTo>
                  <a:lnTo>
                    <a:pt x="539934" y="43038"/>
                  </a:lnTo>
                  <a:lnTo>
                    <a:pt x="500019" y="24725"/>
                  </a:lnTo>
                  <a:lnTo>
                    <a:pt x="457710" y="11218"/>
                  </a:lnTo>
                  <a:lnTo>
                    <a:pt x="413350" y="2862"/>
                  </a:lnTo>
                  <a:lnTo>
                    <a:pt x="367283" y="0"/>
                  </a:lnTo>
                  <a:close/>
                </a:path>
              </a:pathLst>
            </a:custGeom>
            <a:solidFill>
              <a:srgbClr val="B09C7C"/>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67" name="object 67"/>
            <p:cNvSpPr/>
            <p:nvPr/>
          </p:nvSpPr>
          <p:spPr>
            <a:xfrm>
              <a:off x="6021802" y="5251658"/>
              <a:ext cx="62230" cy="56515"/>
            </a:xfrm>
            <a:custGeom>
              <a:avLst/>
              <a:gdLst/>
              <a:ahLst/>
              <a:cxnLst/>
              <a:rect l="l" t="t" r="r" b="b"/>
              <a:pathLst>
                <a:path w="62229" h="56514">
                  <a:moveTo>
                    <a:pt x="61733" y="0"/>
                  </a:moveTo>
                  <a:lnTo>
                    <a:pt x="31830" y="0"/>
                  </a:lnTo>
                  <a:lnTo>
                    <a:pt x="31830" y="21295"/>
                  </a:lnTo>
                  <a:lnTo>
                    <a:pt x="21220" y="21295"/>
                  </a:lnTo>
                  <a:lnTo>
                    <a:pt x="12980" y="22975"/>
                  </a:lnTo>
                  <a:lnTo>
                    <a:pt x="6233" y="27550"/>
                  </a:lnTo>
                  <a:lnTo>
                    <a:pt x="1674" y="34321"/>
                  </a:lnTo>
                  <a:lnTo>
                    <a:pt x="0" y="42590"/>
                  </a:lnTo>
                  <a:lnTo>
                    <a:pt x="1674" y="50858"/>
                  </a:lnTo>
                  <a:lnTo>
                    <a:pt x="5443" y="56455"/>
                  </a:lnTo>
                  <a:lnTo>
                    <a:pt x="61733" y="0"/>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68" name="object 68"/>
            <p:cNvPicPr/>
            <p:nvPr/>
          </p:nvPicPr>
          <p:blipFill>
            <a:blip r:embed="rId13" cstate="print"/>
            <a:stretch>
              <a:fillRect/>
            </a:stretch>
          </p:blipFill>
          <p:spPr>
            <a:xfrm>
              <a:off x="6085463" y="4889642"/>
              <a:ext cx="274981" cy="275893"/>
            </a:xfrm>
            <a:prstGeom prst="rect">
              <a:avLst/>
            </a:prstGeom>
          </p:spPr>
        </p:pic>
      </p:grpSp>
      <p:grpSp>
        <p:nvGrpSpPr>
          <p:cNvPr id="69" name="object 69"/>
          <p:cNvGrpSpPr/>
          <p:nvPr/>
        </p:nvGrpSpPr>
        <p:grpSpPr>
          <a:xfrm>
            <a:off x="7303770" y="1168146"/>
            <a:ext cx="551021" cy="551021"/>
            <a:chOff x="9738359" y="1557527"/>
            <a:chExt cx="734695" cy="734695"/>
          </a:xfrm>
        </p:grpSpPr>
        <p:sp>
          <p:nvSpPr>
            <p:cNvPr id="70" name="object 70"/>
            <p:cNvSpPr/>
            <p:nvPr/>
          </p:nvSpPr>
          <p:spPr>
            <a:xfrm>
              <a:off x="9738359" y="1557527"/>
              <a:ext cx="734695" cy="734695"/>
            </a:xfrm>
            <a:custGeom>
              <a:avLst/>
              <a:gdLst/>
              <a:ahLst/>
              <a:cxnLst/>
              <a:rect l="l" t="t" r="r" b="b"/>
              <a:pathLst>
                <a:path w="734695" h="734694">
                  <a:moveTo>
                    <a:pt x="367284" y="0"/>
                  </a:moveTo>
                  <a:lnTo>
                    <a:pt x="321217" y="2862"/>
                  </a:lnTo>
                  <a:lnTo>
                    <a:pt x="276857" y="11218"/>
                  </a:lnTo>
                  <a:lnTo>
                    <a:pt x="234548" y="24725"/>
                  </a:lnTo>
                  <a:lnTo>
                    <a:pt x="194633" y="43038"/>
                  </a:lnTo>
                  <a:lnTo>
                    <a:pt x="157458" y="65812"/>
                  </a:lnTo>
                  <a:lnTo>
                    <a:pt x="123366" y="92703"/>
                  </a:lnTo>
                  <a:lnTo>
                    <a:pt x="92703" y="123366"/>
                  </a:lnTo>
                  <a:lnTo>
                    <a:pt x="65812" y="157458"/>
                  </a:lnTo>
                  <a:lnTo>
                    <a:pt x="43038" y="194633"/>
                  </a:lnTo>
                  <a:lnTo>
                    <a:pt x="24725" y="234548"/>
                  </a:lnTo>
                  <a:lnTo>
                    <a:pt x="11218" y="276857"/>
                  </a:lnTo>
                  <a:lnTo>
                    <a:pt x="2862" y="321217"/>
                  </a:lnTo>
                  <a:lnTo>
                    <a:pt x="0" y="367284"/>
                  </a:lnTo>
                  <a:lnTo>
                    <a:pt x="2862" y="413350"/>
                  </a:lnTo>
                  <a:lnTo>
                    <a:pt x="11218" y="457710"/>
                  </a:lnTo>
                  <a:lnTo>
                    <a:pt x="24725" y="500019"/>
                  </a:lnTo>
                  <a:lnTo>
                    <a:pt x="43038" y="539934"/>
                  </a:lnTo>
                  <a:lnTo>
                    <a:pt x="65812" y="577109"/>
                  </a:lnTo>
                  <a:lnTo>
                    <a:pt x="92703" y="611201"/>
                  </a:lnTo>
                  <a:lnTo>
                    <a:pt x="123366" y="641864"/>
                  </a:lnTo>
                  <a:lnTo>
                    <a:pt x="157458" y="668755"/>
                  </a:lnTo>
                  <a:lnTo>
                    <a:pt x="194633" y="691529"/>
                  </a:lnTo>
                  <a:lnTo>
                    <a:pt x="234548" y="709842"/>
                  </a:lnTo>
                  <a:lnTo>
                    <a:pt x="276857" y="723349"/>
                  </a:lnTo>
                  <a:lnTo>
                    <a:pt x="321217" y="731705"/>
                  </a:lnTo>
                  <a:lnTo>
                    <a:pt x="367284" y="734568"/>
                  </a:lnTo>
                  <a:lnTo>
                    <a:pt x="413350" y="731705"/>
                  </a:lnTo>
                  <a:lnTo>
                    <a:pt x="457710" y="723349"/>
                  </a:lnTo>
                  <a:lnTo>
                    <a:pt x="500019" y="709842"/>
                  </a:lnTo>
                  <a:lnTo>
                    <a:pt x="539934" y="691529"/>
                  </a:lnTo>
                  <a:lnTo>
                    <a:pt x="577109" y="668755"/>
                  </a:lnTo>
                  <a:lnTo>
                    <a:pt x="611201" y="641864"/>
                  </a:lnTo>
                  <a:lnTo>
                    <a:pt x="641864" y="611201"/>
                  </a:lnTo>
                  <a:lnTo>
                    <a:pt x="668755" y="577109"/>
                  </a:lnTo>
                  <a:lnTo>
                    <a:pt x="691529" y="539934"/>
                  </a:lnTo>
                  <a:lnTo>
                    <a:pt x="709842" y="500019"/>
                  </a:lnTo>
                  <a:lnTo>
                    <a:pt x="723349" y="457710"/>
                  </a:lnTo>
                  <a:lnTo>
                    <a:pt x="731705" y="413350"/>
                  </a:lnTo>
                  <a:lnTo>
                    <a:pt x="734568" y="367284"/>
                  </a:lnTo>
                  <a:lnTo>
                    <a:pt x="731705" y="321217"/>
                  </a:lnTo>
                  <a:lnTo>
                    <a:pt x="723349" y="276857"/>
                  </a:lnTo>
                  <a:lnTo>
                    <a:pt x="709842" y="234548"/>
                  </a:lnTo>
                  <a:lnTo>
                    <a:pt x="691529" y="194633"/>
                  </a:lnTo>
                  <a:lnTo>
                    <a:pt x="668755" y="157458"/>
                  </a:lnTo>
                  <a:lnTo>
                    <a:pt x="641864" y="123366"/>
                  </a:lnTo>
                  <a:lnTo>
                    <a:pt x="611201" y="92703"/>
                  </a:lnTo>
                  <a:lnTo>
                    <a:pt x="577109" y="65812"/>
                  </a:lnTo>
                  <a:lnTo>
                    <a:pt x="539934" y="43038"/>
                  </a:lnTo>
                  <a:lnTo>
                    <a:pt x="500019" y="24725"/>
                  </a:lnTo>
                  <a:lnTo>
                    <a:pt x="457710" y="11218"/>
                  </a:lnTo>
                  <a:lnTo>
                    <a:pt x="413350" y="2862"/>
                  </a:lnTo>
                  <a:lnTo>
                    <a:pt x="367284" y="0"/>
                  </a:lnTo>
                  <a:close/>
                </a:path>
              </a:pathLst>
            </a:custGeom>
            <a:solidFill>
              <a:srgbClr val="7E5F52"/>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71" name="object 71"/>
            <p:cNvSpPr/>
            <p:nvPr/>
          </p:nvSpPr>
          <p:spPr>
            <a:xfrm>
              <a:off x="9910554" y="1726080"/>
              <a:ext cx="284480" cy="283845"/>
            </a:xfrm>
            <a:custGeom>
              <a:avLst/>
              <a:gdLst/>
              <a:ahLst/>
              <a:cxnLst/>
              <a:rect l="l" t="t" r="r" b="b"/>
              <a:pathLst>
                <a:path w="284479" h="283844">
                  <a:moveTo>
                    <a:pt x="145993" y="0"/>
                  </a:moveTo>
                  <a:lnTo>
                    <a:pt x="100041" y="7197"/>
                  </a:lnTo>
                  <a:lnTo>
                    <a:pt x="60075" y="27744"/>
                  </a:lnTo>
                  <a:lnTo>
                    <a:pt x="28487" y="59203"/>
                  </a:lnTo>
                  <a:lnTo>
                    <a:pt x="7665" y="99136"/>
                  </a:lnTo>
                  <a:lnTo>
                    <a:pt x="0" y="145106"/>
                  </a:lnTo>
                  <a:lnTo>
                    <a:pt x="7193" y="191084"/>
                  </a:lnTo>
                  <a:lnTo>
                    <a:pt x="27729" y="231072"/>
                  </a:lnTo>
                  <a:lnTo>
                    <a:pt x="59171" y="262678"/>
                  </a:lnTo>
                  <a:lnTo>
                    <a:pt x="99082" y="283511"/>
                  </a:lnTo>
                  <a:lnTo>
                    <a:pt x="100870" y="283810"/>
                  </a:lnTo>
                  <a:lnTo>
                    <a:pt x="126448" y="258232"/>
                  </a:lnTo>
                  <a:lnTo>
                    <a:pt x="100741" y="253067"/>
                  </a:lnTo>
                  <a:lnTo>
                    <a:pt x="63872" y="228240"/>
                  </a:lnTo>
                  <a:lnTo>
                    <a:pt x="39059" y="191352"/>
                  </a:lnTo>
                  <a:lnTo>
                    <a:pt x="29972" y="146074"/>
                  </a:lnTo>
                  <a:lnTo>
                    <a:pt x="39064" y="100788"/>
                  </a:lnTo>
                  <a:lnTo>
                    <a:pt x="63872" y="63907"/>
                  </a:lnTo>
                  <a:lnTo>
                    <a:pt x="100740" y="39080"/>
                  </a:lnTo>
                  <a:lnTo>
                    <a:pt x="145993" y="29988"/>
                  </a:lnTo>
                  <a:lnTo>
                    <a:pt x="233293" y="29988"/>
                  </a:lnTo>
                  <a:lnTo>
                    <a:pt x="231849" y="28533"/>
                  </a:lnTo>
                  <a:lnTo>
                    <a:pt x="191938" y="7673"/>
                  </a:lnTo>
                  <a:lnTo>
                    <a:pt x="145993" y="0"/>
                  </a:lnTo>
                  <a:close/>
                </a:path>
                <a:path w="284479" h="283844">
                  <a:moveTo>
                    <a:pt x="233293" y="29988"/>
                  </a:moveTo>
                  <a:lnTo>
                    <a:pt x="145993" y="29988"/>
                  </a:lnTo>
                  <a:lnTo>
                    <a:pt x="191246" y="39080"/>
                  </a:lnTo>
                  <a:lnTo>
                    <a:pt x="228115" y="63907"/>
                  </a:lnTo>
                  <a:lnTo>
                    <a:pt x="252928" y="100796"/>
                  </a:lnTo>
                  <a:lnTo>
                    <a:pt x="258103" y="126580"/>
                  </a:lnTo>
                  <a:lnTo>
                    <a:pt x="283888" y="100796"/>
                  </a:lnTo>
                  <a:lnTo>
                    <a:pt x="283827" y="100344"/>
                  </a:lnTo>
                  <a:lnTo>
                    <a:pt x="263291" y="60213"/>
                  </a:lnTo>
                  <a:lnTo>
                    <a:pt x="233293" y="29988"/>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2" name="object 72"/>
            <p:cNvPicPr/>
            <p:nvPr/>
          </p:nvPicPr>
          <p:blipFill>
            <a:blip r:embed="rId14" cstate="print"/>
            <a:stretch>
              <a:fillRect/>
            </a:stretch>
          </p:blipFill>
          <p:spPr>
            <a:xfrm>
              <a:off x="9952612" y="1797182"/>
              <a:ext cx="203807" cy="153813"/>
            </a:xfrm>
            <a:prstGeom prst="rect">
              <a:avLst/>
            </a:prstGeom>
          </p:spPr>
        </p:pic>
      </p:grpSp>
      <p:grpSp>
        <p:nvGrpSpPr>
          <p:cNvPr id="73" name="object 73"/>
          <p:cNvGrpSpPr/>
          <p:nvPr/>
        </p:nvGrpSpPr>
        <p:grpSpPr>
          <a:xfrm>
            <a:off x="7320915" y="2399158"/>
            <a:ext cx="551021" cy="551021"/>
            <a:chOff x="9761219" y="3198876"/>
            <a:chExt cx="734695" cy="734695"/>
          </a:xfrm>
        </p:grpSpPr>
        <p:sp>
          <p:nvSpPr>
            <p:cNvPr id="74" name="object 74"/>
            <p:cNvSpPr/>
            <p:nvPr/>
          </p:nvSpPr>
          <p:spPr>
            <a:xfrm>
              <a:off x="9761219" y="3198876"/>
              <a:ext cx="734695" cy="734695"/>
            </a:xfrm>
            <a:custGeom>
              <a:avLst/>
              <a:gdLst/>
              <a:ahLst/>
              <a:cxnLst/>
              <a:rect l="l" t="t" r="r" b="b"/>
              <a:pathLst>
                <a:path w="734695" h="734695">
                  <a:moveTo>
                    <a:pt x="367283" y="0"/>
                  </a:moveTo>
                  <a:lnTo>
                    <a:pt x="321217" y="2862"/>
                  </a:lnTo>
                  <a:lnTo>
                    <a:pt x="276857" y="11218"/>
                  </a:lnTo>
                  <a:lnTo>
                    <a:pt x="234548" y="24725"/>
                  </a:lnTo>
                  <a:lnTo>
                    <a:pt x="194633" y="43038"/>
                  </a:lnTo>
                  <a:lnTo>
                    <a:pt x="157458" y="65812"/>
                  </a:lnTo>
                  <a:lnTo>
                    <a:pt x="123366" y="92703"/>
                  </a:lnTo>
                  <a:lnTo>
                    <a:pt x="92703" y="123366"/>
                  </a:lnTo>
                  <a:lnTo>
                    <a:pt x="65812" y="157458"/>
                  </a:lnTo>
                  <a:lnTo>
                    <a:pt x="43038" y="194633"/>
                  </a:lnTo>
                  <a:lnTo>
                    <a:pt x="24725" y="234548"/>
                  </a:lnTo>
                  <a:lnTo>
                    <a:pt x="11218" y="276857"/>
                  </a:lnTo>
                  <a:lnTo>
                    <a:pt x="2862" y="321217"/>
                  </a:lnTo>
                  <a:lnTo>
                    <a:pt x="0" y="367284"/>
                  </a:lnTo>
                  <a:lnTo>
                    <a:pt x="2862" y="413350"/>
                  </a:lnTo>
                  <a:lnTo>
                    <a:pt x="11218" y="457710"/>
                  </a:lnTo>
                  <a:lnTo>
                    <a:pt x="24725" y="500019"/>
                  </a:lnTo>
                  <a:lnTo>
                    <a:pt x="43038" y="539934"/>
                  </a:lnTo>
                  <a:lnTo>
                    <a:pt x="65812" y="577109"/>
                  </a:lnTo>
                  <a:lnTo>
                    <a:pt x="92703" y="611201"/>
                  </a:lnTo>
                  <a:lnTo>
                    <a:pt x="123366" y="641864"/>
                  </a:lnTo>
                  <a:lnTo>
                    <a:pt x="157458" y="668755"/>
                  </a:lnTo>
                  <a:lnTo>
                    <a:pt x="194633" y="691529"/>
                  </a:lnTo>
                  <a:lnTo>
                    <a:pt x="234548" y="709842"/>
                  </a:lnTo>
                  <a:lnTo>
                    <a:pt x="276857" y="723349"/>
                  </a:lnTo>
                  <a:lnTo>
                    <a:pt x="321217" y="731705"/>
                  </a:lnTo>
                  <a:lnTo>
                    <a:pt x="367283" y="734568"/>
                  </a:lnTo>
                  <a:lnTo>
                    <a:pt x="413350" y="731705"/>
                  </a:lnTo>
                  <a:lnTo>
                    <a:pt x="457710" y="723349"/>
                  </a:lnTo>
                  <a:lnTo>
                    <a:pt x="500019" y="709842"/>
                  </a:lnTo>
                  <a:lnTo>
                    <a:pt x="539934" y="691529"/>
                  </a:lnTo>
                  <a:lnTo>
                    <a:pt x="577109" y="668755"/>
                  </a:lnTo>
                  <a:lnTo>
                    <a:pt x="611201" y="641864"/>
                  </a:lnTo>
                  <a:lnTo>
                    <a:pt x="641864" y="611201"/>
                  </a:lnTo>
                  <a:lnTo>
                    <a:pt x="668755" y="577109"/>
                  </a:lnTo>
                  <a:lnTo>
                    <a:pt x="691529" y="539934"/>
                  </a:lnTo>
                  <a:lnTo>
                    <a:pt x="709842" y="500019"/>
                  </a:lnTo>
                  <a:lnTo>
                    <a:pt x="723349" y="457710"/>
                  </a:lnTo>
                  <a:lnTo>
                    <a:pt x="731705" y="413350"/>
                  </a:lnTo>
                  <a:lnTo>
                    <a:pt x="734568" y="367284"/>
                  </a:lnTo>
                  <a:lnTo>
                    <a:pt x="731705" y="321217"/>
                  </a:lnTo>
                  <a:lnTo>
                    <a:pt x="723349" y="276857"/>
                  </a:lnTo>
                  <a:lnTo>
                    <a:pt x="709842" y="234548"/>
                  </a:lnTo>
                  <a:lnTo>
                    <a:pt x="691529" y="194633"/>
                  </a:lnTo>
                  <a:lnTo>
                    <a:pt x="668755" y="157458"/>
                  </a:lnTo>
                  <a:lnTo>
                    <a:pt x="641864" y="123366"/>
                  </a:lnTo>
                  <a:lnTo>
                    <a:pt x="611201" y="92703"/>
                  </a:lnTo>
                  <a:lnTo>
                    <a:pt x="577109" y="65812"/>
                  </a:lnTo>
                  <a:lnTo>
                    <a:pt x="539934" y="43038"/>
                  </a:lnTo>
                  <a:lnTo>
                    <a:pt x="500019" y="24725"/>
                  </a:lnTo>
                  <a:lnTo>
                    <a:pt x="457710" y="11218"/>
                  </a:lnTo>
                  <a:lnTo>
                    <a:pt x="413350" y="2862"/>
                  </a:lnTo>
                  <a:lnTo>
                    <a:pt x="367283" y="0"/>
                  </a:lnTo>
                  <a:close/>
                </a:path>
              </a:pathLst>
            </a:custGeom>
            <a:solidFill>
              <a:srgbClr val="7E5F52"/>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75" name="object 75"/>
            <p:cNvPicPr/>
            <p:nvPr/>
          </p:nvPicPr>
          <p:blipFill>
            <a:blip r:embed="rId15" cstate="print"/>
            <a:stretch>
              <a:fillRect/>
            </a:stretch>
          </p:blipFill>
          <p:spPr>
            <a:xfrm>
              <a:off x="9907730" y="3360074"/>
              <a:ext cx="385163" cy="227023"/>
            </a:xfrm>
            <a:prstGeom prst="rect">
              <a:avLst/>
            </a:prstGeom>
          </p:spPr>
        </p:pic>
      </p:grpSp>
      <p:pic>
        <p:nvPicPr>
          <p:cNvPr id="76" name="object 76"/>
          <p:cNvPicPr/>
          <p:nvPr/>
        </p:nvPicPr>
        <p:blipFill>
          <a:blip r:embed="rId16" cstate="print"/>
          <a:stretch>
            <a:fillRect/>
          </a:stretch>
        </p:blipFill>
        <p:spPr>
          <a:xfrm>
            <a:off x="7320914" y="3599307"/>
            <a:ext cx="550926" cy="550926"/>
          </a:xfrm>
          <a:prstGeom prst="rect">
            <a:avLst/>
          </a:prstGeom>
        </p:spPr>
      </p:pic>
      <p:sp>
        <p:nvSpPr>
          <p:cNvPr id="78" name="object 78"/>
          <p:cNvSpPr txBox="1"/>
          <p:nvPr/>
        </p:nvSpPr>
        <p:spPr>
          <a:xfrm>
            <a:off x="1451038" y="685609"/>
            <a:ext cx="6555278" cy="171681"/>
          </a:xfrm>
          <a:prstGeom prst="rect">
            <a:avLst/>
          </a:prstGeom>
        </p:spPr>
        <p:txBody>
          <a:bodyPr vert="horz" wrap="square" lIns="0" tIns="10001" rIns="0" bIns="0" rtlCol="0">
            <a:spAutoFit/>
          </a:bodyPr>
          <a:lstStyle/>
          <a:p>
            <a:pPr marL="9525" defTabSz="685800">
              <a:spcBef>
                <a:spcPts val="79"/>
              </a:spcBef>
              <a:buClrTx/>
            </a:pPr>
            <a:r>
              <a:rPr sz="1050" kern="1200" spc="94" dirty="0">
                <a:solidFill>
                  <a:srgbClr val="BEBEBE"/>
                </a:solidFill>
                <a:latin typeface="Arial MT"/>
                <a:ea typeface="+mn-ea"/>
                <a:cs typeface="Arial MT"/>
              </a:rPr>
              <a:t>Supply</a:t>
            </a:r>
            <a:r>
              <a:rPr sz="1050" kern="1200" spc="195" dirty="0">
                <a:solidFill>
                  <a:srgbClr val="BEBEBE"/>
                </a:solidFill>
                <a:latin typeface="Arial MT"/>
                <a:ea typeface="+mn-ea"/>
                <a:cs typeface="Arial MT"/>
              </a:rPr>
              <a:t> </a:t>
            </a:r>
            <a:r>
              <a:rPr sz="1050" kern="1200" spc="90" dirty="0">
                <a:solidFill>
                  <a:srgbClr val="BEBEBE"/>
                </a:solidFill>
                <a:latin typeface="Arial MT"/>
                <a:ea typeface="+mn-ea"/>
                <a:cs typeface="Arial MT"/>
              </a:rPr>
              <a:t>chain</a:t>
            </a:r>
            <a:r>
              <a:rPr sz="1050" kern="1200" spc="184" dirty="0">
                <a:solidFill>
                  <a:srgbClr val="BEBEBE"/>
                </a:solidFill>
                <a:latin typeface="Arial MT"/>
                <a:ea typeface="+mn-ea"/>
                <a:cs typeface="Arial MT"/>
              </a:rPr>
              <a:t> </a:t>
            </a:r>
            <a:r>
              <a:rPr sz="1050" kern="1200" spc="101" dirty="0">
                <a:solidFill>
                  <a:srgbClr val="BEBEBE"/>
                </a:solidFill>
                <a:latin typeface="Arial MT"/>
                <a:ea typeface="+mn-ea"/>
                <a:cs typeface="Arial MT"/>
              </a:rPr>
              <a:t>considerations</a:t>
            </a:r>
            <a:r>
              <a:rPr sz="1050" kern="1200" spc="191" dirty="0">
                <a:solidFill>
                  <a:srgbClr val="BEBEBE"/>
                </a:solidFill>
                <a:latin typeface="Arial MT"/>
                <a:ea typeface="+mn-ea"/>
                <a:cs typeface="Arial MT"/>
              </a:rPr>
              <a:t> </a:t>
            </a:r>
            <a:r>
              <a:rPr sz="1050" kern="1200" spc="75" dirty="0">
                <a:solidFill>
                  <a:srgbClr val="BEBEBE"/>
                </a:solidFill>
                <a:latin typeface="Arial MT"/>
                <a:ea typeface="+mn-ea"/>
                <a:cs typeface="Arial MT"/>
              </a:rPr>
              <a:t>for</a:t>
            </a:r>
            <a:r>
              <a:rPr sz="1050" kern="1200" spc="188" dirty="0">
                <a:solidFill>
                  <a:srgbClr val="BEBEBE"/>
                </a:solidFill>
                <a:latin typeface="Arial MT"/>
                <a:ea typeface="+mn-ea"/>
                <a:cs typeface="Arial MT"/>
              </a:rPr>
              <a:t> </a:t>
            </a:r>
            <a:r>
              <a:rPr lang="en-US" sz="1050" kern="1200" spc="68" dirty="0">
                <a:solidFill>
                  <a:srgbClr val="BEBEBE"/>
                </a:solidFill>
                <a:latin typeface="Arial MT"/>
                <a:ea typeface="+mn-ea"/>
                <a:cs typeface="Arial MT"/>
              </a:rPr>
              <a:t>EBRO</a:t>
            </a:r>
            <a:r>
              <a:rPr sz="1050" kern="1200" spc="195" dirty="0">
                <a:solidFill>
                  <a:srgbClr val="BEBEBE"/>
                </a:solidFill>
                <a:latin typeface="Arial MT"/>
                <a:ea typeface="+mn-ea"/>
                <a:cs typeface="Arial MT"/>
              </a:rPr>
              <a:t> </a:t>
            </a:r>
            <a:r>
              <a:rPr sz="1050" kern="1200" spc="86" dirty="0">
                <a:solidFill>
                  <a:srgbClr val="BEBEBE"/>
                </a:solidFill>
                <a:latin typeface="Arial MT"/>
                <a:ea typeface="+mn-ea"/>
                <a:cs typeface="Arial MT"/>
              </a:rPr>
              <a:t>while</a:t>
            </a:r>
            <a:r>
              <a:rPr sz="1050" kern="1200" spc="214" dirty="0">
                <a:solidFill>
                  <a:srgbClr val="BEBEBE"/>
                </a:solidFill>
                <a:latin typeface="Arial MT"/>
                <a:ea typeface="+mn-ea"/>
                <a:cs typeface="Arial MT"/>
              </a:rPr>
              <a:t> </a:t>
            </a:r>
            <a:r>
              <a:rPr sz="1050" kern="1200" spc="94" dirty="0">
                <a:solidFill>
                  <a:srgbClr val="BEBEBE"/>
                </a:solidFill>
                <a:latin typeface="Arial MT"/>
                <a:ea typeface="+mn-ea"/>
                <a:cs typeface="Arial MT"/>
              </a:rPr>
              <a:t>setting</a:t>
            </a:r>
            <a:r>
              <a:rPr sz="1050" kern="1200" spc="195" dirty="0">
                <a:solidFill>
                  <a:srgbClr val="BEBEBE"/>
                </a:solidFill>
                <a:latin typeface="Arial MT"/>
                <a:ea typeface="+mn-ea"/>
                <a:cs typeface="Arial MT"/>
              </a:rPr>
              <a:t> </a:t>
            </a:r>
            <a:r>
              <a:rPr sz="1050" kern="1200" spc="56" dirty="0">
                <a:solidFill>
                  <a:srgbClr val="BEBEBE"/>
                </a:solidFill>
                <a:latin typeface="Arial MT"/>
                <a:ea typeface="+mn-ea"/>
                <a:cs typeface="Arial MT"/>
              </a:rPr>
              <a:t>up</a:t>
            </a:r>
            <a:r>
              <a:rPr sz="1050" kern="1200" spc="203" dirty="0">
                <a:solidFill>
                  <a:srgbClr val="BEBEBE"/>
                </a:solidFill>
                <a:latin typeface="Arial MT"/>
                <a:ea typeface="+mn-ea"/>
                <a:cs typeface="Arial MT"/>
              </a:rPr>
              <a:t> </a:t>
            </a:r>
            <a:r>
              <a:rPr sz="1050" kern="1200" spc="98" dirty="0">
                <a:solidFill>
                  <a:srgbClr val="BEBEBE"/>
                </a:solidFill>
                <a:latin typeface="Arial MT"/>
                <a:ea typeface="+mn-ea"/>
                <a:cs typeface="Arial MT"/>
              </a:rPr>
              <a:t>operations</a:t>
            </a:r>
            <a:r>
              <a:rPr sz="1050" kern="1200" spc="199" dirty="0">
                <a:solidFill>
                  <a:srgbClr val="BEBEBE"/>
                </a:solidFill>
                <a:latin typeface="Arial MT"/>
                <a:ea typeface="+mn-ea"/>
                <a:cs typeface="Arial MT"/>
              </a:rPr>
              <a:t> </a:t>
            </a:r>
            <a:r>
              <a:rPr sz="1050" kern="1200" spc="56" dirty="0">
                <a:solidFill>
                  <a:srgbClr val="BEBEBE"/>
                </a:solidFill>
                <a:latin typeface="Arial MT"/>
                <a:ea typeface="+mn-ea"/>
                <a:cs typeface="Arial MT"/>
              </a:rPr>
              <a:t>in</a:t>
            </a:r>
            <a:r>
              <a:rPr sz="1050" kern="1200" spc="214" dirty="0">
                <a:solidFill>
                  <a:srgbClr val="BEBEBE"/>
                </a:solidFill>
                <a:latin typeface="Arial MT"/>
                <a:ea typeface="+mn-ea"/>
                <a:cs typeface="Arial MT"/>
              </a:rPr>
              <a:t> </a:t>
            </a:r>
            <a:r>
              <a:rPr sz="1050" kern="1200" spc="79" dirty="0">
                <a:solidFill>
                  <a:srgbClr val="BEBEBE"/>
                </a:solidFill>
                <a:latin typeface="Arial MT"/>
                <a:ea typeface="+mn-ea"/>
                <a:cs typeface="Arial MT"/>
              </a:rPr>
              <a:t>the</a:t>
            </a:r>
            <a:r>
              <a:rPr sz="1050" kern="1200" spc="203" dirty="0">
                <a:solidFill>
                  <a:srgbClr val="BEBEBE"/>
                </a:solidFill>
                <a:latin typeface="Arial MT"/>
                <a:ea typeface="+mn-ea"/>
                <a:cs typeface="Arial MT"/>
              </a:rPr>
              <a:t> </a:t>
            </a:r>
            <a:r>
              <a:rPr lang="en-US" sz="1050" kern="1200" spc="94" dirty="0">
                <a:solidFill>
                  <a:srgbClr val="BEBEBE"/>
                </a:solidFill>
                <a:latin typeface="Arial MT"/>
                <a:ea typeface="+mn-ea"/>
                <a:cs typeface="Arial MT"/>
              </a:rPr>
              <a:t>EU</a:t>
            </a:r>
            <a:r>
              <a:rPr sz="1050" kern="1200" spc="195" dirty="0">
                <a:solidFill>
                  <a:srgbClr val="BEBEBE"/>
                </a:solidFill>
                <a:latin typeface="Arial MT"/>
                <a:ea typeface="+mn-ea"/>
                <a:cs typeface="Arial MT"/>
              </a:rPr>
              <a:t> </a:t>
            </a:r>
            <a:r>
              <a:rPr sz="1050" kern="1200" spc="90" dirty="0">
                <a:solidFill>
                  <a:srgbClr val="BEBEBE"/>
                </a:solidFill>
                <a:latin typeface="Arial MT"/>
                <a:ea typeface="+mn-ea"/>
                <a:cs typeface="Arial MT"/>
              </a:rPr>
              <a:t>market</a:t>
            </a:r>
            <a:endParaRPr sz="1050" kern="1200" dirty="0">
              <a:solidFill>
                <a:prstClr val="black"/>
              </a:solidFill>
              <a:latin typeface="Arial MT"/>
              <a:ea typeface="+mn-ea"/>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428625" y="800100"/>
          <a:ext cx="8439149" cy="466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p:cNvGraphicFramePr/>
          <p:nvPr/>
        </p:nvGraphicFramePr>
        <p:xfrm>
          <a:off x="3371850" y="1420710"/>
          <a:ext cx="2401619" cy="307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Table 12"/>
          <p:cNvGraphicFramePr>
            <a:graphicFrameLocks noGrp="1"/>
          </p:cNvGraphicFramePr>
          <p:nvPr/>
        </p:nvGraphicFramePr>
        <p:xfrm>
          <a:off x="866772" y="1962150"/>
          <a:ext cx="7629527" cy="2343152"/>
        </p:xfrm>
        <a:graphic>
          <a:graphicData uri="http://schemas.openxmlformats.org/drawingml/2006/table">
            <a:tbl>
              <a:tblPr>
                <a:tableStyleId>{5DA37D80-6434-44D0-A028-1B22A696006F}</a:tableStyleId>
              </a:tblPr>
              <a:tblGrid>
                <a:gridCol w="3217271">
                  <a:extLst>
                    <a:ext uri="{9D8B030D-6E8A-4147-A177-3AD203B41FA5}">
                      <a16:colId xmlns:a16="http://schemas.microsoft.com/office/drawing/2014/main" val="20000"/>
                    </a:ext>
                  </a:extLst>
                </a:gridCol>
                <a:gridCol w="735376">
                  <a:extLst>
                    <a:ext uri="{9D8B030D-6E8A-4147-A177-3AD203B41FA5}">
                      <a16:colId xmlns:a16="http://schemas.microsoft.com/office/drawing/2014/main" val="20001"/>
                    </a:ext>
                  </a:extLst>
                </a:gridCol>
                <a:gridCol w="735376">
                  <a:extLst>
                    <a:ext uri="{9D8B030D-6E8A-4147-A177-3AD203B41FA5}">
                      <a16:colId xmlns:a16="http://schemas.microsoft.com/office/drawing/2014/main" val="20002"/>
                    </a:ext>
                  </a:extLst>
                </a:gridCol>
                <a:gridCol w="735376">
                  <a:extLst>
                    <a:ext uri="{9D8B030D-6E8A-4147-A177-3AD203B41FA5}">
                      <a16:colId xmlns:a16="http://schemas.microsoft.com/office/drawing/2014/main" val="20003"/>
                    </a:ext>
                  </a:extLst>
                </a:gridCol>
                <a:gridCol w="735376">
                  <a:extLst>
                    <a:ext uri="{9D8B030D-6E8A-4147-A177-3AD203B41FA5}">
                      <a16:colId xmlns:a16="http://schemas.microsoft.com/office/drawing/2014/main" val="20004"/>
                    </a:ext>
                  </a:extLst>
                </a:gridCol>
                <a:gridCol w="735376">
                  <a:extLst>
                    <a:ext uri="{9D8B030D-6E8A-4147-A177-3AD203B41FA5}">
                      <a16:colId xmlns:a16="http://schemas.microsoft.com/office/drawing/2014/main" val="20005"/>
                    </a:ext>
                  </a:extLst>
                </a:gridCol>
                <a:gridCol w="735376">
                  <a:extLst>
                    <a:ext uri="{9D8B030D-6E8A-4147-A177-3AD203B41FA5}">
                      <a16:colId xmlns:a16="http://schemas.microsoft.com/office/drawing/2014/main" val="20006"/>
                    </a:ext>
                  </a:extLst>
                </a:gridCol>
              </a:tblGrid>
              <a:tr h="292894">
                <a:tc>
                  <a:txBody>
                    <a:bodyPr/>
                    <a:lstStyle/>
                    <a:p>
                      <a:pPr algn="ctr" fontAlgn="b"/>
                      <a:r>
                        <a:rPr lang="en-US" sz="1600" u="none" strike="noStrike" dirty="0"/>
                        <a:t> </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b="1" u="none" strike="noStrike" dirty="0"/>
                        <a:t>2020</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b="1" u="none" strike="noStrike"/>
                        <a:t>2024</a:t>
                      </a:r>
                      <a:endParaRPr lang="en-US" sz="1600" b="1" i="0" u="none" strike="noStrike">
                        <a:solidFill>
                          <a:srgbClr val="000000"/>
                        </a:solidFill>
                        <a:latin typeface="Calibri"/>
                      </a:endParaRPr>
                    </a:p>
                  </a:txBody>
                  <a:tcPr marL="9181" marR="9181" marT="9181" marB="0" anchor="ctr"/>
                </a:tc>
                <a:tc>
                  <a:txBody>
                    <a:bodyPr/>
                    <a:lstStyle/>
                    <a:p>
                      <a:pPr algn="ctr" fontAlgn="b"/>
                      <a:r>
                        <a:rPr lang="en-US" sz="1600" b="1" u="none" strike="noStrike"/>
                        <a:t>2028</a:t>
                      </a:r>
                      <a:endParaRPr lang="en-US" sz="1600" b="1" i="0" u="none" strike="noStrike">
                        <a:solidFill>
                          <a:srgbClr val="000000"/>
                        </a:solidFill>
                        <a:latin typeface="Calibri"/>
                      </a:endParaRPr>
                    </a:p>
                  </a:txBody>
                  <a:tcPr marL="9181" marR="9181" marT="9181" marB="0" anchor="ctr"/>
                </a:tc>
                <a:tc>
                  <a:txBody>
                    <a:bodyPr/>
                    <a:lstStyle/>
                    <a:p>
                      <a:pPr algn="ctr" fontAlgn="b"/>
                      <a:r>
                        <a:rPr lang="en-US" sz="1600" b="1" u="none" strike="noStrike"/>
                        <a:t>2032</a:t>
                      </a:r>
                      <a:endParaRPr lang="en-US" sz="1600" b="1" i="0" u="none" strike="noStrike">
                        <a:solidFill>
                          <a:srgbClr val="000000"/>
                        </a:solidFill>
                        <a:latin typeface="Calibri"/>
                      </a:endParaRPr>
                    </a:p>
                  </a:txBody>
                  <a:tcPr marL="9181" marR="9181" marT="9181" marB="0" anchor="ctr"/>
                </a:tc>
                <a:tc>
                  <a:txBody>
                    <a:bodyPr/>
                    <a:lstStyle/>
                    <a:p>
                      <a:pPr algn="ctr" fontAlgn="b"/>
                      <a:r>
                        <a:rPr lang="en-US" sz="1600" b="1" u="none" strike="noStrike"/>
                        <a:t>2036</a:t>
                      </a:r>
                      <a:endParaRPr lang="en-US" sz="1600" b="1" i="0" u="none" strike="noStrike">
                        <a:solidFill>
                          <a:srgbClr val="000000"/>
                        </a:solidFill>
                        <a:latin typeface="Calibri"/>
                      </a:endParaRPr>
                    </a:p>
                  </a:txBody>
                  <a:tcPr marL="9181" marR="9181" marT="9181" marB="0" anchor="ctr"/>
                </a:tc>
                <a:tc>
                  <a:txBody>
                    <a:bodyPr/>
                    <a:lstStyle/>
                    <a:p>
                      <a:pPr algn="ctr" fontAlgn="b"/>
                      <a:r>
                        <a:rPr lang="en-US" sz="1600" b="1" u="none" strike="noStrike" dirty="0"/>
                        <a:t>2040</a:t>
                      </a:r>
                      <a:endParaRPr lang="en-US" sz="1600" b="1" i="0" u="none" strike="noStrike" dirty="0">
                        <a:solidFill>
                          <a:srgbClr val="000000"/>
                        </a:solidFill>
                        <a:latin typeface="Calibri"/>
                      </a:endParaRPr>
                    </a:p>
                  </a:txBody>
                  <a:tcPr marL="9181" marR="9181" marT="9181" marB="0" anchor="ctr"/>
                </a:tc>
                <a:extLst>
                  <a:ext uri="{0D108BD9-81ED-4DB2-BD59-A6C34878D82A}">
                    <a16:rowId xmlns:a16="http://schemas.microsoft.com/office/drawing/2014/main" val="10000"/>
                  </a:ext>
                </a:extLst>
              </a:tr>
              <a:tr h="292894">
                <a:tc>
                  <a:txBody>
                    <a:bodyPr/>
                    <a:lstStyle/>
                    <a:p>
                      <a:pPr algn="ctr" fontAlgn="b"/>
                      <a:r>
                        <a:rPr lang="en-US" sz="1600" b="1" u="none" strike="noStrike" dirty="0"/>
                        <a:t>Population in billion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400" b="0" i="0" u="none" strike="noStrike" dirty="0">
                          <a:solidFill>
                            <a:srgbClr val="000000"/>
                          </a:solidFill>
                          <a:latin typeface="Calibri"/>
                        </a:rPr>
                        <a:t>0.8463</a:t>
                      </a:r>
                    </a:p>
                  </a:txBody>
                  <a:tcPr marL="9525" marR="9525" marT="9525" marB="0" anchor="ctr"/>
                </a:tc>
                <a:tc>
                  <a:txBody>
                    <a:bodyPr/>
                    <a:lstStyle/>
                    <a:p>
                      <a:pPr algn="ctr" fontAlgn="b"/>
                      <a:r>
                        <a:rPr lang="en-US" sz="1400" b="0" i="0" u="none" strike="noStrike" dirty="0">
                          <a:solidFill>
                            <a:srgbClr val="000000"/>
                          </a:solidFill>
                          <a:latin typeface="Calibri"/>
                        </a:rPr>
                        <a:t>0.8439</a:t>
                      </a:r>
                    </a:p>
                  </a:txBody>
                  <a:tcPr marL="9525" marR="9525" marT="9525" marB="0" anchor="ctr"/>
                </a:tc>
                <a:tc>
                  <a:txBody>
                    <a:bodyPr/>
                    <a:lstStyle/>
                    <a:p>
                      <a:pPr algn="ctr" fontAlgn="b"/>
                      <a:r>
                        <a:rPr lang="en-US" sz="1400" b="0" i="0" u="none" strike="noStrike" dirty="0">
                          <a:solidFill>
                            <a:srgbClr val="000000"/>
                          </a:solidFill>
                          <a:latin typeface="Calibri"/>
                        </a:rPr>
                        <a:t>0.8428</a:t>
                      </a:r>
                    </a:p>
                  </a:txBody>
                  <a:tcPr marL="9525" marR="9525" marT="9525" marB="0" anchor="ctr"/>
                </a:tc>
                <a:tc>
                  <a:txBody>
                    <a:bodyPr/>
                    <a:lstStyle/>
                    <a:p>
                      <a:pPr algn="ctr" fontAlgn="b"/>
                      <a:r>
                        <a:rPr lang="en-US" sz="1400" b="0" i="0" u="none" strike="noStrike" dirty="0">
                          <a:solidFill>
                            <a:srgbClr val="000000"/>
                          </a:solidFill>
                          <a:latin typeface="Calibri"/>
                        </a:rPr>
                        <a:t>0.8403</a:t>
                      </a:r>
                    </a:p>
                  </a:txBody>
                  <a:tcPr marL="9525" marR="9525" marT="9525" marB="0" anchor="ctr"/>
                </a:tc>
                <a:tc>
                  <a:txBody>
                    <a:bodyPr/>
                    <a:lstStyle/>
                    <a:p>
                      <a:pPr algn="ctr" fontAlgn="b"/>
                      <a:r>
                        <a:rPr lang="en-US" sz="1400" b="0" i="0" u="none" strike="noStrike" dirty="0">
                          <a:solidFill>
                            <a:srgbClr val="000000"/>
                          </a:solidFill>
                          <a:latin typeface="Calibri"/>
                        </a:rPr>
                        <a:t>0.8366</a:t>
                      </a:r>
                    </a:p>
                  </a:txBody>
                  <a:tcPr marL="9525" marR="9525" marT="9525" marB="0" anchor="ctr"/>
                </a:tc>
                <a:tc>
                  <a:txBody>
                    <a:bodyPr/>
                    <a:lstStyle/>
                    <a:p>
                      <a:pPr algn="ctr" fontAlgn="b"/>
                      <a:r>
                        <a:rPr lang="en-US" sz="1400" b="0" i="0" u="none" strike="noStrike" dirty="0">
                          <a:solidFill>
                            <a:srgbClr val="000000"/>
                          </a:solidFill>
                          <a:latin typeface="Calibri"/>
                        </a:rPr>
                        <a:t>0.8318</a:t>
                      </a:r>
                    </a:p>
                  </a:txBody>
                  <a:tcPr marL="9525" marR="9525" marT="9525" marB="0" anchor="ctr"/>
                </a:tc>
                <a:extLst>
                  <a:ext uri="{0D108BD9-81ED-4DB2-BD59-A6C34878D82A}">
                    <a16:rowId xmlns:a16="http://schemas.microsoft.com/office/drawing/2014/main" val="10001"/>
                  </a:ext>
                </a:extLst>
              </a:tr>
              <a:tr h="292894">
                <a:tc>
                  <a:txBody>
                    <a:bodyPr/>
                    <a:lstStyle/>
                    <a:p>
                      <a:pPr algn="ctr" fontAlgn="b"/>
                      <a:r>
                        <a:rPr lang="en-US" sz="1600" b="1" u="none" strike="noStrike" dirty="0"/>
                        <a:t>Population, 0-14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93.4</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90.5</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88.1</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82.2</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79.4</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78.3</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2"/>
                  </a:ext>
                </a:extLst>
              </a:tr>
              <a:tr h="292894">
                <a:tc>
                  <a:txBody>
                    <a:bodyPr/>
                    <a:lstStyle/>
                    <a:p>
                      <a:pPr algn="ctr" fontAlgn="b"/>
                      <a:r>
                        <a:rPr lang="en-US" sz="1600" b="1" u="none" strike="noStrike" dirty="0"/>
                        <a:t>Population, 15-24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93.2</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93.4</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95.9</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98.1</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94.3</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87.9</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3"/>
                  </a:ext>
                </a:extLst>
              </a:tr>
              <a:tr h="292894">
                <a:tc>
                  <a:txBody>
                    <a:bodyPr/>
                    <a:lstStyle/>
                    <a:p>
                      <a:pPr algn="ctr" fontAlgn="b"/>
                      <a:r>
                        <a:rPr lang="en-US" sz="1600" b="1" u="none" strike="noStrike" dirty="0"/>
                        <a:t>Population, 25-34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113.7</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104.2</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96.4</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93.9</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95.8</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99.0</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4"/>
                  </a:ext>
                </a:extLst>
              </a:tr>
              <a:tr h="292894">
                <a:tc>
                  <a:txBody>
                    <a:bodyPr/>
                    <a:lstStyle/>
                    <a:p>
                      <a:pPr algn="ctr" fontAlgn="b"/>
                      <a:r>
                        <a:rPr lang="en-US" sz="1600" b="1" u="none" strike="noStrike" dirty="0"/>
                        <a:t>Population, 35-44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120.0</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121.2</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118.1</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109.9</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100.8</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96.0</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5"/>
                  </a:ext>
                </a:extLst>
              </a:tr>
              <a:tr h="292894">
                <a:tc>
                  <a:txBody>
                    <a:bodyPr/>
                    <a:lstStyle/>
                    <a:p>
                      <a:pPr algn="ctr" fontAlgn="b"/>
                      <a:r>
                        <a:rPr lang="en-US" sz="1600" b="1" u="none" strike="noStrike" dirty="0"/>
                        <a:t>Population, 45-54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116.1</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115.8</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116.9</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118.6</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118.5</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112.9</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6"/>
                  </a:ext>
                </a:extLst>
              </a:tr>
              <a:tr h="292894">
                <a:tc>
                  <a:txBody>
                    <a:bodyPr/>
                    <a:lstStyle/>
                    <a:p>
                      <a:pPr algn="ctr" fontAlgn="b"/>
                      <a:r>
                        <a:rPr lang="en-US" sz="1600" b="1" u="none" strike="noStrike" dirty="0"/>
                        <a:t>Population, 55+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309.9</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318.9</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327.4</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337.5</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347.8</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357.8</a:t>
                      </a:r>
                      <a:endParaRPr lang="en-US" sz="1600" b="0" i="0" u="none" strike="noStrike" dirty="0">
                        <a:solidFill>
                          <a:srgbClr val="000000"/>
                        </a:solidFill>
                        <a:latin typeface="Calibri"/>
                      </a:endParaRPr>
                    </a:p>
                  </a:txBody>
                  <a:tcPr marL="9181" marR="9181" marT="9181" marB="0"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51870" y="870675"/>
            <a:ext cx="5267325" cy="304200"/>
            <a:chOff x="0" y="3576"/>
            <a:chExt cx="2401619" cy="304200"/>
          </a:xfrm>
        </p:grpSpPr>
        <p:sp>
          <p:nvSpPr>
            <p:cNvPr id="6" name="Rounded Rectangle 5"/>
            <p:cNvSpPr/>
            <p:nvPr/>
          </p:nvSpPr>
          <p:spPr>
            <a:xfrm>
              <a:off x="0" y="3576"/>
              <a:ext cx="2401619" cy="304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14850" y="18426"/>
              <a:ext cx="2371919" cy="2745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dirty="0"/>
                <a:t>GROSS DOMESTIC PRODUCT (GDP) OF EUROPEAN MARKET</a:t>
              </a:r>
              <a:endParaRPr lang="en-US" sz="1300" b="1" i="0" kern="1200" dirty="0"/>
            </a:p>
          </p:txBody>
        </p:sp>
      </p:grpSp>
      <p:graphicFrame>
        <p:nvGraphicFramePr>
          <p:cNvPr id="11" name="Table 10"/>
          <p:cNvGraphicFramePr>
            <a:graphicFrameLocks noGrp="1"/>
          </p:cNvGraphicFramePr>
          <p:nvPr/>
        </p:nvGraphicFramePr>
        <p:xfrm>
          <a:off x="666750" y="1533525"/>
          <a:ext cx="7953379" cy="596013"/>
        </p:xfrm>
        <a:graphic>
          <a:graphicData uri="http://schemas.openxmlformats.org/drawingml/2006/table">
            <a:tbl>
              <a:tblPr/>
              <a:tblGrid>
                <a:gridCol w="2690255">
                  <a:extLst>
                    <a:ext uri="{9D8B030D-6E8A-4147-A177-3AD203B41FA5}">
                      <a16:colId xmlns:a16="http://schemas.microsoft.com/office/drawing/2014/main" val="20000"/>
                    </a:ext>
                  </a:extLst>
                </a:gridCol>
                <a:gridCol w="120547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gridCol w="848072">
                  <a:extLst>
                    <a:ext uri="{9D8B030D-6E8A-4147-A177-3AD203B41FA5}">
                      <a16:colId xmlns:a16="http://schemas.microsoft.com/office/drawing/2014/main" val="20004"/>
                    </a:ext>
                  </a:extLst>
                </a:gridCol>
                <a:gridCol w="766591">
                  <a:extLst>
                    <a:ext uri="{9D8B030D-6E8A-4147-A177-3AD203B41FA5}">
                      <a16:colId xmlns:a16="http://schemas.microsoft.com/office/drawing/2014/main" val="20005"/>
                    </a:ext>
                  </a:extLst>
                </a:gridCol>
                <a:gridCol w="766591">
                  <a:extLst>
                    <a:ext uri="{9D8B030D-6E8A-4147-A177-3AD203B41FA5}">
                      <a16:colId xmlns:a16="http://schemas.microsoft.com/office/drawing/2014/main" val="20006"/>
                    </a:ext>
                  </a:extLst>
                </a:gridCol>
              </a:tblGrid>
              <a:tr h="0">
                <a:tc>
                  <a:txBody>
                    <a:bodyPr/>
                    <a:lstStyle/>
                    <a:p>
                      <a:pPr algn="ctr" fontAlgn="b"/>
                      <a:r>
                        <a:rPr lang="en-US" sz="1200" b="0" i="0" u="none" strike="noStrike" dirty="0">
                          <a:solidFill>
                            <a:srgbClr val="000000"/>
                          </a:solidFill>
                          <a:latin typeface="Calibri"/>
                        </a:rPr>
                        <a:t> </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dirty="0">
                          <a:solidFill>
                            <a:srgbClr val="000000"/>
                          </a:solidFill>
                          <a:latin typeface="Calibri"/>
                        </a:rPr>
                        <a:t>2020</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2024</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2028</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2032</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2036</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2040</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0000"/>
                  </a:ext>
                </a:extLst>
              </a:tr>
              <a:tr h="201976">
                <a:tc>
                  <a:txBody>
                    <a:bodyPr/>
                    <a:lstStyle/>
                    <a:p>
                      <a:pPr algn="ctr" fontAlgn="b"/>
                      <a:r>
                        <a:rPr lang="en-US" sz="1200" b="1" i="0" u="none" strike="noStrike">
                          <a:solidFill>
                            <a:srgbClr val="000000"/>
                          </a:solidFill>
                          <a:latin typeface="Calibri"/>
                        </a:rPr>
                        <a:t>GDP (per Capita) in thousand USD (US$)</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25.8</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32.8</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38.1</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43.3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48.1</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52.3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976">
                <a:tc>
                  <a:txBody>
                    <a:bodyPr/>
                    <a:lstStyle/>
                    <a:p>
                      <a:pPr algn="ctr" fontAlgn="b"/>
                      <a:r>
                        <a:rPr lang="en-US" sz="1200" b="1" i="0" u="none" strike="noStrike" dirty="0">
                          <a:solidFill>
                            <a:srgbClr val="000000"/>
                          </a:solidFill>
                          <a:latin typeface="Calibri"/>
                        </a:rPr>
                        <a:t>Investment (% of GDP)</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22.5</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4" name="Group 13"/>
          <p:cNvGrpSpPr/>
          <p:nvPr/>
        </p:nvGrpSpPr>
        <p:grpSpPr>
          <a:xfrm>
            <a:off x="2084439" y="2680497"/>
            <a:ext cx="5267325" cy="304200"/>
            <a:chOff x="-84336" y="1193076"/>
            <a:chExt cx="2401619" cy="304200"/>
          </a:xfrm>
        </p:grpSpPr>
        <p:sp>
          <p:nvSpPr>
            <p:cNvPr id="15" name="Rounded Rectangle 14"/>
            <p:cNvSpPr/>
            <p:nvPr/>
          </p:nvSpPr>
          <p:spPr>
            <a:xfrm>
              <a:off x="-84336" y="1193076"/>
              <a:ext cx="2401619" cy="304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p:cNvSpPr/>
            <p:nvPr/>
          </p:nvSpPr>
          <p:spPr>
            <a:xfrm>
              <a:off x="-54636" y="1222776"/>
              <a:ext cx="2371919" cy="2745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dirty="0"/>
                <a:t>CONSUMER SPENDING IN EUROPEAN MARKET</a:t>
              </a:r>
              <a:endParaRPr lang="en-US" sz="1300" b="1" i="0" kern="1200" dirty="0"/>
            </a:p>
          </p:txBody>
        </p:sp>
      </p:grpSp>
      <p:graphicFrame>
        <p:nvGraphicFramePr>
          <p:cNvPr id="17" name="Table 16"/>
          <p:cNvGraphicFramePr>
            <a:graphicFrameLocks noGrp="1"/>
          </p:cNvGraphicFramePr>
          <p:nvPr/>
        </p:nvGraphicFramePr>
        <p:xfrm>
          <a:off x="342902" y="3257550"/>
          <a:ext cx="8467722" cy="663186"/>
        </p:xfrm>
        <a:graphic>
          <a:graphicData uri="http://schemas.openxmlformats.org/drawingml/2006/table">
            <a:tbl>
              <a:tblPr/>
              <a:tblGrid>
                <a:gridCol w="5410198">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523875">
                  <a:extLst>
                    <a:ext uri="{9D8B030D-6E8A-4147-A177-3AD203B41FA5}">
                      <a16:colId xmlns:a16="http://schemas.microsoft.com/office/drawing/2014/main" val="20003"/>
                    </a:ext>
                  </a:extLst>
                </a:gridCol>
                <a:gridCol w="5429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504824">
                  <a:extLst>
                    <a:ext uri="{9D8B030D-6E8A-4147-A177-3AD203B41FA5}">
                      <a16:colId xmlns:a16="http://schemas.microsoft.com/office/drawing/2014/main" val="20006"/>
                    </a:ext>
                  </a:extLst>
                </a:gridCol>
              </a:tblGrid>
              <a:tr h="216435">
                <a:tc>
                  <a:txBody>
                    <a:bodyPr/>
                    <a:lstStyle/>
                    <a:p>
                      <a:pPr algn="ctr" fontAlgn="b"/>
                      <a:r>
                        <a:rPr lang="en-US" sz="800" b="0" i="0" u="none" strike="noStrike" dirty="0">
                          <a:solidFill>
                            <a:srgbClr val="000000"/>
                          </a:solidFill>
                          <a:latin typeface="Calibri"/>
                        </a:rPr>
                        <a:t> </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dirty="0">
                          <a:solidFill>
                            <a:srgbClr val="000000"/>
                          </a:solidFill>
                          <a:latin typeface="Calibri"/>
                        </a:rPr>
                        <a:t>2020</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a:solidFill>
                            <a:srgbClr val="000000"/>
                          </a:solidFill>
                          <a:latin typeface="Calibri"/>
                        </a:rPr>
                        <a:t>2024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a:solidFill>
                            <a:srgbClr val="000000"/>
                          </a:solidFill>
                          <a:latin typeface="Calibri"/>
                        </a:rPr>
                        <a:t>2028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a:solidFill>
                            <a:srgbClr val="000000"/>
                          </a:solidFill>
                          <a:latin typeface="Calibri"/>
                        </a:rPr>
                        <a:t>2032</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a:solidFill>
                            <a:srgbClr val="000000"/>
                          </a:solidFill>
                          <a:latin typeface="Calibri"/>
                        </a:rPr>
                        <a:t>2036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dirty="0">
                          <a:solidFill>
                            <a:srgbClr val="000000"/>
                          </a:solidFill>
                          <a:latin typeface="Calibri"/>
                        </a:rPr>
                        <a:t>2040</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0000"/>
                  </a:ext>
                </a:extLst>
              </a:tr>
              <a:tr h="221786">
                <a:tc>
                  <a:txBody>
                    <a:bodyPr/>
                    <a:lstStyle/>
                    <a:p>
                      <a:pPr algn="ctr" fontAlgn="b"/>
                      <a:r>
                        <a:rPr lang="en-US" sz="1200" b="1" i="0" u="none" strike="noStrike" dirty="0">
                          <a:solidFill>
                            <a:srgbClr val="000000"/>
                          </a:solidFill>
                          <a:latin typeface="Calibri"/>
                        </a:rPr>
                        <a:t>Consumer Spending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a:rPr>
                        <a:t>13.6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a:rPr>
                        <a:t>17.4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a:rPr>
                        <a:t>20.1</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a:rPr>
                        <a:t>22.8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a:rPr>
                        <a:t>25.2</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a:rPr>
                        <a:t>27.4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1786">
                <a:tc>
                  <a:txBody>
                    <a:bodyPr/>
                    <a:lstStyle/>
                    <a:p>
                      <a:pPr algn="ctr" fontAlgn="b"/>
                      <a:r>
                        <a:rPr lang="en-US" sz="1200" b="1" i="0" u="none" strike="noStrike" dirty="0">
                          <a:solidFill>
                            <a:srgbClr val="000000"/>
                          </a:solidFill>
                          <a:latin typeface="Calibri"/>
                        </a:rPr>
                        <a:t>Consumer Spending, Purchase of Vehicles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Calibri"/>
                        </a:rPr>
                        <a:t>0.5</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Calibri"/>
                        </a:rPr>
                        <a:t>0.6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a:rPr>
                        <a:t>0.7</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Calibri"/>
                        </a:rPr>
                        <a:t>0.8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a:rPr>
                        <a:t>0.9</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Calibri"/>
                        </a:rPr>
                        <a:t>0.9</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457200" y="1016000"/>
          <a:ext cx="8505825" cy="3689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937683" y="678500"/>
            <a:ext cx="5267325" cy="304200"/>
            <a:chOff x="-114036" y="-170449"/>
            <a:chExt cx="2401619" cy="304200"/>
          </a:xfrm>
        </p:grpSpPr>
        <p:sp>
          <p:nvSpPr>
            <p:cNvPr id="8" name="Rounded Rectangle 7"/>
            <p:cNvSpPr/>
            <p:nvPr/>
          </p:nvSpPr>
          <p:spPr>
            <a:xfrm>
              <a:off x="-114036" y="-170449"/>
              <a:ext cx="2401619" cy="304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84336" y="-140749"/>
              <a:ext cx="2371919" cy="2745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2000" b="1" i="0" kern="1200" dirty="0"/>
                <a:t>MARKET INSIGHTS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800100" y="762000"/>
          <a:ext cx="77724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57175" y="1419225"/>
            <a:ext cx="4029075" cy="3231654"/>
          </a:xfrm>
          <a:prstGeom prst="rect">
            <a:avLst/>
          </a:prstGeom>
        </p:spPr>
        <p:txBody>
          <a:bodyPr wrap="square">
            <a:spAutoFit/>
          </a:bodyPr>
          <a:lstStyle/>
          <a:p>
            <a:pPr marL="180975" indent="-180975" algn="just">
              <a:buFont typeface="Wingdings" pitchFamily="2" charset="2"/>
              <a:buChar char="q"/>
            </a:pPr>
            <a:r>
              <a:rPr lang="en-US" sz="1200" b="1" dirty="0"/>
              <a:t>Electric vehicles (EVs)</a:t>
            </a:r>
            <a:r>
              <a:rPr lang="en-US" sz="1200" dirty="0"/>
              <a:t> </a:t>
            </a:r>
            <a:r>
              <a:rPr lang="en-US" sz="1200" b="1" dirty="0"/>
              <a:t>account for 16 percent of new-car sales in Europe, up from under 1 percent in 2019</a:t>
            </a:r>
            <a:r>
              <a:rPr lang="en-US" sz="1200" dirty="0"/>
              <a:t>. </a:t>
            </a:r>
          </a:p>
          <a:p>
            <a:pPr marL="180975" indent="-180975" algn="just">
              <a:buFont typeface="Wingdings" pitchFamily="2" charset="2"/>
              <a:buChar char="q"/>
            </a:pPr>
            <a:endParaRPr lang="en-US" sz="1200" dirty="0"/>
          </a:p>
          <a:p>
            <a:pPr marL="180975" indent="-180975" algn="just">
              <a:buFont typeface="Wingdings" pitchFamily="2" charset="2"/>
              <a:buChar char="q"/>
            </a:pPr>
            <a:r>
              <a:rPr lang="en-US" sz="1200" b="1" dirty="0"/>
              <a:t>Since the beginning of 2024, more than 875,000 new full battery electric vehicles (BEVs) have been sold across the continent.</a:t>
            </a:r>
          </a:p>
          <a:p>
            <a:pPr marL="180975" indent="-180975" algn="just">
              <a:buFont typeface="Wingdings" pitchFamily="2" charset="2"/>
              <a:buChar char="q"/>
            </a:pPr>
            <a:endParaRPr lang="en-US" sz="1200" dirty="0"/>
          </a:p>
          <a:p>
            <a:pPr marL="180975" indent="-180975" algn="just">
              <a:buFont typeface="Wingdings" pitchFamily="2" charset="2"/>
              <a:buChar char="q"/>
            </a:pPr>
            <a:r>
              <a:rPr lang="en-US" sz="1200" b="1" dirty="0"/>
              <a:t>A recent survey by </a:t>
            </a:r>
            <a:r>
              <a:rPr lang="en-US" sz="1200" b="1" dirty="0" err="1"/>
              <a:t>Mckinsey</a:t>
            </a:r>
            <a:r>
              <a:rPr lang="en-US" sz="1200" b="1" dirty="0"/>
              <a:t> &amp; Company has been done in order to understand European consumers’ views on EVs and key market trends</a:t>
            </a:r>
            <a:r>
              <a:rPr lang="en-US" sz="1200" dirty="0"/>
              <a:t>.</a:t>
            </a:r>
          </a:p>
          <a:p>
            <a:pPr marL="180975" indent="-180975" algn="just">
              <a:buFont typeface="Wingdings" pitchFamily="2" charset="2"/>
              <a:buChar char="q"/>
            </a:pPr>
            <a:endParaRPr lang="en-US" sz="1200" dirty="0"/>
          </a:p>
          <a:p>
            <a:pPr marL="180975" indent="-180975" algn="just">
              <a:buFont typeface="Wingdings" pitchFamily="2" charset="2"/>
              <a:buChar char="q"/>
            </a:pPr>
            <a:r>
              <a:rPr lang="en-US" sz="1200" b="1" dirty="0"/>
              <a:t>Individuals from France, Germany, Italy, and Norway were a part of this McKinsey Mobility Consumer Pulse Survey, which closely monitors consumer perceptions about the future of mobility in general in EV Segment</a:t>
            </a:r>
            <a:r>
              <a:rPr lang="en-US" sz="1200" dirty="0"/>
              <a:t>.</a:t>
            </a:r>
          </a:p>
        </p:txBody>
      </p:sp>
      <p:pic>
        <p:nvPicPr>
          <p:cNvPr id="1027" name="Picture 3"/>
          <p:cNvPicPr>
            <a:picLocks noChangeAspect="1" noChangeArrowheads="1"/>
          </p:cNvPicPr>
          <p:nvPr/>
        </p:nvPicPr>
        <p:blipFill>
          <a:blip r:embed="rId7"/>
          <a:srcRect l="20751" t="22638" r="21028" b="6890"/>
          <a:stretch>
            <a:fillRect/>
          </a:stretch>
        </p:blipFill>
        <p:spPr bwMode="auto">
          <a:xfrm>
            <a:off x="4286250" y="1419226"/>
            <a:ext cx="4857750" cy="323165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80681"/>
            <a:ext cx="8420100"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a:t>Intent to purchase an EV is slightly higher in the premium-brand segment, as well as among younger and more progressive urban customers, who tend to be environmentally conscious. But interest in EVs is now expanding beyond these groups, and the next wave of buyers may include more older consumers with comparatively lower budgets. </a:t>
            </a:r>
          </a:p>
        </p:txBody>
      </p:sp>
      <p:pic>
        <p:nvPicPr>
          <p:cNvPr id="2050" name="Picture 2"/>
          <p:cNvPicPr>
            <a:picLocks noChangeAspect="1" noChangeArrowheads="1"/>
          </p:cNvPicPr>
          <p:nvPr/>
        </p:nvPicPr>
        <p:blipFill>
          <a:blip r:embed="rId2"/>
          <a:srcRect l="20198" t="19193" r="20751" b="19193"/>
          <a:stretch>
            <a:fillRect/>
          </a:stretch>
        </p:blipFill>
        <p:spPr bwMode="auto">
          <a:xfrm>
            <a:off x="533400" y="1768417"/>
            <a:ext cx="8420100" cy="3375084"/>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523875" y="901898"/>
          <a:ext cx="8162925" cy="3181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nvGraphicFramePr>
        <p:xfrm>
          <a:off x="3219450" y="695324"/>
          <a:ext cx="2562225" cy="3077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nvGraphicFramePr>
        <p:xfrm>
          <a:off x="523875" y="4083248"/>
          <a:ext cx="8162925" cy="52322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571500"/>
            <a:ext cx="8124825" cy="4172127"/>
          </a:xfrm>
          <a:prstGeom prst="rect">
            <a:avLst/>
          </a:prstGeom>
        </p:spPr>
        <p:style>
          <a:lnRef idx="2">
            <a:schemeClr val="accent1"/>
          </a:lnRef>
          <a:fillRef idx="1">
            <a:schemeClr val="lt1"/>
          </a:fillRef>
          <a:effectRef idx="0">
            <a:schemeClr val="accent1"/>
          </a:effectRef>
          <a:fontRef idx="minor">
            <a:schemeClr val="dk1"/>
          </a:fontRef>
        </p:style>
        <p:txBody>
          <a:bodyPr vert="horz">
            <a:normAutofit/>
          </a:bodyPr>
          <a:lstStyle/>
          <a:p>
            <a:endParaRPr lang="en-US" sz="1200" dirty="0"/>
          </a:p>
        </p:txBody>
      </p:sp>
      <p:graphicFrame>
        <p:nvGraphicFramePr>
          <p:cNvPr id="6" name="Table 5"/>
          <p:cNvGraphicFramePr>
            <a:graphicFrameLocks noGrp="1"/>
          </p:cNvGraphicFramePr>
          <p:nvPr/>
        </p:nvGraphicFramePr>
        <p:xfrm>
          <a:off x="762001" y="762000"/>
          <a:ext cx="7648571" cy="3836847"/>
        </p:xfrm>
        <a:graphic>
          <a:graphicData uri="http://schemas.openxmlformats.org/drawingml/2006/table">
            <a:tbl>
              <a:tblPr>
                <a:tableStyleId>{5DA37D80-6434-44D0-A028-1B22A696006F}</a:tableStyleId>
              </a:tblPr>
              <a:tblGrid>
                <a:gridCol w="1092653">
                  <a:extLst>
                    <a:ext uri="{9D8B030D-6E8A-4147-A177-3AD203B41FA5}">
                      <a16:colId xmlns:a16="http://schemas.microsoft.com/office/drawing/2014/main" val="20000"/>
                    </a:ext>
                  </a:extLst>
                </a:gridCol>
                <a:gridCol w="1092653">
                  <a:extLst>
                    <a:ext uri="{9D8B030D-6E8A-4147-A177-3AD203B41FA5}">
                      <a16:colId xmlns:a16="http://schemas.microsoft.com/office/drawing/2014/main" val="20001"/>
                    </a:ext>
                  </a:extLst>
                </a:gridCol>
                <a:gridCol w="1092653">
                  <a:extLst>
                    <a:ext uri="{9D8B030D-6E8A-4147-A177-3AD203B41FA5}">
                      <a16:colId xmlns:a16="http://schemas.microsoft.com/office/drawing/2014/main" val="20002"/>
                    </a:ext>
                  </a:extLst>
                </a:gridCol>
                <a:gridCol w="1092653">
                  <a:extLst>
                    <a:ext uri="{9D8B030D-6E8A-4147-A177-3AD203B41FA5}">
                      <a16:colId xmlns:a16="http://schemas.microsoft.com/office/drawing/2014/main" val="20003"/>
                    </a:ext>
                  </a:extLst>
                </a:gridCol>
                <a:gridCol w="1172937">
                  <a:extLst>
                    <a:ext uri="{9D8B030D-6E8A-4147-A177-3AD203B41FA5}">
                      <a16:colId xmlns:a16="http://schemas.microsoft.com/office/drawing/2014/main" val="20004"/>
                    </a:ext>
                  </a:extLst>
                </a:gridCol>
                <a:gridCol w="1012369">
                  <a:extLst>
                    <a:ext uri="{9D8B030D-6E8A-4147-A177-3AD203B41FA5}">
                      <a16:colId xmlns:a16="http://schemas.microsoft.com/office/drawing/2014/main" val="20005"/>
                    </a:ext>
                  </a:extLst>
                </a:gridCol>
                <a:gridCol w="1092653">
                  <a:extLst>
                    <a:ext uri="{9D8B030D-6E8A-4147-A177-3AD203B41FA5}">
                      <a16:colId xmlns:a16="http://schemas.microsoft.com/office/drawing/2014/main" val="20006"/>
                    </a:ext>
                  </a:extLst>
                </a:gridCol>
              </a:tblGrid>
              <a:tr h="111496">
                <a:tc>
                  <a:txBody>
                    <a:bodyPr/>
                    <a:lstStyle/>
                    <a:p>
                      <a:pPr algn="ctr" fontAlgn="ctr"/>
                      <a:r>
                        <a:rPr lang="en-US" sz="1000" b="1" u="none" strike="noStrike" dirty="0"/>
                        <a:t>SPECIFICATION</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RENAULT KANGOO E-TECH</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CITROEN E-BERLINGO</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PEUGEOT E-PARTNER</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MAXUS </a:t>
                      </a:r>
                    </a:p>
                    <a:p>
                      <a:pPr algn="ctr" fontAlgn="ctr"/>
                      <a:r>
                        <a:rPr lang="en-US" sz="1000" b="1" u="none" strike="noStrike" dirty="0"/>
                        <a:t>E-DELIVER 3</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CENNTRO LOGISTAR 200</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i="0" u="none" strike="noStrike" dirty="0">
                          <a:solidFill>
                            <a:srgbClr val="000000"/>
                          </a:solidFill>
                          <a:latin typeface="Aptos Narrow"/>
                        </a:rPr>
                        <a:t>EBRO</a:t>
                      </a:r>
                      <a:r>
                        <a:rPr lang="en-US" sz="1100" b="1" i="0" u="none" strike="noStrike" baseline="0" dirty="0">
                          <a:solidFill>
                            <a:srgbClr val="000000"/>
                          </a:solidFill>
                          <a:latin typeface="Aptos Narrow"/>
                        </a:rPr>
                        <a:t> - EVAN</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0"/>
                  </a:ext>
                </a:extLst>
              </a:tr>
              <a:tr h="263896">
                <a:tc>
                  <a:txBody>
                    <a:bodyPr/>
                    <a:lstStyle/>
                    <a:p>
                      <a:pPr algn="ctr" fontAlgn="ctr"/>
                      <a:r>
                        <a:rPr lang="en-US" sz="1000" b="1" u="none" strike="noStrike" dirty="0"/>
                        <a:t>VEHICLE TYPE</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Electric Compact Van</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Electric Compact Van</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Electric Compact Van</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Electric Small Van</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Electric Light Commercial Van</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Electric Small Van</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1"/>
                  </a:ext>
                </a:extLst>
              </a:tr>
              <a:tr h="238826">
                <a:tc>
                  <a:txBody>
                    <a:bodyPr/>
                    <a:lstStyle/>
                    <a:p>
                      <a:pPr algn="ctr" fontAlgn="ctr"/>
                      <a:r>
                        <a:rPr lang="en-US" sz="1000" b="1" u="none" strike="noStrike" dirty="0"/>
                        <a:t>BATTERY CAPACITY</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45 kWh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50 kWh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50 kWh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35 kWh or 52.5 kWh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41 kWh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40 kWh </a:t>
                      </a:r>
                    </a:p>
                    <a:p>
                      <a:pPr algn="ctr" fontAlgn="ctr"/>
                      <a:r>
                        <a:rPr lang="en-US" sz="1100" b="1" u="none" strike="noStrike" dirty="0"/>
                        <a:t>(MOST LIKELY)</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2"/>
                  </a:ext>
                </a:extLst>
              </a:tr>
              <a:tr h="263896">
                <a:tc>
                  <a:txBody>
                    <a:bodyPr/>
                    <a:lstStyle/>
                    <a:p>
                      <a:pPr algn="ctr" fontAlgn="ctr"/>
                      <a:r>
                        <a:rPr lang="en-US" sz="1000" b="1" u="none" strike="noStrike" dirty="0"/>
                        <a:t>RANGE (WLTP)</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285 km</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275 km</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275 km</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200 km (35 kWh), 342 km (52.5 kWh)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Up to 200 km</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Up to 280</a:t>
                      </a:r>
                      <a:r>
                        <a:rPr lang="en-US" sz="1100" b="1" u="none" strike="noStrike" baseline="0" dirty="0"/>
                        <a:t> </a:t>
                      </a:r>
                      <a:r>
                        <a:rPr lang="en-US" sz="1100" b="1" u="none" strike="noStrike" dirty="0"/>
                        <a:t>km</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3"/>
                  </a:ext>
                </a:extLst>
              </a:tr>
              <a:tr h="131948">
                <a:tc>
                  <a:txBody>
                    <a:bodyPr/>
                    <a:lstStyle/>
                    <a:p>
                      <a:pPr algn="ctr" fontAlgn="ctr"/>
                      <a:r>
                        <a:rPr lang="en-US" sz="1000" b="1" u="none" strike="noStrike" dirty="0"/>
                        <a:t>PAYLOAD CAPACITY</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600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800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800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945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540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705 kg </a:t>
                      </a:r>
                    </a:p>
                    <a:p>
                      <a:pPr algn="ctr" fontAlgn="ctr"/>
                      <a:r>
                        <a:rPr lang="en-US" sz="1100" b="1" u="none" strike="noStrike" dirty="0"/>
                        <a:t>(MOST LIKELY)</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4"/>
                  </a:ext>
                </a:extLst>
              </a:tr>
              <a:tr h="263896">
                <a:tc>
                  <a:txBody>
                    <a:bodyPr/>
                    <a:lstStyle/>
                    <a:p>
                      <a:pPr algn="ctr" fontAlgn="ctr"/>
                      <a:r>
                        <a:rPr lang="en-US" sz="1000" b="1" u="none" strike="noStrike" dirty="0"/>
                        <a:t>CARGO VOLUME</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3.9 m³ to 4.9 m³</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4.4 m³</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4.4 m³</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4.8 m³ (short) - 6.3 m³ (long)</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5 m³</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4.2 m³ </a:t>
                      </a:r>
                    </a:p>
                    <a:p>
                      <a:pPr algn="ctr" fontAlgn="ctr"/>
                      <a:r>
                        <a:rPr lang="en-US" sz="1100" b="1" u="none" strike="noStrike" dirty="0"/>
                        <a:t>(MOST LIKELY)</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5"/>
                  </a:ext>
                </a:extLst>
              </a:tr>
              <a:tr h="263896">
                <a:tc>
                  <a:txBody>
                    <a:bodyPr/>
                    <a:lstStyle/>
                    <a:p>
                      <a:pPr algn="ctr" fontAlgn="ctr"/>
                      <a:r>
                        <a:rPr lang="en-US" sz="1000" b="1" u="none" strike="noStrike" dirty="0"/>
                        <a:t>CHARGING TIME (AC)</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7 hours (7.4 kW)</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7.5 hours (7.4 kW)</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7 hours (7.4 kW)</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6-8 hours (AC 7.2 kW)</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6-8 hours</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dirty="0"/>
                        <a:t>0-80% </a:t>
                      </a:r>
                      <a:r>
                        <a:rPr lang="en-US" sz="1100" b="1" baseline="0" dirty="0"/>
                        <a:t> </a:t>
                      </a:r>
                      <a:r>
                        <a:rPr lang="en-US" sz="1100" b="1" dirty="0"/>
                        <a:t>7 kW – (6 hours</a:t>
                      </a:r>
                      <a:r>
                        <a:rPr lang="en-US" sz="1100" b="1" u="none" strike="noStrike" dirty="0"/>
                        <a:t>)</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6"/>
                  </a:ext>
                </a:extLst>
              </a:tr>
              <a:tr h="263896">
                <a:tc>
                  <a:txBody>
                    <a:bodyPr/>
                    <a:lstStyle/>
                    <a:p>
                      <a:pPr algn="ctr" fontAlgn="ctr"/>
                      <a:r>
                        <a:rPr lang="en-US" sz="1000" b="1" u="none" strike="noStrike" dirty="0"/>
                        <a:t>FAST CHARGING (DC)</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de-DE" sz="1000" u="none" strike="noStrike" dirty="0"/>
                        <a:t>80% in 42 minutes (80 kW DC)</a:t>
                      </a:r>
                      <a:endParaRPr lang="de-DE"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de-DE" sz="1000" u="none" strike="noStrike" dirty="0"/>
                        <a:t>80% in 30 minutes (100 kW)</a:t>
                      </a:r>
                      <a:endParaRPr lang="de-DE"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de-DE" sz="1000" u="none" strike="noStrike" dirty="0"/>
                        <a:t>80% in 30 minutes (100 kW)</a:t>
                      </a:r>
                      <a:endParaRPr lang="de-DE"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fr-FR" sz="1000" u="none" strike="noStrike" dirty="0"/>
                        <a:t>45 minutes (80% charge, 50 kW DC)</a:t>
                      </a:r>
                      <a:endParaRPr lang="fr-FR"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pl-PL" sz="1000" u="none" strike="noStrike"/>
                        <a:t>30 minutes (20%-80%, 50 kW DC)</a:t>
                      </a:r>
                      <a:endParaRPr lang="pl-PL"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pl-PL" sz="1100" b="1" u="none" strike="noStrike" dirty="0"/>
                        <a:t>60 minutes (80%, </a:t>
                      </a:r>
                      <a:r>
                        <a:rPr lang="en-US" sz="1100" b="1" u="none" strike="noStrike" dirty="0"/>
                        <a:t>4</a:t>
                      </a:r>
                      <a:r>
                        <a:rPr lang="pl-PL" sz="1100" b="1" u="none" strike="noStrike" dirty="0"/>
                        <a:t>0 kW DC)</a:t>
                      </a:r>
                      <a:endParaRPr lang="en-US" sz="1100" b="1" u="none" strike="noStrike" dirty="0"/>
                    </a:p>
                    <a:p>
                      <a:pPr algn="ctr" fontAlgn="ctr"/>
                      <a:endParaRPr lang="pl-PL"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7"/>
                  </a:ext>
                </a:extLst>
              </a:tr>
              <a:tr h="131948">
                <a:tc>
                  <a:txBody>
                    <a:bodyPr/>
                    <a:lstStyle/>
                    <a:p>
                      <a:pPr algn="ctr" fontAlgn="ctr"/>
                      <a:endParaRPr lang="en-US" sz="1000" b="1" u="none" strike="noStrike" dirty="0"/>
                    </a:p>
                    <a:p>
                      <a:pPr algn="ctr" fontAlgn="ctr"/>
                      <a:r>
                        <a:rPr lang="en-US" sz="1000" b="1" u="none" strike="noStrike" dirty="0"/>
                        <a:t>TOP SPEED</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135 km/h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130 km/h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130 km/h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120 km/h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100 km/h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125 km/h</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8"/>
                  </a:ext>
                </a:extLst>
              </a:tr>
              <a:tr h="131948">
                <a:tc>
                  <a:txBody>
                    <a:bodyPr/>
                    <a:lstStyle/>
                    <a:p>
                      <a:pPr algn="ctr" fontAlgn="ctr"/>
                      <a:r>
                        <a:rPr lang="en-US" sz="1000" b="1" u="none" strike="noStrike" dirty="0"/>
                        <a:t>POWER OUTPUT</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90 kW (120 hp)</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100 kW (136 hp)</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100 kW (136 hp)</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90 kW (122 hp)</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60 kW (80 hp)</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80 kW (107 hp) (MOST LIKELY)</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9"/>
                  </a:ext>
                </a:extLst>
              </a:tr>
              <a:tr h="263896">
                <a:tc>
                  <a:txBody>
                    <a:bodyPr/>
                    <a:lstStyle/>
                    <a:p>
                      <a:pPr algn="ctr" fontAlgn="ctr"/>
                      <a:r>
                        <a:rPr lang="en-US" sz="1000" b="1" u="none" strike="noStrike" dirty="0"/>
                        <a:t>PRICE RANGE (EUROPE)</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Starting from €32,000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Starting from €30,000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Starting from €30,000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Starting from €29,000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Approx. €25,000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AVG</a:t>
                      </a:r>
                      <a:r>
                        <a:rPr lang="en-US" sz="1100" b="1" u="none" strike="noStrike" baseline="0" dirty="0"/>
                        <a:t> Price</a:t>
                      </a:r>
                    </a:p>
                    <a:p>
                      <a:pPr algn="ctr" fontAlgn="ctr"/>
                      <a:r>
                        <a:rPr lang="en-US" sz="1100" b="1" u="none" strike="noStrike" dirty="0"/>
                        <a:t>€35,000</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nvGraphicFramePr>
        <p:xfrm>
          <a:off x="428979" y="891822"/>
          <a:ext cx="831991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127248" y="2226563"/>
            <a:ext cx="455295" cy="422910"/>
          </a:xfrm>
          <a:custGeom>
            <a:avLst/>
            <a:gdLst/>
            <a:ahLst/>
            <a:cxnLst/>
            <a:rect l="l" t="t" r="r" b="b"/>
            <a:pathLst>
              <a:path w="607060" h="563879">
                <a:moveTo>
                  <a:pt x="265684" y="37211"/>
                </a:moveTo>
                <a:lnTo>
                  <a:pt x="217872" y="41447"/>
                </a:lnTo>
                <a:lnTo>
                  <a:pt x="172895" y="53665"/>
                </a:lnTo>
                <a:lnTo>
                  <a:pt x="131496" y="73123"/>
                </a:lnTo>
                <a:lnTo>
                  <a:pt x="94422" y="99082"/>
                </a:lnTo>
                <a:lnTo>
                  <a:pt x="62417" y="130801"/>
                </a:lnTo>
                <a:lnTo>
                  <a:pt x="36227" y="167541"/>
                </a:lnTo>
                <a:lnTo>
                  <a:pt x="16598" y="208561"/>
                </a:lnTo>
                <a:lnTo>
                  <a:pt x="4273" y="253121"/>
                </a:lnTo>
                <a:lnTo>
                  <a:pt x="0" y="300482"/>
                </a:lnTo>
                <a:lnTo>
                  <a:pt x="4273" y="347846"/>
                </a:lnTo>
                <a:lnTo>
                  <a:pt x="16598" y="392418"/>
                </a:lnTo>
                <a:lnTo>
                  <a:pt x="36227" y="433455"/>
                </a:lnTo>
                <a:lnTo>
                  <a:pt x="62417" y="470215"/>
                </a:lnTo>
                <a:lnTo>
                  <a:pt x="94422" y="501955"/>
                </a:lnTo>
                <a:lnTo>
                  <a:pt x="131496" y="527934"/>
                </a:lnTo>
                <a:lnTo>
                  <a:pt x="172895" y="547409"/>
                </a:lnTo>
                <a:lnTo>
                  <a:pt x="217872" y="559638"/>
                </a:lnTo>
                <a:lnTo>
                  <a:pt x="265684" y="563880"/>
                </a:lnTo>
                <a:lnTo>
                  <a:pt x="319125" y="558549"/>
                </a:lnTo>
                <a:lnTo>
                  <a:pt x="368982" y="543242"/>
                </a:lnTo>
                <a:lnTo>
                  <a:pt x="414148" y="518981"/>
                </a:lnTo>
                <a:lnTo>
                  <a:pt x="453516" y="486790"/>
                </a:lnTo>
                <a:lnTo>
                  <a:pt x="265684" y="300482"/>
                </a:lnTo>
                <a:lnTo>
                  <a:pt x="265684" y="37211"/>
                </a:lnTo>
                <a:close/>
              </a:path>
              <a:path w="607060" h="563879">
                <a:moveTo>
                  <a:pt x="606551" y="300609"/>
                </a:moveTo>
                <a:lnTo>
                  <a:pt x="341375" y="300609"/>
                </a:lnTo>
                <a:lnTo>
                  <a:pt x="528955" y="487425"/>
                </a:lnTo>
                <a:lnTo>
                  <a:pt x="561332" y="448306"/>
                </a:lnTo>
                <a:lnTo>
                  <a:pt x="570318" y="431800"/>
                </a:lnTo>
                <a:lnTo>
                  <a:pt x="526796" y="431800"/>
                </a:lnTo>
                <a:lnTo>
                  <a:pt x="432815" y="338327"/>
                </a:lnTo>
                <a:lnTo>
                  <a:pt x="602746" y="338327"/>
                </a:lnTo>
                <a:lnTo>
                  <a:pt x="606551" y="300609"/>
                </a:lnTo>
                <a:close/>
              </a:path>
              <a:path w="607060" h="563879">
                <a:moveTo>
                  <a:pt x="602746" y="338327"/>
                </a:moveTo>
                <a:lnTo>
                  <a:pt x="565531" y="338327"/>
                </a:lnTo>
                <a:lnTo>
                  <a:pt x="559907" y="363273"/>
                </a:lnTo>
                <a:lnTo>
                  <a:pt x="551497" y="387302"/>
                </a:lnTo>
                <a:lnTo>
                  <a:pt x="540420" y="410211"/>
                </a:lnTo>
                <a:lnTo>
                  <a:pt x="526796" y="431800"/>
                </a:lnTo>
                <a:lnTo>
                  <a:pt x="570318" y="431800"/>
                </a:lnTo>
                <a:lnTo>
                  <a:pt x="585755" y="403447"/>
                </a:lnTo>
                <a:lnTo>
                  <a:pt x="601178" y="353873"/>
                </a:lnTo>
                <a:lnTo>
                  <a:pt x="602746" y="338327"/>
                </a:lnTo>
                <a:close/>
              </a:path>
              <a:path w="607060" h="563879">
                <a:moveTo>
                  <a:pt x="303911" y="0"/>
                </a:moveTo>
                <a:lnTo>
                  <a:pt x="303911" y="263271"/>
                </a:lnTo>
                <a:lnTo>
                  <a:pt x="569087" y="263271"/>
                </a:lnTo>
                <a:lnTo>
                  <a:pt x="565673" y="225425"/>
                </a:lnTo>
                <a:lnTo>
                  <a:pt x="341757" y="225425"/>
                </a:lnTo>
                <a:lnTo>
                  <a:pt x="341757" y="40894"/>
                </a:lnTo>
                <a:lnTo>
                  <a:pt x="444854" y="40894"/>
                </a:lnTo>
                <a:lnTo>
                  <a:pt x="437797" y="35940"/>
                </a:lnTo>
                <a:lnTo>
                  <a:pt x="396481" y="16469"/>
                </a:lnTo>
                <a:lnTo>
                  <a:pt x="351604" y="4241"/>
                </a:lnTo>
                <a:lnTo>
                  <a:pt x="303911" y="0"/>
                </a:lnTo>
                <a:close/>
              </a:path>
              <a:path w="607060" h="563879">
                <a:moveTo>
                  <a:pt x="444854" y="40894"/>
                </a:moveTo>
                <a:lnTo>
                  <a:pt x="341757" y="40894"/>
                </a:lnTo>
                <a:lnTo>
                  <a:pt x="387475" y="53442"/>
                </a:lnTo>
                <a:lnTo>
                  <a:pt x="428780" y="74737"/>
                </a:lnTo>
                <a:lnTo>
                  <a:pt x="464581" y="103679"/>
                </a:lnTo>
                <a:lnTo>
                  <a:pt x="493790" y="139173"/>
                </a:lnTo>
                <a:lnTo>
                  <a:pt x="515314" y="180120"/>
                </a:lnTo>
                <a:lnTo>
                  <a:pt x="528065" y="225425"/>
                </a:lnTo>
                <a:lnTo>
                  <a:pt x="565673" y="225425"/>
                </a:lnTo>
                <a:lnTo>
                  <a:pt x="552509" y="171401"/>
                </a:lnTo>
                <a:lnTo>
                  <a:pt x="532906" y="130386"/>
                </a:lnTo>
                <a:lnTo>
                  <a:pt x="506755" y="93642"/>
                </a:lnTo>
                <a:lnTo>
                  <a:pt x="474803" y="61913"/>
                </a:lnTo>
                <a:lnTo>
                  <a:pt x="444854" y="40894"/>
                </a:lnTo>
                <a:close/>
              </a:path>
            </a:pathLst>
          </a:custGeom>
          <a:solidFill>
            <a:srgbClr val="B17C48"/>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8" name="object 8"/>
          <p:cNvSpPr/>
          <p:nvPr/>
        </p:nvSpPr>
        <p:spPr>
          <a:xfrm>
            <a:off x="5983743" y="2897091"/>
            <a:ext cx="0" cy="1910715"/>
          </a:xfrm>
          <a:custGeom>
            <a:avLst/>
            <a:gdLst/>
            <a:ahLst/>
            <a:cxnLst/>
            <a:rect l="l" t="t" r="r" b="b"/>
            <a:pathLst>
              <a:path h="2547620">
                <a:moveTo>
                  <a:pt x="0" y="0"/>
                </a:moveTo>
                <a:lnTo>
                  <a:pt x="0" y="2547239"/>
                </a:lnTo>
              </a:path>
            </a:pathLst>
          </a:custGeom>
          <a:ln w="9525">
            <a:solidFill>
              <a:srgbClr val="445369"/>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0" name="object 10"/>
          <p:cNvSpPr txBox="1">
            <a:spLocks noGrp="1"/>
          </p:cNvSpPr>
          <p:nvPr>
            <p:ph type="title"/>
          </p:nvPr>
        </p:nvSpPr>
        <p:spPr>
          <a:xfrm>
            <a:off x="2001964" y="245554"/>
            <a:ext cx="5141594" cy="425116"/>
          </a:xfrm>
          <a:prstGeom prst="rect">
            <a:avLst/>
          </a:prstGeom>
        </p:spPr>
        <p:txBody>
          <a:bodyPr vert="horz" wrap="square" lIns="0" tIns="9525" rIns="0" bIns="0" rtlCol="0">
            <a:spAutoFit/>
          </a:bodyPr>
          <a:lstStyle/>
          <a:p>
            <a:pPr marL="9525">
              <a:spcBef>
                <a:spcPts val="75"/>
              </a:spcBef>
            </a:pPr>
            <a:r>
              <a:rPr spc="-4" dirty="0"/>
              <a:t>Evolving</a:t>
            </a:r>
            <a:r>
              <a:rPr spc="-41" dirty="0"/>
              <a:t> </a:t>
            </a:r>
            <a:r>
              <a:rPr lang="en-US" dirty="0"/>
              <a:t>E-Van</a:t>
            </a:r>
            <a:r>
              <a:rPr spc="-34" dirty="0"/>
              <a:t> </a:t>
            </a:r>
            <a:r>
              <a:rPr dirty="0"/>
              <a:t>Landscape</a:t>
            </a:r>
          </a:p>
        </p:txBody>
      </p:sp>
      <p:sp>
        <p:nvSpPr>
          <p:cNvPr id="11" name="object 11"/>
          <p:cNvSpPr/>
          <p:nvPr/>
        </p:nvSpPr>
        <p:spPr>
          <a:xfrm>
            <a:off x="338328" y="944118"/>
            <a:ext cx="5354955" cy="1822133"/>
          </a:xfrm>
          <a:custGeom>
            <a:avLst/>
            <a:gdLst/>
            <a:ahLst/>
            <a:cxnLst/>
            <a:rect l="l" t="t" r="r" b="b"/>
            <a:pathLst>
              <a:path w="7139940" h="2429510">
                <a:moveTo>
                  <a:pt x="0" y="404875"/>
                </a:moveTo>
                <a:lnTo>
                  <a:pt x="2723" y="357651"/>
                </a:lnTo>
                <a:lnTo>
                  <a:pt x="10692" y="312029"/>
                </a:lnTo>
                <a:lnTo>
                  <a:pt x="23603" y="268312"/>
                </a:lnTo>
                <a:lnTo>
                  <a:pt x="41151" y="226804"/>
                </a:lnTo>
                <a:lnTo>
                  <a:pt x="63034" y="187808"/>
                </a:lnTo>
                <a:lnTo>
                  <a:pt x="88947" y="151629"/>
                </a:lnTo>
                <a:lnTo>
                  <a:pt x="118586" y="118570"/>
                </a:lnTo>
                <a:lnTo>
                  <a:pt x="151648" y="88934"/>
                </a:lnTo>
                <a:lnTo>
                  <a:pt x="187829" y="63024"/>
                </a:lnTo>
                <a:lnTo>
                  <a:pt x="226825" y="41145"/>
                </a:lnTo>
                <a:lnTo>
                  <a:pt x="268333" y="23599"/>
                </a:lnTo>
                <a:lnTo>
                  <a:pt x="312048" y="10690"/>
                </a:lnTo>
                <a:lnTo>
                  <a:pt x="357668" y="2723"/>
                </a:lnTo>
                <a:lnTo>
                  <a:pt x="404888" y="0"/>
                </a:lnTo>
                <a:lnTo>
                  <a:pt x="6735064" y="0"/>
                </a:lnTo>
                <a:lnTo>
                  <a:pt x="6782288" y="2723"/>
                </a:lnTo>
                <a:lnTo>
                  <a:pt x="6827910" y="10690"/>
                </a:lnTo>
                <a:lnTo>
                  <a:pt x="6871627" y="23599"/>
                </a:lnTo>
                <a:lnTo>
                  <a:pt x="6913135" y="41145"/>
                </a:lnTo>
                <a:lnTo>
                  <a:pt x="6952131" y="63024"/>
                </a:lnTo>
                <a:lnTo>
                  <a:pt x="6988310" y="88934"/>
                </a:lnTo>
                <a:lnTo>
                  <a:pt x="7021369" y="118570"/>
                </a:lnTo>
                <a:lnTo>
                  <a:pt x="7051005" y="151629"/>
                </a:lnTo>
                <a:lnTo>
                  <a:pt x="7076915" y="187808"/>
                </a:lnTo>
                <a:lnTo>
                  <a:pt x="7098794" y="226804"/>
                </a:lnTo>
                <a:lnTo>
                  <a:pt x="7116340" y="268312"/>
                </a:lnTo>
                <a:lnTo>
                  <a:pt x="7129249" y="312029"/>
                </a:lnTo>
                <a:lnTo>
                  <a:pt x="7137216" y="357651"/>
                </a:lnTo>
                <a:lnTo>
                  <a:pt x="7139940" y="404875"/>
                </a:lnTo>
                <a:lnTo>
                  <a:pt x="7139940" y="2024379"/>
                </a:lnTo>
                <a:lnTo>
                  <a:pt x="7137216" y="2071604"/>
                </a:lnTo>
                <a:lnTo>
                  <a:pt x="7129249" y="2117226"/>
                </a:lnTo>
                <a:lnTo>
                  <a:pt x="7116340" y="2160943"/>
                </a:lnTo>
                <a:lnTo>
                  <a:pt x="7098794" y="2202451"/>
                </a:lnTo>
                <a:lnTo>
                  <a:pt x="7076915" y="2241447"/>
                </a:lnTo>
                <a:lnTo>
                  <a:pt x="7051005" y="2277626"/>
                </a:lnTo>
                <a:lnTo>
                  <a:pt x="7021369" y="2310685"/>
                </a:lnTo>
                <a:lnTo>
                  <a:pt x="6988310" y="2340321"/>
                </a:lnTo>
                <a:lnTo>
                  <a:pt x="6952131" y="2366231"/>
                </a:lnTo>
                <a:lnTo>
                  <a:pt x="6913135" y="2388110"/>
                </a:lnTo>
                <a:lnTo>
                  <a:pt x="6871627" y="2405656"/>
                </a:lnTo>
                <a:lnTo>
                  <a:pt x="6827910" y="2418565"/>
                </a:lnTo>
                <a:lnTo>
                  <a:pt x="6782288" y="2426532"/>
                </a:lnTo>
                <a:lnTo>
                  <a:pt x="6735064" y="2429256"/>
                </a:lnTo>
                <a:lnTo>
                  <a:pt x="404888" y="2429256"/>
                </a:lnTo>
                <a:lnTo>
                  <a:pt x="357668" y="2426532"/>
                </a:lnTo>
                <a:lnTo>
                  <a:pt x="312048" y="2418565"/>
                </a:lnTo>
                <a:lnTo>
                  <a:pt x="268333" y="2405656"/>
                </a:lnTo>
                <a:lnTo>
                  <a:pt x="226825" y="2388110"/>
                </a:lnTo>
                <a:lnTo>
                  <a:pt x="187829" y="2366231"/>
                </a:lnTo>
                <a:lnTo>
                  <a:pt x="151648" y="2340321"/>
                </a:lnTo>
                <a:lnTo>
                  <a:pt x="118586" y="2310685"/>
                </a:lnTo>
                <a:lnTo>
                  <a:pt x="88947" y="2277626"/>
                </a:lnTo>
                <a:lnTo>
                  <a:pt x="63034" y="2241447"/>
                </a:lnTo>
                <a:lnTo>
                  <a:pt x="41151" y="2202451"/>
                </a:lnTo>
                <a:lnTo>
                  <a:pt x="23603" y="2160943"/>
                </a:lnTo>
                <a:lnTo>
                  <a:pt x="10692" y="2117226"/>
                </a:lnTo>
                <a:lnTo>
                  <a:pt x="2723" y="2071604"/>
                </a:lnTo>
                <a:lnTo>
                  <a:pt x="0" y="2024379"/>
                </a:lnTo>
                <a:lnTo>
                  <a:pt x="0" y="404875"/>
                </a:lnTo>
                <a:close/>
              </a:path>
            </a:pathLst>
          </a:custGeom>
          <a:ln w="3175">
            <a:solidFill>
              <a:srgbClr val="445369"/>
            </a:solidFill>
            <a:prstDash val="sysDot"/>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3" name="object 13"/>
          <p:cNvSpPr txBox="1"/>
          <p:nvPr/>
        </p:nvSpPr>
        <p:spPr>
          <a:xfrm>
            <a:off x="505511" y="944071"/>
            <a:ext cx="5065394" cy="488756"/>
          </a:xfrm>
          <a:prstGeom prst="rect">
            <a:avLst/>
          </a:prstGeom>
        </p:spPr>
        <p:txBody>
          <a:bodyPr vert="horz" wrap="square" lIns="0" tIns="47149" rIns="0" bIns="0" rtlCol="0">
            <a:spAutoFit/>
          </a:bodyPr>
          <a:lstStyle/>
          <a:p>
            <a:pPr marL="9525" defTabSz="685800">
              <a:spcBef>
                <a:spcPts val="371"/>
              </a:spcBef>
              <a:buClrTx/>
            </a:pPr>
            <a:r>
              <a:rPr sz="1050" b="1" kern="1200" dirty="0">
                <a:solidFill>
                  <a:srgbClr val="404040"/>
                </a:solidFill>
                <a:ea typeface="+mn-ea"/>
              </a:rPr>
              <a:t>Overview:</a:t>
            </a:r>
            <a:endParaRPr sz="1050" kern="1200" dirty="0">
              <a:solidFill>
                <a:prstClr val="black"/>
              </a:solidFill>
              <a:ea typeface="+mn-ea"/>
            </a:endParaRPr>
          </a:p>
          <a:p>
            <a:pPr marL="9525" marR="3810" defTabSz="685800">
              <a:spcBef>
                <a:spcPts val="236"/>
              </a:spcBef>
              <a:buClrTx/>
            </a:pPr>
            <a:r>
              <a:rPr sz="825" b="1" i="1" kern="1200" spc="-4" dirty="0">
                <a:solidFill>
                  <a:srgbClr val="404040"/>
                </a:solidFill>
                <a:ea typeface="+mn-ea"/>
              </a:rPr>
              <a:t>The</a:t>
            </a:r>
            <a:r>
              <a:rPr sz="825" b="1" i="1" kern="1200" spc="4" dirty="0">
                <a:solidFill>
                  <a:srgbClr val="404040"/>
                </a:solidFill>
                <a:ea typeface="+mn-ea"/>
              </a:rPr>
              <a:t> </a:t>
            </a:r>
            <a:r>
              <a:rPr sz="825" b="1" i="1" kern="1200" dirty="0">
                <a:solidFill>
                  <a:srgbClr val="404040"/>
                </a:solidFill>
                <a:ea typeface="+mn-ea"/>
              </a:rPr>
              <a:t>Electric</a:t>
            </a:r>
            <a:r>
              <a:rPr sz="825" b="1" i="1" kern="1200" spc="-34" dirty="0">
                <a:solidFill>
                  <a:srgbClr val="404040"/>
                </a:solidFill>
                <a:ea typeface="+mn-ea"/>
              </a:rPr>
              <a:t> </a:t>
            </a:r>
            <a:r>
              <a:rPr sz="825" b="1" i="1" kern="1200" dirty="0">
                <a:solidFill>
                  <a:srgbClr val="404040"/>
                </a:solidFill>
                <a:ea typeface="+mn-ea"/>
              </a:rPr>
              <a:t>Vehicles</a:t>
            </a:r>
            <a:r>
              <a:rPr sz="825" b="1" i="1" kern="1200" spc="-11" dirty="0">
                <a:solidFill>
                  <a:srgbClr val="404040"/>
                </a:solidFill>
                <a:ea typeface="+mn-ea"/>
              </a:rPr>
              <a:t> </a:t>
            </a:r>
            <a:r>
              <a:rPr sz="825" b="1" i="1" kern="1200" dirty="0">
                <a:solidFill>
                  <a:srgbClr val="404040"/>
                </a:solidFill>
                <a:ea typeface="+mn-ea"/>
              </a:rPr>
              <a:t>market</a:t>
            </a:r>
            <a:r>
              <a:rPr sz="825" b="1" i="1" kern="1200" spc="-19" dirty="0">
                <a:solidFill>
                  <a:srgbClr val="404040"/>
                </a:solidFill>
                <a:ea typeface="+mn-ea"/>
              </a:rPr>
              <a:t> </a:t>
            </a:r>
            <a:r>
              <a:rPr sz="825" b="1" i="1" kern="1200" dirty="0">
                <a:solidFill>
                  <a:srgbClr val="404040"/>
                </a:solidFill>
                <a:ea typeface="+mn-ea"/>
              </a:rPr>
              <a:t>in</a:t>
            </a:r>
            <a:r>
              <a:rPr sz="825" b="1" i="1" kern="1200" spc="-11" dirty="0">
                <a:solidFill>
                  <a:srgbClr val="404040"/>
                </a:solidFill>
                <a:ea typeface="+mn-ea"/>
              </a:rPr>
              <a:t> </a:t>
            </a:r>
            <a:r>
              <a:rPr lang="en-US" sz="825" b="1" i="1" kern="1200" spc="-11" dirty="0">
                <a:solidFill>
                  <a:srgbClr val="404040"/>
                </a:solidFill>
                <a:ea typeface="+mn-ea"/>
              </a:rPr>
              <a:t>EU </a:t>
            </a:r>
            <a:r>
              <a:rPr sz="825" b="1" i="1" kern="1200" dirty="0">
                <a:solidFill>
                  <a:srgbClr val="404040"/>
                </a:solidFill>
                <a:ea typeface="+mn-ea"/>
              </a:rPr>
              <a:t>has</a:t>
            </a:r>
            <a:r>
              <a:rPr sz="825" b="1" i="1" kern="1200" spc="4" dirty="0">
                <a:solidFill>
                  <a:srgbClr val="404040"/>
                </a:solidFill>
                <a:ea typeface="+mn-ea"/>
              </a:rPr>
              <a:t> </a:t>
            </a:r>
            <a:r>
              <a:rPr sz="825" b="1" i="1" kern="1200" dirty="0">
                <a:solidFill>
                  <a:srgbClr val="404040"/>
                </a:solidFill>
                <a:ea typeface="+mn-ea"/>
              </a:rPr>
              <a:t>huge</a:t>
            </a:r>
            <a:r>
              <a:rPr sz="825" b="1" i="1" kern="1200" spc="4" dirty="0">
                <a:solidFill>
                  <a:srgbClr val="404040"/>
                </a:solidFill>
                <a:ea typeface="+mn-ea"/>
              </a:rPr>
              <a:t> </a:t>
            </a:r>
            <a:r>
              <a:rPr sz="825" b="1" i="1" kern="1200" dirty="0">
                <a:solidFill>
                  <a:srgbClr val="404040"/>
                </a:solidFill>
                <a:ea typeface="+mn-ea"/>
              </a:rPr>
              <a:t>potential</a:t>
            </a:r>
            <a:r>
              <a:rPr sz="825" b="1" i="1" kern="1200" spc="-26" dirty="0">
                <a:solidFill>
                  <a:srgbClr val="404040"/>
                </a:solidFill>
                <a:ea typeface="+mn-ea"/>
              </a:rPr>
              <a:t> </a:t>
            </a:r>
            <a:r>
              <a:rPr sz="825" b="1" i="1" kern="1200" dirty="0">
                <a:solidFill>
                  <a:srgbClr val="404040"/>
                </a:solidFill>
                <a:ea typeface="+mn-ea"/>
              </a:rPr>
              <a:t>for</a:t>
            </a:r>
            <a:r>
              <a:rPr sz="825" b="1" i="1" kern="1200" spc="-11" dirty="0">
                <a:solidFill>
                  <a:srgbClr val="404040"/>
                </a:solidFill>
                <a:ea typeface="+mn-ea"/>
              </a:rPr>
              <a:t> </a:t>
            </a:r>
            <a:r>
              <a:rPr sz="825" b="1" i="1" kern="1200" dirty="0">
                <a:solidFill>
                  <a:srgbClr val="404040"/>
                </a:solidFill>
                <a:ea typeface="+mn-ea"/>
              </a:rPr>
              <a:t>growth</a:t>
            </a:r>
            <a:r>
              <a:rPr sz="825" b="1" i="1" kern="1200" spc="-23" dirty="0">
                <a:solidFill>
                  <a:srgbClr val="404040"/>
                </a:solidFill>
                <a:ea typeface="+mn-ea"/>
              </a:rPr>
              <a:t> </a:t>
            </a:r>
            <a:r>
              <a:rPr sz="825" b="1" i="1" kern="1200" dirty="0">
                <a:solidFill>
                  <a:srgbClr val="404040"/>
                </a:solidFill>
                <a:ea typeface="+mn-ea"/>
              </a:rPr>
              <a:t>with</a:t>
            </a:r>
            <a:r>
              <a:rPr sz="825" b="1" i="1" kern="1200" spc="-30" dirty="0">
                <a:solidFill>
                  <a:srgbClr val="404040"/>
                </a:solidFill>
                <a:ea typeface="+mn-ea"/>
              </a:rPr>
              <a:t> </a:t>
            </a:r>
            <a:r>
              <a:rPr sz="825" b="1" i="1" kern="1200" dirty="0">
                <a:solidFill>
                  <a:srgbClr val="404040"/>
                </a:solidFill>
                <a:ea typeface="+mn-ea"/>
              </a:rPr>
              <a:t>an</a:t>
            </a:r>
            <a:r>
              <a:rPr sz="825" b="1" i="1" kern="1200" spc="-4" dirty="0">
                <a:solidFill>
                  <a:srgbClr val="404040"/>
                </a:solidFill>
                <a:ea typeface="+mn-ea"/>
              </a:rPr>
              <a:t> </a:t>
            </a:r>
            <a:r>
              <a:rPr sz="825" b="1" i="1" kern="1200" dirty="0">
                <a:solidFill>
                  <a:srgbClr val="404040"/>
                </a:solidFill>
                <a:ea typeface="+mn-ea"/>
              </a:rPr>
              <a:t>extremely</a:t>
            </a:r>
            <a:r>
              <a:rPr sz="825" b="1" i="1" kern="1200" spc="-23" dirty="0">
                <a:solidFill>
                  <a:srgbClr val="404040"/>
                </a:solidFill>
                <a:ea typeface="+mn-ea"/>
              </a:rPr>
              <a:t> </a:t>
            </a:r>
            <a:r>
              <a:rPr sz="825" b="1" i="1" kern="1200" dirty="0">
                <a:solidFill>
                  <a:srgbClr val="404040"/>
                </a:solidFill>
                <a:ea typeface="+mn-ea"/>
              </a:rPr>
              <a:t>positive</a:t>
            </a:r>
            <a:r>
              <a:rPr sz="825" b="1" i="1" kern="1200" spc="-34" dirty="0">
                <a:solidFill>
                  <a:srgbClr val="404040"/>
                </a:solidFill>
                <a:ea typeface="+mn-ea"/>
              </a:rPr>
              <a:t> </a:t>
            </a:r>
            <a:r>
              <a:rPr sz="825" b="1" i="1" kern="1200" spc="-4" dirty="0">
                <a:solidFill>
                  <a:srgbClr val="404040"/>
                </a:solidFill>
                <a:ea typeface="+mn-ea"/>
              </a:rPr>
              <a:t>outlook </a:t>
            </a:r>
            <a:r>
              <a:rPr sz="825" b="1" i="1" kern="1200" spc="-217" dirty="0">
                <a:solidFill>
                  <a:srgbClr val="404040"/>
                </a:solidFill>
                <a:ea typeface="+mn-ea"/>
              </a:rPr>
              <a:t> </a:t>
            </a:r>
            <a:r>
              <a:rPr sz="825" b="1" i="1" kern="1200" dirty="0">
                <a:solidFill>
                  <a:srgbClr val="404040"/>
                </a:solidFill>
                <a:ea typeface="+mn-ea"/>
              </a:rPr>
              <a:t>owing</a:t>
            </a:r>
            <a:r>
              <a:rPr sz="825" b="1" i="1" kern="1200" spc="-23" dirty="0">
                <a:solidFill>
                  <a:srgbClr val="404040"/>
                </a:solidFill>
                <a:ea typeface="+mn-ea"/>
              </a:rPr>
              <a:t> </a:t>
            </a:r>
            <a:r>
              <a:rPr sz="825" b="1" i="1" kern="1200" dirty="0">
                <a:solidFill>
                  <a:srgbClr val="404040"/>
                </a:solidFill>
                <a:ea typeface="+mn-ea"/>
              </a:rPr>
              <a:t>to</a:t>
            </a:r>
            <a:r>
              <a:rPr sz="825" b="1" i="1" kern="1200" spc="-15" dirty="0">
                <a:solidFill>
                  <a:srgbClr val="404040"/>
                </a:solidFill>
                <a:ea typeface="+mn-ea"/>
              </a:rPr>
              <a:t> </a:t>
            </a:r>
            <a:r>
              <a:rPr sz="825" b="1" i="1" kern="1200" dirty="0">
                <a:solidFill>
                  <a:srgbClr val="404040"/>
                </a:solidFill>
                <a:ea typeface="+mn-ea"/>
              </a:rPr>
              <a:t>robust</a:t>
            </a:r>
            <a:r>
              <a:rPr sz="825" b="1" i="1" kern="1200" spc="-15" dirty="0">
                <a:solidFill>
                  <a:srgbClr val="404040"/>
                </a:solidFill>
                <a:ea typeface="+mn-ea"/>
              </a:rPr>
              <a:t> </a:t>
            </a:r>
            <a:r>
              <a:rPr sz="825" b="1" i="1" kern="1200" dirty="0">
                <a:solidFill>
                  <a:srgbClr val="404040"/>
                </a:solidFill>
                <a:ea typeface="+mn-ea"/>
              </a:rPr>
              <a:t>automobile</a:t>
            </a:r>
            <a:r>
              <a:rPr sz="825" b="1" i="1" kern="1200" spc="-30" dirty="0">
                <a:solidFill>
                  <a:srgbClr val="404040"/>
                </a:solidFill>
                <a:ea typeface="+mn-ea"/>
              </a:rPr>
              <a:t> </a:t>
            </a:r>
            <a:r>
              <a:rPr sz="825" b="1" i="1" kern="1200" dirty="0">
                <a:solidFill>
                  <a:srgbClr val="404040"/>
                </a:solidFill>
                <a:ea typeface="+mn-ea"/>
              </a:rPr>
              <a:t>industry,</a:t>
            </a:r>
            <a:r>
              <a:rPr sz="825" b="1" i="1" kern="1200" spc="-30" dirty="0">
                <a:solidFill>
                  <a:srgbClr val="404040"/>
                </a:solidFill>
                <a:ea typeface="+mn-ea"/>
              </a:rPr>
              <a:t> </a:t>
            </a:r>
            <a:r>
              <a:rPr sz="825" b="1" i="1" kern="1200" dirty="0">
                <a:solidFill>
                  <a:srgbClr val="404040"/>
                </a:solidFill>
                <a:ea typeface="+mn-ea"/>
              </a:rPr>
              <a:t>mass</a:t>
            </a:r>
            <a:r>
              <a:rPr sz="825" b="1" i="1" kern="1200" spc="-8" dirty="0">
                <a:solidFill>
                  <a:srgbClr val="404040"/>
                </a:solidFill>
                <a:ea typeface="+mn-ea"/>
              </a:rPr>
              <a:t> </a:t>
            </a:r>
            <a:r>
              <a:rPr sz="825" b="1" i="1" kern="1200" dirty="0">
                <a:solidFill>
                  <a:srgbClr val="404040"/>
                </a:solidFill>
                <a:ea typeface="+mn-ea"/>
              </a:rPr>
              <a:t>adoption</a:t>
            </a:r>
            <a:r>
              <a:rPr sz="825" b="1" i="1" kern="1200" spc="-23" dirty="0">
                <a:solidFill>
                  <a:srgbClr val="404040"/>
                </a:solidFill>
                <a:ea typeface="+mn-ea"/>
              </a:rPr>
              <a:t> </a:t>
            </a:r>
            <a:r>
              <a:rPr sz="825" b="1" i="1" kern="1200" dirty="0">
                <a:solidFill>
                  <a:srgbClr val="404040"/>
                </a:solidFill>
                <a:ea typeface="+mn-ea"/>
              </a:rPr>
              <a:t>forecasts</a:t>
            </a:r>
            <a:r>
              <a:rPr sz="825" b="1" i="1" kern="1200" spc="-15" dirty="0">
                <a:solidFill>
                  <a:srgbClr val="404040"/>
                </a:solidFill>
                <a:ea typeface="+mn-ea"/>
              </a:rPr>
              <a:t> </a:t>
            </a:r>
            <a:r>
              <a:rPr sz="825" b="1" i="1" kern="1200" dirty="0">
                <a:solidFill>
                  <a:srgbClr val="404040"/>
                </a:solidFill>
                <a:ea typeface="+mn-ea"/>
              </a:rPr>
              <a:t>&amp;</a:t>
            </a:r>
            <a:r>
              <a:rPr sz="825" b="1" i="1" kern="1200" spc="-11" dirty="0">
                <a:solidFill>
                  <a:srgbClr val="404040"/>
                </a:solidFill>
                <a:ea typeface="+mn-ea"/>
              </a:rPr>
              <a:t> </a:t>
            </a:r>
            <a:r>
              <a:rPr sz="825" b="1" i="1" kern="1200" dirty="0">
                <a:solidFill>
                  <a:srgbClr val="404040"/>
                </a:solidFill>
                <a:ea typeface="+mn-ea"/>
              </a:rPr>
              <a:t>conducive</a:t>
            </a:r>
            <a:r>
              <a:rPr sz="825" b="1" i="1" kern="1200" spc="-11" dirty="0">
                <a:solidFill>
                  <a:srgbClr val="404040"/>
                </a:solidFill>
                <a:ea typeface="+mn-ea"/>
              </a:rPr>
              <a:t> </a:t>
            </a:r>
            <a:r>
              <a:rPr sz="825" b="1" i="1" kern="1200" dirty="0">
                <a:solidFill>
                  <a:srgbClr val="404040"/>
                </a:solidFill>
                <a:ea typeface="+mn-ea"/>
              </a:rPr>
              <a:t>general</a:t>
            </a:r>
            <a:r>
              <a:rPr sz="825" b="1" i="1" kern="1200" spc="-4" dirty="0">
                <a:solidFill>
                  <a:srgbClr val="404040"/>
                </a:solidFill>
                <a:ea typeface="+mn-ea"/>
              </a:rPr>
              <a:t> </a:t>
            </a:r>
            <a:r>
              <a:rPr sz="825" b="1" i="1" kern="1200" dirty="0">
                <a:solidFill>
                  <a:srgbClr val="404040"/>
                </a:solidFill>
                <a:ea typeface="+mn-ea"/>
              </a:rPr>
              <a:t>environment</a:t>
            </a:r>
            <a:endParaRPr sz="825" kern="1200" dirty="0">
              <a:solidFill>
                <a:prstClr val="black"/>
              </a:solidFill>
              <a:ea typeface="+mn-ea"/>
            </a:endParaRPr>
          </a:p>
        </p:txBody>
      </p:sp>
      <p:grpSp>
        <p:nvGrpSpPr>
          <p:cNvPr id="14" name="object 14"/>
          <p:cNvGrpSpPr/>
          <p:nvPr/>
        </p:nvGrpSpPr>
        <p:grpSpPr>
          <a:xfrm>
            <a:off x="687457" y="1596244"/>
            <a:ext cx="3593306" cy="982980"/>
            <a:chOff x="916608" y="2128325"/>
            <a:chExt cx="4791075" cy="1310640"/>
          </a:xfrm>
        </p:grpSpPr>
        <p:sp>
          <p:nvSpPr>
            <p:cNvPr id="15" name="object 15"/>
            <p:cNvSpPr/>
            <p:nvPr/>
          </p:nvSpPr>
          <p:spPr>
            <a:xfrm>
              <a:off x="916608" y="2135851"/>
              <a:ext cx="523875" cy="481965"/>
            </a:xfrm>
            <a:custGeom>
              <a:avLst/>
              <a:gdLst/>
              <a:ahLst/>
              <a:cxnLst/>
              <a:rect l="l" t="t" r="r" b="b"/>
              <a:pathLst>
                <a:path w="523875" h="481964">
                  <a:moveTo>
                    <a:pt x="21236" y="0"/>
                  </a:moveTo>
                  <a:lnTo>
                    <a:pt x="12841" y="1626"/>
                  </a:lnTo>
                  <a:lnTo>
                    <a:pt x="6105" y="6108"/>
                  </a:lnTo>
                  <a:lnTo>
                    <a:pt x="1625" y="12848"/>
                  </a:lnTo>
                  <a:lnTo>
                    <a:pt x="0" y="21248"/>
                  </a:lnTo>
                  <a:lnTo>
                    <a:pt x="1625" y="29647"/>
                  </a:lnTo>
                  <a:lnTo>
                    <a:pt x="6105" y="36387"/>
                  </a:lnTo>
                  <a:lnTo>
                    <a:pt x="12841" y="40869"/>
                  </a:lnTo>
                  <a:lnTo>
                    <a:pt x="29631" y="44122"/>
                  </a:lnTo>
                  <a:lnTo>
                    <a:pt x="36367" y="48604"/>
                  </a:lnTo>
                  <a:lnTo>
                    <a:pt x="40846" y="55344"/>
                  </a:lnTo>
                  <a:lnTo>
                    <a:pt x="42472" y="63744"/>
                  </a:lnTo>
                  <a:lnTo>
                    <a:pt x="42472" y="417877"/>
                  </a:lnTo>
                  <a:lnTo>
                    <a:pt x="47450" y="442777"/>
                  </a:lnTo>
                  <a:lnTo>
                    <a:pt x="61054" y="463029"/>
                  </a:lnTo>
                  <a:lnTo>
                    <a:pt x="81295" y="476641"/>
                  </a:lnTo>
                  <a:lnTo>
                    <a:pt x="106181" y="481621"/>
                  </a:lnTo>
                  <a:lnTo>
                    <a:pt x="502593" y="481621"/>
                  </a:lnTo>
                  <a:lnTo>
                    <a:pt x="510988" y="479995"/>
                  </a:lnTo>
                  <a:lnTo>
                    <a:pt x="517724" y="475513"/>
                  </a:lnTo>
                  <a:lnTo>
                    <a:pt x="522203" y="468773"/>
                  </a:lnTo>
                  <a:lnTo>
                    <a:pt x="523829" y="460373"/>
                  </a:lnTo>
                  <a:lnTo>
                    <a:pt x="522203" y="451974"/>
                  </a:lnTo>
                  <a:lnTo>
                    <a:pt x="517724" y="445234"/>
                  </a:lnTo>
                  <a:lnTo>
                    <a:pt x="510988" y="440752"/>
                  </a:lnTo>
                  <a:lnTo>
                    <a:pt x="502593" y="439125"/>
                  </a:lnTo>
                  <a:lnTo>
                    <a:pt x="106181" y="439125"/>
                  </a:lnTo>
                  <a:lnTo>
                    <a:pt x="97786" y="437499"/>
                  </a:lnTo>
                  <a:lnTo>
                    <a:pt x="91050" y="433017"/>
                  </a:lnTo>
                  <a:lnTo>
                    <a:pt x="86571" y="426277"/>
                  </a:lnTo>
                  <a:lnTo>
                    <a:pt x="84945" y="417877"/>
                  </a:lnTo>
                  <a:lnTo>
                    <a:pt x="84945" y="378923"/>
                  </a:lnTo>
                  <a:lnTo>
                    <a:pt x="523829" y="339968"/>
                  </a:lnTo>
                  <a:lnTo>
                    <a:pt x="523829" y="336427"/>
                  </a:lnTo>
                  <a:lnTo>
                    <a:pt x="84945" y="336427"/>
                  </a:lnTo>
                  <a:lnTo>
                    <a:pt x="84945" y="269141"/>
                  </a:lnTo>
                  <a:lnTo>
                    <a:pt x="523829" y="269141"/>
                  </a:lnTo>
                  <a:lnTo>
                    <a:pt x="523829" y="240810"/>
                  </a:lnTo>
                  <a:lnTo>
                    <a:pt x="84945" y="240810"/>
                  </a:lnTo>
                  <a:lnTo>
                    <a:pt x="84945" y="191232"/>
                  </a:lnTo>
                  <a:lnTo>
                    <a:pt x="523829" y="191232"/>
                  </a:lnTo>
                  <a:lnTo>
                    <a:pt x="523829" y="162901"/>
                  </a:lnTo>
                  <a:lnTo>
                    <a:pt x="84945" y="162901"/>
                  </a:lnTo>
                  <a:lnTo>
                    <a:pt x="84945" y="113322"/>
                  </a:lnTo>
                  <a:lnTo>
                    <a:pt x="523829" y="113322"/>
                  </a:lnTo>
                  <a:lnTo>
                    <a:pt x="523829" y="70826"/>
                  </a:lnTo>
                  <a:lnTo>
                    <a:pt x="84945" y="70826"/>
                  </a:lnTo>
                  <a:lnTo>
                    <a:pt x="84945" y="63744"/>
                  </a:lnTo>
                  <a:lnTo>
                    <a:pt x="79968" y="38844"/>
                  </a:lnTo>
                  <a:lnTo>
                    <a:pt x="66363" y="18592"/>
                  </a:lnTo>
                  <a:lnTo>
                    <a:pt x="46122" y="4980"/>
                  </a:lnTo>
                  <a:lnTo>
                    <a:pt x="21236" y="0"/>
                  </a:lnTo>
                  <a:close/>
                </a:path>
                <a:path w="523875" h="481964">
                  <a:moveTo>
                    <a:pt x="191127" y="269141"/>
                  </a:moveTo>
                  <a:lnTo>
                    <a:pt x="162812" y="269141"/>
                  </a:lnTo>
                  <a:lnTo>
                    <a:pt x="162812" y="329344"/>
                  </a:lnTo>
                  <a:lnTo>
                    <a:pt x="84945" y="336427"/>
                  </a:lnTo>
                  <a:lnTo>
                    <a:pt x="523829" y="336427"/>
                  </a:lnTo>
                  <a:lnTo>
                    <a:pt x="523829" y="327219"/>
                  </a:lnTo>
                  <a:lnTo>
                    <a:pt x="191127" y="327219"/>
                  </a:lnTo>
                  <a:lnTo>
                    <a:pt x="191127" y="269141"/>
                  </a:lnTo>
                  <a:close/>
                </a:path>
                <a:path w="523875" h="481964">
                  <a:moveTo>
                    <a:pt x="297308" y="269141"/>
                  </a:moveTo>
                  <a:lnTo>
                    <a:pt x="268993" y="269141"/>
                  </a:lnTo>
                  <a:lnTo>
                    <a:pt x="268993" y="320136"/>
                  </a:lnTo>
                  <a:lnTo>
                    <a:pt x="191127" y="327219"/>
                  </a:lnTo>
                  <a:lnTo>
                    <a:pt x="523829" y="327219"/>
                  </a:lnTo>
                  <a:lnTo>
                    <a:pt x="523829" y="317303"/>
                  </a:lnTo>
                  <a:lnTo>
                    <a:pt x="297308" y="317303"/>
                  </a:lnTo>
                  <a:lnTo>
                    <a:pt x="297308" y="269141"/>
                  </a:lnTo>
                  <a:close/>
                </a:path>
                <a:path w="523875" h="481964">
                  <a:moveTo>
                    <a:pt x="403490" y="269141"/>
                  </a:moveTo>
                  <a:lnTo>
                    <a:pt x="375175" y="269141"/>
                  </a:lnTo>
                  <a:lnTo>
                    <a:pt x="375175" y="310221"/>
                  </a:lnTo>
                  <a:lnTo>
                    <a:pt x="297308" y="317303"/>
                  </a:lnTo>
                  <a:lnTo>
                    <a:pt x="523829" y="317303"/>
                  </a:lnTo>
                  <a:lnTo>
                    <a:pt x="523829" y="308096"/>
                  </a:lnTo>
                  <a:lnTo>
                    <a:pt x="403490" y="308096"/>
                  </a:lnTo>
                  <a:lnTo>
                    <a:pt x="403490" y="269141"/>
                  </a:lnTo>
                  <a:close/>
                </a:path>
                <a:path w="523875" h="481964">
                  <a:moveTo>
                    <a:pt x="523829" y="269141"/>
                  </a:moveTo>
                  <a:lnTo>
                    <a:pt x="481357" y="269141"/>
                  </a:lnTo>
                  <a:lnTo>
                    <a:pt x="481357" y="301013"/>
                  </a:lnTo>
                  <a:lnTo>
                    <a:pt x="403490" y="308096"/>
                  </a:lnTo>
                  <a:lnTo>
                    <a:pt x="523829" y="308096"/>
                  </a:lnTo>
                  <a:lnTo>
                    <a:pt x="523829" y="269141"/>
                  </a:lnTo>
                  <a:close/>
                </a:path>
                <a:path w="523875" h="481964">
                  <a:moveTo>
                    <a:pt x="191127" y="191232"/>
                  </a:moveTo>
                  <a:lnTo>
                    <a:pt x="162812" y="191232"/>
                  </a:lnTo>
                  <a:lnTo>
                    <a:pt x="162812" y="240810"/>
                  </a:lnTo>
                  <a:lnTo>
                    <a:pt x="191127" y="240810"/>
                  </a:lnTo>
                  <a:lnTo>
                    <a:pt x="191127" y="191232"/>
                  </a:lnTo>
                  <a:close/>
                </a:path>
                <a:path w="523875" h="481964">
                  <a:moveTo>
                    <a:pt x="297308" y="191232"/>
                  </a:moveTo>
                  <a:lnTo>
                    <a:pt x="268993" y="191232"/>
                  </a:lnTo>
                  <a:lnTo>
                    <a:pt x="268993" y="240810"/>
                  </a:lnTo>
                  <a:lnTo>
                    <a:pt x="297308" y="240810"/>
                  </a:lnTo>
                  <a:lnTo>
                    <a:pt x="297308" y="191232"/>
                  </a:lnTo>
                  <a:close/>
                </a:path>
                <a:path w="523875" h="481964">
                  <a:moveTo>
                    <a:pt x="403490" y="191232"/>
                  </a:moveTo>
                  <a:lnTo>
                    <a:pt x="375175" y="191232"/>
                  </a:lnTo>
                  <a:lnTo>
                    <a:pt x="375175" y="240810"/>
                  </a:lnTo>
                  <a:lnTo>
                    <a:pt x="403490" y="240810"/>
                  </a:lnTo>
                  <a:lnTo>
                    <a:pt x="403490" y="191232"/>
                  </a:lnTo>
                  <a:close/>
                </a:path>
                <a:path w="523875" h="481964">
                  <a:moveTo>
                    <a:pt x="523829" y="191232"/>
                  </a:moveTo>
                  <a:lnTo>
                    <a:pt x="481357" y="191232"/>
                  </a:lnTo>
                  <a:lnTo>
                    <a:pt x="481357" y="240810"/>
                  </a:lnTo>
                  <a:lnTo>
                    <a:pt x="523829" y="240810"/>
                  </a:lnTo>
                  <a:lnTo>
                    <a:pt x="523829" y="191232"/>
                  </a:lnTo>
                  <a:close/>
                </a:path>
                <a:path w="523875" h="481964">
                  <a:moveTo>
                    <a:pt x="191127" y="113322"/>
                  </a:moveTo>
                  <a:lnTo>
                    <a:pt x="162811" y="113322"/>
                  </a:lnTo>
                  <a:lnTo>
                    <a:pt x="162811" y="162901"/>
                  </a:lnTo>
                  <a:lnTo>
                    <a:pt x="191127" y="162901"/>
                  </a:lnTo>
                  <a:lnTo>
                    <a:pt x="191127" y="113322"/>
                  </a:lnTo>
                  <a:close/>
                </a:path>
                <a:path w="523875" h="481964">
                  <a:moveTo>
                    <a:pt x="297308" y="113322"/>
                  </a:moveTo>
                  <a:lnTo>
                    <a:pt x="268993" y="113322"/>
                  </a:lnTo>
                  <a:lnTo>
                    <a:pt x="268993" y="162901"/>
                  </a:lnTo>
                  <a:lnTo>
                    <a:pt x="297308" y="162901"/>
                  </a:lnTo>
                  <a:lnTo>
                    <a:pt x="297308" y="113322"/>
                  </a:lnTo>
                  <a:close/>
                </a:path>
                <a:path w="523875" h="481964">
                  <a:moveTo>
                    <a:pt x="403490" y="113322"/>
                  </a:moveTo>
                  <a:lnTo>
                    <a:pt x="375175" y="113322"/>
                  </a:lnTo>
                  <a:lnTo>
                    <a:pt x="375175" y="162901"/>
                  </a:lnTo>
                  <a:lnTo>
                    <a:pt x="403490" y="162901"/>
                  </a:lnTo>
                  <a:lnTo>
                    <a:pt x="403490" y="113322"/>
                  </a:lnTo>
                  <a:close/>
                </a:path>
                <a:path w="523875" h="481964">
                  <a:moveTo>
                    <a:pt x="523829" y="113322"/>
                  </a:moveTo>
                  <a:lnTo>
                    <a:pt x="481357" y="113322"/>
                  </a:lnTo>
                  <a:lnTo>
                    <a:pt x="481357" y="162901"/>
                  </a:lnTo>
                  <a:lnTo>
                    <a:pt x="523829" y="162901"/>
                  </a:lnTo>
                  <a:lnTo>
                    <a:pt x="523829" y="113322"/>
                  </a:lnTo>
                  <a:close/>
                </a:path>
              </a:pathLst>
            </a:custGeom>
            <a:solidFill>
              <a:srgbClr val="D45716"/>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16" name="object 16"/>
            <p:cNvPicPr/>
            <p:nvPr/>
          </p:nvPicPr>
          <p:blipFill>
            <a:blip r:embed="rId2" cstate="print"/>
            <a:stretch>
              <a:fillRect/>
            </a:stretch>
          </p:blipFill>
          <p:spPr>
            <a:xfrm>
              <a:off x="1313020" y="2617473"/>
              <a:ext cx="84945" cy="84992"/>
            </a:xfrm>
            <a:prstGeom prst="rect">
              <a:avLst/>
            </a:prstGeom>
          </p:spPr>
        </p:pic>
        <p:pic>
          <p:nvPicPr>
            <p:cNvPr id="17" name="object 17"/>
            <p:cNvPicPr/>
            <p:nvPr/>
          </p:nvPicPr>
          <p:blipFill>
            <a:blip r:embed="rId2" cstate="print"/>
            <a:stretch>
              <a:fillRect/>
            </a:stretch>
          </p:blipFill>
          <p:spPr>
            <a:xfrm>
              <a:off x="1001553" y="2617473"/>
              <a:ext cx="84945" cy="84992"/>
            </a:xfrm>
            <a:prstGeom prst="rect">
              <a:avLst/>
            </a:prstGeom>
          </p:spPr>
        </p:pic>
        <p:sp>
          <p:nvSpPr>
            <p:cNvPr id="18" name="object 18"/>
            <p:cNvSpPr/>
            <p:nvPr/>
          </p:nvSpPr>
          <p:spPr>
            <a:xfrm>
              <a:off x="3193859" y="2128329"/>
              <a:ext cx="582930" cy="583565"/>
            </a:xfrm>
            <a:custGeom>
              <a:avLst/>
              <a:gdLst/>
              <a:ahLst/>
              <a:cxnLst/>
              <a:rect l="l" t="t" r="r" b="b"/>
              <a:pathLst>
                <a:path w="582929" h="583564">
                  <a:moveTo>
                    <a:pt x="582739" y="532282"/>
                  </a:moveTo>
                  <a:lnTo>
                    <a:pt x="51409" y="532282"/>
                  </a:lnTo>
                  <a:lnTo>
                    <a:pt x="51409" y="0"/>
                  </a:lnTo>
                  <a:lnTo>
                    <a:pt x="0" y="0"/>
                  </a:lnTo>
                  <a:lnTo>
                    <a:pt x="0" y="532282"/>
                  </a:lnTo>
                  <a:lnTo>
                    <a:pt x="0" y="583095"/>
                  </a:lnTo>
                  <a:lnTo>
                    <a:pt x="582739" y="583095"/>
                  </a:lnTo>
                  <a:lnTo>
                    <a:pt x="582739" y="532282"/>
                  </a:lnTo>
                  <a:close/>
                </a:path>
                <a:path w="582929" h="583564">
                  <a:moveTo>
                    <a:pt x="582739" y="146113"/>
                  </a:moveTo>
                  <a:lnTo>
                    <a:pt x="445630" y="146113"/>
                  </a:lnTo>
                  <a:lnTo>
                    <a:pt x="496189" y="196697"/>
                  </a:lnTo>
                  <a:lnTo>
                    <a:pt x="428485" y="264439"/>
                  </a:lnTo>
                  <a:lnTo>
                    <a:pt x="377063" y="212991"/>
                  </a:lnTo>
                  <a:lnTo>
                    <a:pt x="291363" y="298742"/>
                  </a:lnTo>
                  <a:lnTo>
                    <a:pt x="239953" y="247294"/>
                  </a:lnTo>
                  <a:lnTo>
                    <a:pt x="84836" y="402488"/>
                  </a:lnTo>
                  <a:lnTo>
                    <a:pt x="120827" y="438505"/>
                  </a:lnTo>
                  <a:lnTo>
                    <a:pt x="239953" y="319316"/>
                  </a:lnTo>
                  <a:lnTo>
                    <a:pt x="291363" y="370763"/>
                  </a:lnTo>
                  <a:lnTo>
                    <a:pt x="377063" y="285026"/>
                  </a:lnTo>
                  <a:lnTo>
                    <a:pt x="428485" y="336473"/>
                  </a:lnTo>
                  <a:lnTo>
                    <a:pt x="532180" y="232714"/>
                  </a:lnTo>
                  <a:lnTo>
                    <a:pt x="582739" y="283311"/>
                  </a:lnTo>
                  <a:lnTo>
                    <a:pt x="582739" y="146113"/>
                  </a:lnTo>
                  <a:close/>
                </a:path>
              </a:pathLst>
            </a:custGeom>
            <a:solidFill>
              <a:srgbClr val="E09724"/>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19" name="object 19"/>
            <p:cNvSpPr/>
            <p:nvPr/>
          </p:nvSpPr>
          <p:spPr>
            <a:xfrm>
              <a:off x="5311116" y="2150466"/>
              <a:ext cx="396875" cy="419100"/>
            </a:xfrm>
            <a:custGeom>
              <a:avLst/>
              <a:gdLst/>
              <a:ahLst/>
              <a:cxnLst/>
              <a:rect l="l" t="t" r="r" b="b"/>
              <a:pathLst>
                <a:path w="396875" h="419100">
                  <a:moveTo>
                    <a:pt x="198205" y="0"/>
                  </a:moveTo>
                  <a:lnTo>
                    <a:pt x="154759" y="1495"/>
                  </a:lnTo>
                  <a:lnTo>
                    <a:pt x="102749" y="7887"/>
                  </a:lnTo>
                  <a:lnTo>
                    <a:pt x="52643" y="22029"/>
                  </a:lnTo>
                  <a:lnTo>
                    <a:pt x="14905" y="46779"/>
                  </a:lnTo>
                  <a:lnTo>
                    <a:pt x="0" y="84992"/>
                  </a:lnTo>
                  <a:lnTo>
                    <a:pt x="0" y="155818"/>
                  </a:lnTo>
                  <a:lnTo>
                    <a:pt x="1736" y="170139"/>
                  </a:lnTo>
                  <a:lnTo>
                    <a:pt x="6990" y="183264"/>
                  </a:lnTo>
                  <a:lnTo>
                    <a:pt x="15827" y="195061"/>
                  </a:lnTo>
                  <a:lnTo>
                    <a:pt x="28315" y="205397"/>
                  </a:lnTo>
                  <a:lnTo>
                    <a:pt x="28315" y="218854"/>
                  </a:lnTo>
                  <a:lnTo>
                    <a:pt x="2035" y="253714"/>
                  </a:lnTo>
                  <a:lnTo>
                    <a:pt x="0" y="339968"/>
                  </a:lnTo>
                  <a:lnTo>
                    <a:pt x="4888" y="363186"/>
                  </a:lnTo>
                  <a:lnTo>
                    <a:pt x="43601" y="398732"/>
                  </a:lnTo>
                  <a:lnTo>
                    <a:pt x="103737" y="416892"/>
                  </a:lnTo>
                  <a:lnTo>
                    <a:pt x="117417" y="418955"/>
                  </a:lnTo>
                  <a:lnTo>
                    <a:pt x="156441" y="379931"/>
                  </a:lnTo>
                  <a:lnTo>
                    <a:pt x="156441" y="377506"/>
                  </a:lnTo>
                  <a:lnTo>
                    <a:pt x="128126" y="377506"/>
                  </a:lnTo>
                  <a:lnTo>
                    <a:pt x="120715" y="376433"/>
                  </a:lnTo>
                  <a:lnTo>
                    <a:pt x="113437" y="375293"/>
                  </a:lnTo>
                  <a:lnTo>
                    <a:pt x="106425" y="374020"/>
                  </a:lnTo>
                  <a:lnTo>
                    <a:pt x="99810" y="372548"/>
                  </a:lnTo>
                  <a:lnTo>
                    <a:pt x="99810" y="364049"/>
                  </a:lnTo>
                  <a:lnTo>
                    <a:pt x="71495" y="364049"/>
                  </a:lnTo>
                  <a:lnTo>
                    <a:pt x="43180" y="327219"/>
                  </a:lnTo>
                  <a:lnTo>
                    <a:pt x="209154" y="327219"/>
                  </a:lnTo>
                  <a:lnTo>
                    <a:pt x="233302" y="303071"/>
                  </a:lnTo>
                  <a:lnTo>
                    <a:pt x="226487" y="300305"/>
                  </a:lnTo>
                  <a:lnTo>
                    <a:pt x="156441" y="300305"/>
                  </a:lnTo>
                  <a:lnTo>
                    <a:pt x="149030" y="299231"/>
                  </a:lnTo>
                  <a:lnTo>
                    <a:pt x="141752" y="298092"/>
                  </a:lnTo>
                  <a:lnTo>
                    <a:pt x="134740" y="296819"/>
                  </a:lnTo>
                  <a:lnTo>
                    <a:pt x="128126" y="295347"/>
                  </a:lnTo>
                  <a:lnTo>
                    <a:pt x="128126" y="286140"/>
                  </a:lnTo>
                  <a:lnTo>
                    <a:pt x="99810" y="286140"/>
                  </a:lnTo>
                  <a:lnTo>
                    <a:pt x="71495" y="249310"/>
                  </a:lnTo>
                  <a:lnTo>
                    <a:pt x="280146" y="249310"/>
                  </a:lnTo>
                  <a:lnTo>
                    <a:pt x="288630" y="247744"/>
                  </a:lnTo>
                  <a:lnTo>
                    <a:pt x="338060" y="198315"/>
                  </a:lnTo>
                  <a:lnTo>
                    <a:pt x="184756" y="198314"/>
                  </a:lnTo>
                  <a:lnTo>
                    <a:pt x="177445" y="197894"/>
                  </a:lnTo>
                  <a:lnTo>
                    <a:pt x="163354" y="197318"/>
                  </a:lnTo>
                  <a:lnTo>
                    <a:pt x="156441" y="196898"/>
                  </a:lnTo>
                  <a:lnTo>
                    <a:pt x="156441" y="194065"/>
                  </a:lnTo>
                  <a:lnTo>
                    <a:pt x="128126" y="194065"/>
                  </a:lnTo>
                  <a:lnTo>
                    <a:pt x="99810" y="179899"/>
                  </a:lnTo>
                  <a:lnTo>
                    <a:pt x="71495" y="179899"/>
                  </a:lnTo>
                  <a:lnTo>
                    <a:pt x="43180" y="143069"/>
                  </a:lnTo>
                  <a:lnTo>
                    <a:pt x="393306" y="143070"/>
                  </a:lnTo>
                  <a:lnTo>
                    <a:pt x="396411" y="139964"/>
                  </a:lnTo>
                  <a:lnTo>
                    <a:pt x="396411" y="127488"/>
                  </a:lnTo>
                  <a:lnTo>
                    <a:pt x="198913" y="127488"/>
                  </a:lnTo>
                  <a:lnTo>
                    <a:pt x="138146" y="124134"/>
                  </a:lnTo>
                  <a:lnTo>
                    <a:pt x="88661" y="115004"/>
                  </a:lnTo>
                  <a:lnTo>
                    <a:pt x="55369" y="101492"/>
                  </a:lnTo>
                  <a:lnTo>
                    <a:pt x="43180" y="84992"/>
                  </a:lnTo>
                  <a:lnTo>
                    <a:pt x="55369" y="68491"/>
                  </a:lnTo>
                  <a:lnTo>
                    <a:pt x="88661" y="54979"/>
                  </a:lnTo>
                  <a:lnTo>
                    <a:pt x="138146" y="45849"/>
                  </a:lnTo>
                  <a:lnTo>
                    <a:pt x="198913" y="42496"/>
                  </a:lnTo>
                  <a:lnTo>
                    <a:pt x="377208" y="42496"/>
                  </a:lnTo>
                  <a:lnTo>
                    <a:pt x="376945" y="42142"/>
                  </a:lnTo>
                  <a:lnTo>
                    <a:pt x="319253" y="14165"/>
                  </a:lnTo>
                  <a:lnTo>
                    <a:pt x="263242" y="3629"/>
                  </a:lnTo>
                  <a:lnTo>
                    <a:pt x="231553" y="918"/>
                  </a:lnTo>
                  <a:lnTo>
                    <a:pt x="198205" y="0"/>
                  </a:lnTo>
                  <a:close/>
                </a:path>
                <a:path w="396875" h="419100">
                  <a:moveTo>
                    <a:pt x="191447" y="344926"/>
                  </a:moveTo>
                  <a:lnTo>
                    <a:pt x="99810" y="344926"/>
                  </a:lnTo>
                  <a:lnTo>
                    <a:pt x="113703" y="347316"/>
                  </a:lnTo>
                  <a:lnTo>
                    <a:pt x="120815" y="348412"/>
                  </a:lnTo>
                  <a:lnTo>
                    <a:pt x="128126" y="349175"/>
                  </a:lnTo>
                  <a:lnTo>
                    <a:pt x="128126" y="377506"/>
                  </a:lnTo>
                  <a:lnTo>
                    <a:pt x="156441" y="377506"/>
                  </a:lnTo>
                  <a:lnTo>
                    <a:pt x="156441" y="352717"/>
                  </a:lnTo>
                  <a:lnTo>
                    <a:pt x="183656" y="352717"/>
                  </a:lnTo>
                  <a:lnTo>
                    <a:pt x="191447" y="344926"/>
                  </a:lnTo>
                  <a:close/>
                </a:path>
                <a:path w="396875" h="419100">
                  <a:moveTo>
                    <a:pt x="183656" y="352717"/>
                  </a:moveTo>
                  <a:lnTo>
                    <a:pt x="161396" y="352717"/>
                  </a:lnTo>
                  <a:lnTo>
                    <a:pt x="165643" y="353425"/>
                  </a:lnTo>
                  <a:lnTo>
                    <a:pt x="170598" y="353425"/>
                  </a:lnTo>
                  <a:lnTo>
                    <a:pt x="170598" y="354133"/>
                  </a:lnTo>
                  <a:lnTo>
                    <a:pt x="171008" y="361537"/>
                  </a:lnTo>
                  <a:lnTo>
                    <a:pt x="171582" y="364790"/>
                  </a:lnTo>
                  <a:lnTo>
                    <a:pt x="183656" y="352717"/>
                  </a:lnTo>
                  <a:close/>
                </a:path>
                <a:path w="396875" h="419100">
                  <a:moveTo>
                    <a:pt x="209154" y="327219"/>
                  </a:moveTo>
                  <a:lnTo>
                    <a:pt x="43180" y="327219"/>
                  </a:lnTo>
                  <a:lnTo>
                    <a:pt x="49695" y="330273"/>
                  </a:lnTo>
                  <a:lnTo>
                    <a:pt x="56541" y="333062"/>
                  </a:lnTo>
                  <a:lnTo>
                    <a:pt x="63786" y="335585"/>
                  </a:lnTo>
                  <a:lnTo>
                    <a:pt x="71495" y="337843"/>
                  </a:lnTo>
                  <a:lnTo>
                    <a:pt x="71495" y="364049"/>
                  </a:lnTo>
                  <a:lnTo>
                    <a:pt x="99810" y="364049"/>
                  </a:lnTo>
                  <a:lnTo>
                    <a:pt x="99810" y="344926"/>
                  </a:lnTo>
                  <a:lnTo>
                    <a:pt x="191447" y="344926"/>
                  </a:lnTo>
                  <a:lnTo>
                    <a:pt x="209154" y="327219"/>
                  </a:lnTo>
                  <a:close/>
                </a:path>
                <a:path w="396875" h="419100">
                  <a:moveTo>
                    <a:pt x="224581" y="267725"/>
                  </a:moveTo>
                  <a:lnTo>
                    <a:pt x="128126" y="267725"/>
                  </a:lnTo>
                  <a:lnTo>
                    <a:pt x="142018" y="270115"/>
                  </a:lnTo>
                  <a:lnTo>
                    <a:pt x="149130" y="271211"/>
                  </a:lnTo>
                  <a:lnTo>
                    <a:pt x="156441" y="271974"/>
                  </a:lnTo>
                  <a:lnTo>
                    <a:pt x="156441" y="300305"/>
                  </a:lnTo>
                  <a:lnTo>
                    <a:pt x="226487" y="300305"/>
                  </a:lnTo>
                  <a:lnTo>
                    <a:pt x="225260" y="299807"/>
                  </a:lnTo>
                  <a:lnTo>
                    <a:pt x="213071" y="283307"/>
                  </a:lnTo>
                  <a:lnTo>
                    <a:pt x="224581" y="267725"/>
                  </a:lnTo>
                  <a:close/>
                </a:path>
                <a:path w="396875" h="419100">
                  <a:moveTo>
                    <a:pt x="280146" y="249310"/>
                  </a:moveTo>
                  <a:lnTo>
                    <a:pt x="71495" y="249310"/>
                  </a:lnTo>
                  <a:lnTo>
                    <a:pt x="78010" y="252364"/>
                  </a:lnTo>
                  <a:lnTo>
                    <a:pt x="84856" y="255153"/>
                  </a:lnTo>
                  <a:lnTo>
                    <a:pt x="92101" y="257676"/>
                  </a:lnTo>
                  <a:lnTo>
                    <a:pt x="99810" y="259934"/>
                  </a:lnTo>
                  <a:lnTo>
                    <a:pt x="99810" y="286140"/>
                  </a:lnTo>
                  <a:lnTo>
                    <a:pt x="128126" y="286140"/>
                  </a:lnTo>
                  <a:lnTo>
                    <a:pt x="128126" y="267725"/>
                  </a:lnTo>
                  <a:lnTo>
                    <a:pt x="224581" y="267725"/>
                  </a:lnTo>
                  <a:lnTo>
                    <a:pt x="225260" y="266806"/>
                  </a:lnTo>
                  <a:lnTo>
                    <a:pt x="258552" y="253294"/>
                  </a:lnTo>
                  <a:lnTo>
                    <a:pt x="280146" y="249310"/>
                  </a:lnTo>
                  <a:close/>
                </a:path>
                <a:path w="396875" h="419100">
                  <a:moveTo>
                    <a:pt x="241386" y="168567"/>
                  </a:moveTo>
                  <a:lnTo>
                    <a:pt x="156441" y="168567"/>
                  </a:lnTo>
                  <a:lnTo>
                    <a:pt x="163353" y="169087"/>
                  </a:lnTo>
                  <a:lnTo>
                    <a:pt x="170333" y="169541"/>
                  </a:lnTo>
                  <a:lnTo>
                    <a:pt x="177445" y="169862"/>
                  </a:lnTo>
                  <a:lnTo>
                    <a:pt x="184756" y="169984"/>
                  </a:lnTo>
                  <a:lnTo>
                    <a:pt x="184756" y="198314"/>
                  </a:lnTo>
                  <a:lnTo>
                    <a:pt x="213071" y="198314"/>
                  </a:lnTo>
                  <a:lnTo>
                    <a:pt x="213071" y="169984"/>
                  </a:lnTo>
                  <a:lnTo>
                    <a:pt x="219685" y="169862"/>
                  </a:lnTo>
                  <a:lnTo>
                    <a:pt x="226698" y="169541"/>
                  </a:lnTo>
                  <a:lnTo>
                    <a:pt x="241386" y="168567"/>
                  </a:lnTo>
                  <a:close/>
                </a:path>
                <a:path w="396875" h="419100">
                  <a:moveTo>
                    <a:pt x="269701" y="168567"/>
                  </a:moveTo>
                  <a:lnTo>
                    <a:pt x="241386" y="168567"/>
                  </a:lnTo>
                  <a:lnTo>
                    <a:pt x="241386" y="196898"/>
                  </a:lnTo>
                  <a:lnTo>
                    <a:pt x="234473" y="197318"/>
                  </a:lnTo>
                  <a:lnTo>
                    <a:pt x="220382" y="197894"/>
                  </a:lnTo>
                  <a:lnTo>
                    <a:pt x="213071" y="198314"/>
                  </a:lnTo>
                  <a:lnTo>
                    <a:pt x="338060" y="198315"/>
                  </a:lnTo>
                  <a:lnTo>
                    <a:pt x="343018" y="193357"/>
                  </a:lnTo>
                  <a:lnTo>
                    <a:pt x="269701" y="193357"/>
                  </a:lnTo>
                  <a:lnTo>
                    <a:pt x="269701" y="168567"/>
                  </a:lnTo>
                  <a:close/>
                </a:path>
                <a:path w="396875" h="419100">
                  <a:moveTo>
                    <a:pt x="298016" y="161485"/>
                  </a:moveTo>
                  <a:lnTo>
                    <a:pt x="99810" y="161484"/>
                  </a:lnTo>
                  <a:lnTo>
                    <a:pt x="128125" y="165734"/>
                  </a:lnTo>
                  <a:lnTo>
                    <a:pt x="128126" y="194065"/>
                  </a:lnTo>
                  <a:lnTo>
                    <a:pt x="156441" y="194065"/>
                  </a:lnTo>
                  <a:lnTo>
                    <a:pt x="156441" y="168567"/>
                  </a:lnTo>
                  <a:lnTo>
                    <a:pt x="269701" y="168567"/>
                  </a:lnTo>
                  <a:lnTo>
                    <a:pt x="269701" y="165734"/>
                  </a:lnTo>
                  <a:lnTo>
                    <a:pt x="298016" y="161485"/>
                  </a:lnTo>
                  <a:close/>
                </a:path>
                <a:path w="396875" h="419100">
                  <a:moveTo>
                    <a:pt x="326331" y="161485"/>
                  </a:moveTo>
                  <a:lnTo>
                    <a:pt x="298016" y="161485"/>
                  </a:lnTo>
                  <a:lnTo>
                    <a:pt x="298016" y="188399"/>
                  </a:lnTo>
                  <a:lnTo>
                    <a:pt x="291402" y="189871"/>
                  </a:lnTo>
                  <a:lnTo>
                    <a:pt x="284390" y="191143"/>
                  </a:lnTo>
                  <a:lnTo>
                    <a:pt x="277112" y="192283"/>
                  </a:lnTo>
                  <a:lnTo>
                    <a:pt x="269701" y="193357"/>
                  </a:lnTo>
                  <a:lnTo>
                    <a:pt x="343018" y="193357"/>
                  </a:lnTo>
                  <a:lnTo>
                    <a:pt x="356475" y="179900"/>
                  </a:lnTo>
                  <a:lnTo>
                    <a:pt x="326331" y="179900"/>
                  </a:lnTo>
                  <a:lnTo>
                    <a:pt x="326331" y="161485"/>
                  </a:lnTo>
                  <a:close/>
                </a:path>
                <a:path w="396875" h="419100">
                  <a:moveTo>
                    <a:pt x="354646" y="143070"/>
                  </a:moveTo>
                  <a:lnTo>
                    <a:pt x="43180" y="143069"/>
                  </a:lnTo>
                  <a:lnTo>
                    <a:pt x="49695" y="146124"/>
                  </a:lnTo>
                  <a:lnTo>
                    <a:pt x="56541" y="148913"/>
                  </a:lnTo>
                  <a:lnTo>
                    <a:pt x="63786" y="151436"/>
                  </a:lnTo>
                  <a:lnTo>
                    <a:pt x="71495" y="153694"/>
                  </a:lnTo>
                  <a:lnTo>
                    <a:pt x="71495" y="179899"/>
                  </a:lnTo>
                  <a:lnTo>
                    <a:pt x="99810" y="179899"/>
                  </a:lnTo>
                  <a:lnTo>
                    <a:pt x="99810" y="161484"/>
                  </a:lnTo>
                  <a:lnTo>
                    <a:pt x="326331" y="161485"/>
                  </a:lnTo>
                  <a:lnTo>
                    <a:pt x="326331" y="154402"/>
                  </a:lnTo>
                  <a:lnTo>
                    <a:pt x="333742" y="152034"/>
                  </a:lnTo>
                  <a:lnTo>
                    <a:pt x="341020" y="149267"/>
                  </a:lnTo>
                  <a:lnTo>
                    <a:pt x="348032" y="146235"/>
                  </a:lnTo>
                  <a:lnTo>
                    <a:pt x="354646" y="143070"/>
                  </a:lnTo>
                  <a:close/>
                </a:path>
                <a:path w="396875" h="419100">
                  <a:moveTo>
                    <a:pt x="393306" y="143070"/>
                  </a:moveTo>
                  <a:lnTo>
                    <a:pt x="354646" y="143070"/>
                  </a:lnTo>
                  <a:lnTo>
                    <a:pt x="354646" y="155818"/>
                  </a:lnTo>
                  <a:lnTo>
                    <a:pt x="352711" y="162569"/>
                  </a:lnTo>
                  <a:lnTo>
                    <a:pt x="347125" y="168921"/>
                  </a:lnTo>
                  <a:lnTo>
                    <a:pt x="338222" y="174742"/>
                  </a:lnTo>
                  <a:lnTo>
                    <a:pt x="326331" y="179900"/>
                  </a:lnTo>
                  <a:lnTo>
                    <a:pt x="356475" y="179900"/>
                  </a:lnTo>
                  <a:lnTo>
                    <a:pt x="393306" y="143070"/>
                  </a:lnTo>
                  <a:close/>
                </a:path>
                <a:path w="396875" h="419100">
                  <a:moveTo>
                    <a:pt x="377208" y="42496"/>
                  </a:moveTo>
                  <a:lnTo>
                    <a:pt x="198913" y="42496"/>
                  </a:lnTo>
                  <a:lnTo>
                    <a:pt x="259680" y="45849"/>
                  </a:lnTo>
                  <a:lnTo>
                    <a:pt x="309165" y="54979"/>
                  </a:lnTo>
                  <a:lnTo>
                    <a:pt x="342458" y="68491"/>
                  </a:lnTo>
                  <a:lnTo>
                    <a:pt x="354646" y="84992"/>
                  </a:lnTo>
                  <a:lnTo>
                    <a:pt x="342458" y="101492"/>
                  </a:lnTo>
                  <a:lnTo>
                    <a:pt x="309165" y="115005"/>
                  </a:lnTo>
                  <a:lnTo>
                    <a:pt x="259680" y="124134"/>
                  </a:lnTo>
                  <a:lnTo>
                    <a:pt x="198913" y="127488"/>
                  </a:lnTo>
                  <a:lnTo>
                    <a:pt x="396411" y="127488"/>
                  </a:lnTo>
                  <a:lnTo>
                    <a:pt x="396411" y="84992"/>
                  </a:lnTo>
                  <a:lnTo>
                    <a:pt x="391522" y="61774"/>
                  </a:lnTo>
                  <a:lnTo>
                    <a:pt x="377208" y="42496"/>
                  </a:lnTo>
                  <a:close/>
                </a:path>
              </a:pathLst>
            </a:custGeom>
            <a:solidFill>
              <a:srgbClr val="B09C7C"/>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20" name="object 20"/>
            <p:cNvSpPr/>
            <p:nvPr/>
          </p:nvSpPr>
          <p:spPr>
            <a:xfrm>
              <a:off x="1418920" y="3010522"/>
              <a:ext cx="534670" cy="428625"/>
            </a:xfrm>
            <a:custGeom>
              <a:avLst/>
              <a:gdLst/>
              <a:ahLst/>
              <a:cxnLst/>
              <a:rect l="l" t="t" r="r" b="b"/>
              <a:pathLst>
                <a:path w="534669" h="428625">
                  <a:moveTo>
                    <a:pt x="278853" y="54533"/>
                  </a:moveTo>
                  <a:lnTo>
                    <a:pt x="31140" y="54533"/>
                  </a:lnTo>
                  <a:lnTo>
                    <a:pt x="19011" y="56972"/>
                  </a:lnTo>
                  <a:lnTo>
                    <a:pt x="9118" y="63652"/>
                  </a:lnTo>
                  <a:lnTo>
                    <a:pt x="2438" y="73558"/>
                  </a:lnTo>
                  <a:lnTo>
                    <a:pt x="0" y="85686"/>
                  </a:lnTo>
                  <a:lnTo>
                    <a:pt x="0" y="397256"/>
                  </a:lnTo>
                  <a:lnTo>
                    <a:pt x="2438" y="409384"/>
                  </a:lnTo>
                  <a:lnTo>
                    <a:pt x="9118" y="419290"/>
                  </a:lnTo>
                  <a:lnTo>
                    <a:pt x="19011" y="425970"/>
                  </a:lnTo>
                  <a:lnTo>
                    <a:pt x="31140" y="428421"/>
                  </a:lnTo>
                  <a:lnTo>
                    <a:pt x="160680" y="428421"/>
                  </a:lnTo>
                  <a:lnTo>
                    <a:pt x="207416" y="381685"/>
                  </a:lnTo>
                  <a:lnTo>
                    <a:pt x="46710" y="381685"/>
                  </a:lnTo>
                  <a:lnTo>
                    <a:pt x="46710" y="101269"/>
                  </a:lnTo>
                  <a:lnTo>
                    <a:pt x="259867" y="101269"/>
                  </a:lnTo>
                  <a:lnTo>
                    <a:pt x="278853" y="54533"/>
                  </a:lnTo>
                  <a:close/>
                </a:path>
                <a:path w="534669" h="428625">
                  <a:moveTo>
                    <a:pt x="355409" y="233680"/>
                  </a:moveTo>
                  <a:lnTo>
                    <a:pt x="334759" y="233680"/>
                  </a:lnTo>
                  <a:lnTo>
                    <a:pt x="334759" y="0"/>
                  </a:lnTo>
                  <a:lnTo>
                    <a:pt x="207784" y="311340"/>
                  </a:lnTo>
                  <a:lnTo>
                    <a:pt x="277609" y="311492"/>
                  </a:lnTo>
                  <a:lnTo>
                    <a:pt x="355409" y="233680"/>
                  </a:lnTo>
                  <a:close/>
                </a:path>
                <a:path w="534669" h="428625">
                  <a:moveTo>
                    <a:pt x="534568" y="54533"/>
                  </a:moveTo>
                  <a:lnTo>
                    <a:pt x="365899" y="54533"/>
                  </a:lnTo>
                  <a:lnTo>
                    <a:pt x="365899" y="101269"/>
                  </a:lnTo>
                  <a:lnTo>
                    <a:pt x="487832" y="101269"/>
                  </a:lnTo>
                  <a:lnTo>
                    <a:pt x="534568" y="54533"/>
                  </a:lnTo>
                  <a:close/>
                </a:path>
              </a:pathLst>
            </a:custGeom>
            <a:solidFill>
              <a:srgbClr val="7E5F52"/>
            </a:solidFill>
          </p:spPr>
          <p:txBody>
            <a:bodyPr wrap="square" lIns="0" tIns="0" rIns="0" bIns="0" rtlCol="0"/>
            <a:lstStyle/>
            <a:p>
              <a:pPr defTabSz="685800">
                <a:buClrTx/>
              </a:pPr>
              <a:endParaRPr sz="1350" kern="1200">
                <a:solidFill>
                  <a:prstClr val="black"/>
                </a:solidFill>
                <a:latin typeface="Calibri"/>
                <a:ea typeface="+mn-ea"/>
                <a:cs typeface="+mn-cs"/>
              </a:endParaRPr>
            </a:p>
          </p:txBody>
        </p:sp>
      </p:grpSp>
      <p:sp>
        <p:nvSpPr>
          <p:cNvPr id="21" name="object 21"/>
          <p:cNvSpPr txBox="1"/>
          <p:nvPr/>
        </p:nvSpPr>
        <p:spPr>
          <a:xfrm>
            <a:off x="1142142" y="1638014"/>
            <a:ext cx="1080547" cy="378469"/>
          </a:xfrm>
          <a:prstGeom prst="rect">
            <a:avLst/>
          </a:prstGeom>
        </p:spPr>
        <p:txBody>
          <a:bodyPr vert="horz" wrap="square" lIns="0" tIns="9049" rIns="0" bIns="0" rtlCol="0">
            <a:spAutoFit/>
          </a:bodyPr>
          <a:lstStyle/>
          <a:p>
            <a:pPr marL="270034" marR="3810" indent="-260985" defTabSz="685800">
              <a:spcBef>
                <a:spcPts val="71"/>
              </a:spcBef>
              <a:buClrTx/>
            </a:pPr>
            <a:r>
              <a:rPr sz="1200" b="1" kern="1200" spc="-4" dirty="0">
                <a:solidFill>
                  <a:srgbClr val="585858"/>
                </a:solidFill>
                <a:ea typeface="+mn-ea"/>
              </a:rPr>
              <a:t>~$</a:t>
            </a:r>
            <a:r>
              <a:rPr lang="en-US" sz="1200" b="1" kern="1200" spc="-4" dirty="0">
                <a:solidFill>
                  <a:srgbClr val="585858"/>
                </a:solidFill>
                <a:ea typeface="+mn-ea"/>
              </a:rPr>
              <a:t>29.65</a:t>
            </a:r>
            <a:r>
              <a:rPr lang="en-US" sz="1200" b="1" kern="1200" spc="-38" dirty="0">
                <a:solidFill>
                  <a:srgbClr val="585858"/>
                </a:solidFill>
                <a:ea typeface="+mn-ea"/>
              </a:rPr>
              <a:t> </a:t>
            </a:r>
            <a:r>
              <a:rPr sz="1200" b="1" kern="1200" spc="-4" dirty="0">
                <a:solidFill>
                  <a:srgbClr val="585858"/>
                </a:solidFill>
                <a:ea typeface="+mn-ea"/>
              </a:rPr>
              <a:t>billion </a:t>
            </a:r>
            <a:r>
              <a:rPr sz="1200" b="1" kern="1200" spc="-323" dirty="0">
                <a:solidFill>
                  <a:srgbClr val="585858"/>
                </a:solidFill>
                <a:ea typeface="+mn-ea"/>
              </a:rPr>
              <a:t> </a:t>
            </a:r>
            <a:r>
              <a:rPr sz="1200" b="1" kern="1200" spc="-4" dirty="0">
                <a:solidFill>
                  <a:srgbClr val="585858"/>
                </a:solidFill>
                <a:ea typeface="+mn-ea"/>
              </a:rPr>
              <a:t>(202</a:t>
            </a:r>
            <a:r>
              <a:rPr lang="en-US" sz="1200" b="1" kern="1200" spc="-4" dirty="0">
                <a:solidFill>
                  <a:srgbClr val="585858"/>
                </a:solidFill>
                <a:ea typeface="+mn-ea"/>
              </a:rPr>
              <a:t>3</a:t>
            </a:r>
            <a:r>
              <a:rPr sz="1200" b="1" kern="1200" spc="-4" dirty="0">
                <a:solidFill>
                  <a:srgbClr val="585858"/>
                </a:solidFill>
                <a:ea typeface="+mn-ea"/>
              </a:rPr>
              <a:t>)</a:t>
            </a:r>
            <a:endParaRPr sz="1200" kern="1200" dirty="0">
              <a:solidFill>
                <a:prstClr val="black"/>
              </a:solidFill>
              <a:ea typeface="+mn-ea"/>
            </a:endParaRPr>
          </a:p>
        </p:txBody>
      </p:sp>
      <p:sp>
        <p:nvSpPr>
          <p:cNvPr id="22" name="object 22"/>
          <p:cNvSpPr txBox="1"/>
          <p:nvPr/>
        </p:nvSpPr>
        <p:spPr>
          <a:xfrm>
            <a:off x="2923604" y="1540574"/>
            <a:ext cx="711994" cy="563135"/>
          </a:xfrm>
          <a:prstGeom prst="rect">
            <a:avLst/>
          </a:prstGeom>
        </p:spPr>
        <p:txBody>
          <a:bodyPr vert="horz" wrap="square" lIns="0" tIns="9049" rIns="0" bIns="0" rtlCol="0">
            <a:spAutoFit/>
          </a:bodyPr>
          <a:lstStyle/>
          <a:p>
            <a:pPr marL="9525" marR="3810" indent="-4763" algn="ctr" defTabSz="685800">
              <a:spcBef>
                <a:spcPts val="71"/>
              </a:spcBef>
              <a:buClrTx/>
            </a:pPr>
            <a:r>
              <a:rPr lang="en-US" sz="1200" b="1" kern="1200" spc="-15" dirty="0">
                <a:solidFill>
                  <a:srgbClr val="585858"/>
                </a:solidFill>
                <a:ea typeface="+mn-ea"/>
              </a:rPr>
              <a:t>13.1</a:t>
            </a:r>
            <a:r>
              <a:rPr sz="1200" b="1" kern="1200" spc="-15" dirty="0">
                <a:solidFill>
                  <a:srgbClr val="585858"/>
                </a:solidFill>
                <a:ea typeface="+mn-ea"/>
              </a:rPr>
              <a:t>%+ </a:t>
            </a:r>
            <a:r>
              <a:rPr sz="1200" b="1" kern="1200" spc="-11" dirty="0">
                <a:solidFill>
                  <a:srgbClr val="585858"/>
                </a:solidFill>
                <a:ea typeface="+mn-ea"/>
              </a:rPr>
              <a:t> </a:t>
            </a:r>
            <a:r>
              <a:rPr sz="1200" b="1" kern="1200" spc="-15" dirty="0">
                <a:solidFill>
                  <a:srgbClr val="585858"/>
                </a:solidFill>
                <a:ea typeface="+mn-ea"/>
              </a:rPr>
              <a:t>CAGR </a:t>
            </a:r>
            <a:r>
              <a:rPr sz="1200" b="1" kern="1200" spc="-4" dirty="0">
                <a:solidFill>
                  <a:srgbClr val="585858"/>
                </a:solidFill>
                <a:ea typeface="+mn-ea"/>
              </a:rPr>
              <a:t>(E) </a:t>
            </a:r>
            <a:r>
              <a:rPr sz="1200" b="1" kern="1200" spc="-326" dirty="0">
                <a:solidFill>
                  <a:srgbClr val="585858"/>
                </a:solidFill>
                <a:ea typeface="+mn-ea"/>
              </a:rPr>
              <a:t> </a:t>
            </a:r>
            <a:r>
              <a:rPr sz="1200" b="1" kern="1200" spc="-4" dirty="0">
                <a:solidFill>
                  <a:srgbClr val="585858"/>
                </a:solidFill>
                <a:ea typeface="+mn-ea"/>
              </a:rPr>
              <a:t>‘2</a:t>
            </a:r>
            <a:r>
              <a:rPr lang="en-US" sz="1200" b="1" kern="1200" spc="-4" dirty="0">
                <a:solidFill>
                  <a:srgbClr val="585858"/>
                </a:solidFill>
                <a:ea typeface="+mn-ea"/>
              </a:rPr>
              <a:t>4</a:t>
            </a:r>
            <a:r>
              <a:rPr sz="1200" b="1" kern="1200" spc="-4" dirty="0">
                <a:solidFill>
                  <a:srgbClr val="585858"/>
                </a:solidFill>
                <a:ea typeface="+mn-ea"/>
              </a:rPr>
              <a:t>-’</a:t>
            </a:r>
            <a:r>
              <a:rPr lang="en-US" sz="1200" b="1" kern="1200" spc="-4" dirty="0">
                <a:solidFill>
                  <a:srgbClr val="585858"/>
                </a:solidFill>
                <a:ea typeface="+mn-ea"/>
              </a:rPr>
              <a:t>32</a:t>
            </a:r>
            <a:endParaRPr sz="1200" kern="1200" dirty="0">
              <a:solidFill>
                <a:prstClr val="black"/>
              </a:solidFill>
              <a:ea typeface="+mn-ea"/>
            </a:endParaRPr>
          </a:p>
        </p:txBody>
      </p:sp>
      <p:sp>
        <p:nvSpPr>
          <p:cNvPr id="23" name="object 23"/>
          <p:cNvSpPr txBox="1"/>
          <p:nvPr/>
        </p:nvSpPr>
        <p:spPr>
          <a:xfrm>
            <a:off x="4453699" y="1597292"/>
            <a:ext cx="1186339" cy="378469"/>
          </a:xfrm>
          <a:prstGeom prst="rect">
            <a:avLst/>
          </a:prstGeom>
        </p:spPr>
        <p:txBody>
          <a:bodyPr vert="horz" wrap="square" lIns="0" tIns="9049" rIns="0" bIns="0" rtlCol="0">
            <a:spAutoFit/>
          </a:bodyPr>
          <a:lstStyle/>
          <a:p>
            <a:pPr marL="30480" algn="ctr" defTabSz="685800">
              <a:spcBef>
                <a:spcPts val="71"/>
              </a:spcBef>
              <a:buClrTx/>
            </a:pPr>
            <a:r>
              <a:rPr sz="1200" b="1" kern="1200" spc="-4" dirty="0">
                <a:solidFill>
                  <a:srgbClr val="585858"/>
                </a:solidFill>
                <a:ea typeface="+mn-ea"/>
              </a:rPr>
              <a:t>~$1</a:t>
            </a:r>
            <a:r>
              <a:rPr lang="en-US" sz="1200" b="1" kern="1200" spc="-4" dirty="0">
                <a:solidFill>
                  <a:srgbClr val="585858"/>
                </a:solidFill>
                <a:ea typeface="+mn-ea"/>
              </a:rPr>
              <a:t>40.7 </a:t>
            </a:r>
            <a:r>
              <a:rPr sz="1200" b="1" kern="1200" spc="-4" dirty="0">
                <a:solidFill>
                  <a:srgbClr val="585858"/>
                </a:solidFill>
                <a:ea typeface="+mn-ea"/>
              </a:rPr>
              <a:t>billion</a:t>
            </a:r>
            <a:endParaRPr sz="1200" kern="1200" dirty="0">
              <a:solidFill>
                <a:prstClr val="black"/>
              </a:solidFill>
              <a:ea typeface="+mn-ea"/>
            </a:endParaRPr>
          </a:p>
          <a:p>
            <a:pPr algn="ctr" defTabSz="685800">
              <a:spcBef>
                <a:spcPts val="4"/>
              </a:spcBef>
              <a:buClrTx/>
            </a:pPr>
            <a:r>
              <a:rPr lang="en-US" sz="1200" b="1" kern="1200" spc="-4" dirty="0">
                <a:solidFill>
                  <a:srgbClr val="585858"/>
                </a:solidFill>
                <a:ea typeface="+mn-ea"/>
              </a:rPr>
              <a:t>(2032)</a:t>
            </a:r>
            <a:endParaRPr sz="1200" b="1" kern="1200" spc="-4" dirty="0">
              <a:solidFill>
                <a:srgbClr val="585858"/>
              </a:solidFill>
              <a:ea typeface="+mn-ea"/>
            </a:endParaRPr>
          </a:p>
        </p:txBody>
      </p:sp>
      <p:sp>
        <p:nvSpPr>
          <p:cNvPr id="24" name="object 24"/>
          <p:cNvSpPr txBox="1"/>
          <p:nvPr/>
        </p:nvSpPr>
        <p:spPr>
          <a:xfrm>
            <a:off x="1646492" y="2251805"/>
            <a:ext cx="1287304" cy="378469"/>
          </a:xfrm>
          <a:prstGeom prst="rect">
            <a:avLst/>
          </a:prstGeom>
        </p:spPr>
        <p:txBody>
          <a:bodyPr vert="horz" wrap="square" lIns="0" tIns="9049" rIns="0" bIns="0" rtlCol="0">
            <a:spAutoFit/>
          </a:bodyPr>
          <a:lstStyle/>
          <a:p>
            <a:pPr marR="39052" algn="ctr" defTabSz="685800">
              <a:spcBef>
                <a:spcPts val="71"/>
              </a:spcBef>
              <a:buClrTx/>
            </a:pPr>
            <a:r>
              <a:rPr sz="1200" b="1" kern="1200" spc="-4" dirty="0">
                <a:solidFill>
                  <a:srgbClr val="585858"/>
                </a:solidFill>
                <a:ea typeface="+mn-ea"/>
              </a:rPr>
              <a:t>1000+</a:t>
            </a:r>
            <a:r>
              <a:rPr sz="1200" b="1" kern="1200" spc="-26" dirty="0">
                <a:solidFill>
                  <a:srgbClr val="585858"/>
                </a:solidFill>
                <a:ea typeface="+mn-ea"/>
              </a:rPr>
              <a:t> </a:t>
            </a:r>
            <a:r>
              <a:rPr sz="1200" b="1" kern="1200" spc="-4" dirty="0">
                <a:solidFill>
                  <a:srgbClr val="585858"/>
                </a:solidFill>
                <a:ea typeface="+mn-ea"/>
              </a:rPr>
              <a:t>Public</a:t>
            </a:r>
            <a:endParaRPr sz="1200" kern="1200" dirty="0">
              <a:solidFill>
                <a:prstClr val="black"/>
              </a:solidFill>
              <a:ea typeface="+mn-ea"/>
            </a:endParaRPr>
          </a:p>
          <a:p>
            <a:pPr algn="ctr" defTabSz="685800">
              <a:buClrTx/>
            </a:pPr>
            <a:r>
              <a:rPr sz="1200" b="1" kern="1200" spc="-4" dirty="0">
                <a:solidFill>
                  <a:srgbClr val="585858"/>
                </a:solidFill>
                <a:ea typeface="+mn-ea"/>
              </a:rPr>
              <a:t>charging</a:t>
            </a:r>
            <a:r>
              <a:rPr sz="1200" b="1" kern="1200" spc="-23" dirty="0">
                <a:solidFill>
                  <a:srgbClr val="585858"/>
                </a:solidFill>
                <a:ea typeface="+mn-ea"/>
              </a:rPr>
              <a:t> </a:t>
            </a:r>
            <a:r>
              <a:rPr sz="1200" b="1" kern="1200" spc="-4" dirty="0">
                <a:solidFill>
                  <a:srgbClr val="585858"/>
                </a:solidFill>
                <a:ea typeface="+mn-ea"/>
              </a:rPr>
              <a:t>stations</a:t>
            </a:r>
            <a:endParaRPr sz="1200" kern="1200" dirty="0">
              <a:solidFill>
                <a:prstClr val="black"/>
              </a:solidFill>
              <a:ea typeface="+mn-ea"/>
            </a:endParaRPr>
          </a:p>
        </p:txBody>
      </p:sp>
      <p:sp>
        <p:nvSpPr>
          <p:cNvPr id="25" name="object 25"/>
          <p:cNvSpPr txBox="1"/>
          <p:nvPr/>
        </p:nvSpPr>
        <p:spPr>
          <a:xfrm>
            <a:off x="3637597" y="2257234"/>
            <a:ext cx="1564958" cy="378469"/>
          </a:xfrm>
          <a:prstGeom prst="rect">
            <a:avLst/>
          </a:prstGeom>
        </p:spPr>
        <p:txBody>
          <a:bodyPr vert="horz" wrap="square" lIns="0" tIns="9049" rIns="0" bIns="0" rtlCol="0">
            <a:spAutoFit/>
          </a:bodyPr>
          <a:lstStyle/>
          <a:p>
            <a:pPr marL="282893" marR="3810" indent="-273368" defTabSz="685800">
              <a:spcBef>
                <a:spcPts val="71"/>
              </a:spcBef>
              <a:buClrTx/>
            </a:pPr>
            <a:r>
              <a:rPr sz="1200" b="1" kern="1200" spc="-4" dirty="0">
                <a:solidFill>
                  <a:srgbClr val="585858"/>
                </a:solidFill>
                <a:ea typeface="+mn-ea"/>
              </a:rPr>
              <a:t>~1.3%</a:t>
            </a:r>
            <a:r>
              <a:rPr sz="1200" b="1" kern="1200" dirty="0">
                <a:solidFill>
                  <a:srgbClr val="585858"/>
                </a:solidFill>
                <a:ea typeface="+mn-ea"/>
              </a:rPr>
              <a:t> </a:t>
            </a:r>
            <a:r>
              <a:rPr sz="1200" b="1" kern="1200" spc="-4" dirty="0">
                <a:solidFill>
                  <a:srgbClr val="585858"/>
                </a:solidFill>
                <a:ea typeface="+mn-ea"/>
              </a:rPr>
              <a:t>of</a:t>
            </a:r>
            <a:r>
              <a:rPr sz="1200" b="1" kern="1200" spc="-8" dirty="0">
                <a:solidFill>
                  <a:srgbClr val="585858"/>
                </a:solidFill>
                <a:ea typeface="+mn-ea"/>
              </a:rPr>
              <a:t> </a:t>
            </a:r>
            <a:r>
              <a:rPr sz="1200" b="1" kern="1200" spc="-4" dirty="0">
                <a:solidFill>
                  <a:srgbClr val="585858"/>
                </a:solidFill>
                <a:ea typeface="+mn-ea"/>
              </a:rPr>
              <a:t>total</a:t>
            </a:r>
            <a:r>
              <a:rPr sz="1200" b="1" kern="1200" spc="11" dirty="0">
                <a:solidFill>
                  <a:srgbClr val="585858"/>
                </a:solidFill>
                <a:ea typeface="+mn-ea"/>
              </a:rPr>
              <a:t> </a:t>
            </a:r>
            <a:r>
              <a:rPr sz="1200" b="1" kern="1200" spc="-8" dirty="0">
                <a:solidFill>
                  <a:srgbClr val="585858"/>
                </a:solidFill>
                <a:ea typeface="+mn-ea"/>
              </a:rPr>
              <a:t>vehicle </a:t>
            </a:r>
            <a:r>
              <a:rPr sz="1200" b="1" kern="1200" spc="-323" dirty="0">
                <a:solidFill>
                  <a:srgbClr val="585858"/>
                </a:solidFill>
                <a:ea typeface="+mn-ea"/>
              </a:rPr>
              <a:t> </a:t>
            </a:r>
            <a:r>
              <a:rPr sz="1200" b="1" kern="1200" spc="-8" dirty="0">
                <a:solidFill>
                  <a:srgbClr val="585858"/>
                </a:solidFill>
                <a:ea typeface="+mn-ea"/>
              </a:rPr>
              <a:t>sales</a:t>
            </a:r>
            <a:r>
              <a:rPr sz="1200" b="1" kern="1200" dirty="0">
                <a:solidFill>
                  <a:srgbClr val="585858"/>
                </a:solidFill>
                <a:ea typeface="+mn-ea"/>
              </a:rPr>
              <a:t> </a:t>
            </a:r>
            <a:r>
              <a:rPr sz="1200" b="1" kern="1200" spc="-4" dirty="0">
                <a:solidFill>
                  <a:srgbClr val="585858"/>
                </a:solidFill>
                <a:ea typeface="+mn-ea"/>
              </a:rPr>
              <a:t>(‘20-’21)</a:t>
            </a:r>
            <a:endParaRPr sz="1200" kern="1200">
              <a:solidFill>
                <a:prstClr val="black"/>
              </a:solidFill>
              <a:ea typeface="+mn-ea"/>
            </a:endParaRPr>
          </a:p>
        </p:txBody>
      </p:sp>
      <p:sp>
        <p:nvSpPr>
          <p:cNvPr id="26" name="object 26"/>
          <p:cNvSpPr txBox="1"/>
          <p:nvPr/>
        </p:nvSpPr>
        <p:spPr>
          <a:xfrm>
            <a:off x="428929" y="692753"/>
            <a:ext cx="8272463" cy="171681"/>
          </a:xfrm>
          <a:prstGeom prst="rect">
            <a:avLst/>
          </a:prstGeom>
        </p:spPr>
        <p:txBody>
          <a:bodyPr vert="horz" wrap="square" lIns="0" tIns="10001" rIns="0" bIns="0" rtlCol="0">
            <a:spAutoFit/>
          </a:bodyPr>
          <a:lstStyle/>
          <a:p>
            <a:pPr marL="9525" defTabSz="685800">
              <a:spcBef>
                <a:spcPts val="79"/>
              </a:spcBef>
              <a:buClrTx/>
            </a:pPr>
            <a:r>
              <a:rPr sz="1050" kern="1200" spc="98" dirty="0">
                <a:solidFill>
                  <a:srgbClr val="BEBEBE"/>
                </a:solidFill>
                <a:latin typeface="Arial MT"/>
                <a:ea typeface="+mn-ea"/>
                <a:cs typeface="Arial MT"/>
              </a:rPr>
              <a:t>Following</a:t>
            </a:r>
            <a:r>
              <a:rPr sz="1050" kern="1200" spc="191" dirty="0">
                <a:solidFill>
                  <a:srgbClr val="BEBEBE"/>
                </a:solidFill>
                <a:latin typeface="Arial MT"/>
                <a:ea typeface="+mn-ea"/>
                <a:cs typeface="Arial MT"/>
              </a:rPr>
              <a:t> </a:t>
            </a:r>
            <a:r>
              <a:rPr sz="1050" kern="1200" spc="56" dirty="0">
                <a:solidFill>
                  <a:srgbClr val="BEBEBE"/>
                </a:solidFill>
                <a:latin typeface="Arial MT"/>
                <a:ea typeface="+mn-ea"/>
                <a:cs typeface="Arial MT"/>
              </a:rPr>
              <a:t>is</a:t>
            </a:r>
            <a:r>
              <a:rPr sz="1050" kern="1200" spc="214" dirty="0">
                <a:solidFill>
                  <a:srgbClr val="BEBEBE"/>
                </a:solidFill>
                <a:latin typeface="Arial MT"/>
                <a:ea typeface="+mn-ea"/>
                <a:cs typeface="Arial MT"/>
              </a:rPr>
              <a:t> </a:t>
            </a:r>
            <a:r>
              <a:rPr sz="1050" kern="1200" dirty="0">
                <a:solidFill>
                  <a:srgbClr val="BEBEBE"/>
                </a:solidFill>
                <a:latin typeface="Arial MT"/>
                <a:ea typeface="+mn-ea"/>
                <a:cs typeface="Arial MT"/>
              </a:rPr>
              <a:t>a</a:t>
            </a:r>
            <a:r>
              <a:rPr sz="1050" kern="1200" spc="217" dirty="0">
                <a:solidFill>
                  <a:srgbClr val="BEBEBE"/>
                </a:solidFill>
                <a:latin typeface="Arial MT"/>
                <a:ea typeface="+mn-ea"/>
                <a:cs typeface="Arial MT"/>
              </a:rPr>
              <a:t> </a:t>
            </a:r>
            <a:r>
              <a:rPr sz="1050" kern="1200" spc="90" dirty="0">
                <a:solidFill>
                  <a:srgbClr val="BEBEBE"/>
                </a:solidFill>
                <a:latin typeface="Arial MT"/>
                <a:ea typeface="+mn-ea"/>
                <a:cs typeface="Arial MT"/>
              </a:rPr>
              <a:t>bird’s</a:t>
            </a:r>
            <a:r>
              <a:rPr sz="1050" kern="1200" spc="195" dirty="0">
                <a:solidFill>
                  <a:srgbClr val="BEBEBE"/>
                </a:solidFill>
                <a:latin typeface="Arial MT"/>
                <a:ea typeface="+mn-ea"/>
                <a:cs typeface="Arial MT"/>
              </a:rPr>
              <a:t> </a:t>
            </a:r>
            <a:r>
              <a:rPr sz="1050" kern="1200" spc="71" dirty="0">
                <a:solidFill>
                  <a:srgbClr val="BEBEBE"/>
                </a:solidFill>
                <a:latin typeface="Arial MT"/>
                <a:ea typeface="+mn-ea"/>
                <a:cs typeface="Arial MT"/>
              </a:rPr>
              <a:t>eye</a:t>
            </a:r>
            <a:r>
              <a:rPr sz="1050" kern="1200" spc="217" dirty="0">
                <a:solidFill>
                  <a:srgbClr val="BEBEBE"/>
                </a:solidFill>
                <a:latin typeface="Arial MT"/>
                <a:ea typeface="+mn-ea"/>
                <a:cs typeface="Arial MT"/>
              </a:rPr>
              <a:t> </a:t>
            </a:r>
            <a:r>
              <a:rPr sz="1050" kern="1200" spc="83" dirty="0">
                <a:solidFill>
                  <a:srgbClr val="BEBEBE"/>
                </a:solidFill>
                <a:latin typeface="Arial MT"/>
                <a:ea typeface="+mn-ea"/>
                <a:cs typeface="Arial MT"/>
              </a:rPr>
              <a:t>view</a:t>
            </a:r>
            <a:r>
              <a:rPr sz="1050" kern="1200" spc="217" dirty="0">
                <a:solidFill>
                  <a:srgbClr val="BEBEBE"/>
                </a:solidFill>
                <a:latin typeface="Arial MT"/>
                <a:ea typeface="+mn-ea"/>
                <a:cs typeface="Arial MT"/>
              </a:rPr>
              <a:t> </a:t>
            </a:r>
            <a:r>
              <a:rPr sz="1050" kern="1200" spc="56" dirty="0">
                <a:solidFill>
                  <a:srgbClr val="BEBEBE"/>
                </a:solidFill>
                <a:latin typeface="Arial MT"/>
                <a:ea typeface="+mn-ea"/>
                <a:cs typeface="Arial MT"/>
              </a:rPr>
              <a:t>of</a:t>
            </a:r>
            <a:r>
              <a:rPr sz="1050" kern="1200" spc="206" dirty="0">
                <a:solidFill>
                  <a:srgbClr val="BEBEBE"/>
                </a:solidFill>
                <a:latin typeface="Arial MT"/>
                <a:ea typeface="+mn-ea"/>
                <a:cs typeface="Arial MT"/>
              </a:rPr>
              <a:t> </a:t>
            </a:r>
            <a:r>
              <a:rPr sz="1050" kern="1200" spc="79" dirty="0">
                <a:solidFill>
                  <a:srgbClr val="BEBEBE"/>
                </a:solidFill>
                <a:latin typeface="Arial MT"/>
                <a:ea typeface="+mn-ea"/>
                <a:cs typeface="Arial MT"/>
              </a:rPr>
              <a:t>the</a:t>
            </a:r>
            <a:r>
              <a:rPr sz="1050" kern="1200" spc="199" dirty="0">
                <a:solidFill>
                  <a:srgbClr val="BEBEBE"/>
                </a:solidFill>
                <a:latin typeface="Arial MT"/>
                <a:ea typeface="+mn-ea"/>
                <a:cs typeface="Arial MT"/>
              </a:rPr>
              <a:t> </a:t>
            </a:r>
            <a:r>
              <a:rPr sz="1050" kern="1200" spc="56" dirty="0">
                <a:solidFill>
                  <a:srgbClr val="BEBEBE"/>
                </a:solidFill>
                <a:latin typeface="Arial MT"/>
                <a:ea typeface="+mn-ea"/>
                <a:cs typeface="Arial MT"/>
              </a:rPr>
              <a:t>E</a:t>
            </a:r>
            <a:r>
              <a:rPr lang="en-US" sz="1050" kern="1200" spc="56" dirty="0">
                <a:solidFill>
                  <a:srgbClr val="BEBEBE"/>
                </a:solidFill>
                <a:latin typeface="Arial MT"/>
                <a:ea typeface="+mn-ea"/>
                <a:cs typeface="Arial MT"/>
              </a:rPr>
              <a:t>-</a:t>
            </a:r>
            <a:r>
              <a:rPr sz="1050" kern="1200" spc="56" dirty="0">
                <a:solidFill>
                  <a:srgbClr val="BEBEBE"/>
                </a:solidFill>
                <a:latin typeface="Arial MT"/>
                <a:ea typeface="+mn-ea"/>
                <a:cs typeface="Arial MT"/>
              </a:rPr>
              <a:t>V</a:t>
            </a:r>
            <a:r>
              <a:rPr lang="en-US" sz="1050" kern="1200" spc="56" dirty="0">
                <a:solidFill>
                  <a:srgbClr val="BEBEBE"/>
                </a:solidFill>
                <a:latin typeface="Arial MT"/>
                <a:ea typeface="+mn-ea"/>
                <a:cs typeface="Arial MT"/>
              </a:rPr>
              <a:t>an</a:t>
            </a:r>
            <a:r>
              <a:rPr sz="1050" kern="1200" spc="217" dirty="0">
                <a:solidFill>
                  <a:srgbClr val="BEBEBE"/>
                </a:solidFill>
                <a:latin typeface="Arial MT"/>
                <a:ea typeface="+mn-ea"/>
                <a:cs typeface="Arial MT"/>
              </a:rPr>
              <a:t> </a:t>
            </a:r>
            <a:r>
              <a:rPr sz="1050" kern="1200" spc="90" dirty="0">
                <a:solidFill>
                  <a:srgbClr val="BEBEBE"/>
                </a:solidFill>
                <a:latin typeface="Arial MT"/>
                <a:ea typeface="+mn-ea"/>
                <a:cs typeface="Arial MT"/>
              </a:rPr>
              <a:t>space</a:t>
            </a:r>
            <a:r>
              <a:rPr sz="1050" kern="1200" spc="191" dirty="0">
                <a:solidFill>
                  <a:srgbClr val="BEBEBE"/>
                </a:solidFill>
                <a:latin typeface="Arial MT"/>
                <a:ea typeface="+mn-ea"/>
                <a:cs typeface="Arial MT"/>
              </a:rPr>
              <a:t> </a:t>
            </a:r>
            <a:r>
              <a:rPr sz="1050" kern="1200" spc="90" dirty="0">
                <a:solidFill>
                  <a:srgbClr val="BEBEBE"/>
                </a:solidFill>
                <a:latin typeface="Arial MT"/>
                <a:ea typeface="+mn-ea"/>
                <a:cs typeface="Arial MT"/>
              </a:rPr>
              <a:t>which</a:t>
            </a:r>
            <a:r>
              <a:rPr sz="1050" kern="1200" spc="199" dirty="0">
                <a:solidFill>
                  <a:srgbClr val="BEBEBE"/>
                </a:solidFill>
                <a:latin typeface="Arial MT"/>
                <a:ea typeface="+mn-ea"/>
                <a:cs typeface="Arial MT"/>
              </a:rPr>
              <a:t> </a:t>
            </a:r>
            <a:r>
              <a:rPr sz="1050" kern="1200" spc="56" dirty="0">
                <a:solidFill>
                  <a:srgbClr val="BEBEBE"/>
                </a:solidFill>
                <a:latin typeface="Arial MT"/>
                <a:ea typeface="+mn-ea"/>
                <a:cs typeface="Arial MT"/>
              </a:rPr>
              <a:t>is</a:t>
            </a:r>
            <a:r>
              <a:rPr sz="1050" kern="1200" spc="217" dirty="0">
                <a:solidFill>
                  <a:srgbClr val="BEBEBE"/>
                </a:solidFill>
                <a:latin typeface="Arial MT"/>
                <a:ea typeface="+mn-ea"/>
                <a:cs typeface="Arial MT"/>
              </a:rPr>
              <a:t> </a:t>
            </a:r>
            <a:r>
              <a:rPr sz="1050" kern="1200" spc="98" dirty="0">
                <a:solidFill>
                  <a:srgbClr val="BEBEBE"/>
                </a:solidFill>
                <a:latin typeface="Arial MT"/>
                <a:ea typeface="+mn-ea"/>
                <a:cs typeface="Arial MT"/>
              </a:rPr>
              <a:t>expected</a:t>
            </a:r>
            <a:r>
              <a:rPr sz="1050" kern="1200" spc="191" dirty="0">
                <a:solidFill>
                  <a:srgbClr val="BEBEBE"/>
                </a:solidFill>
                <a:latin typeface="Arial MT"/>
                <a:ea typeface="+mn-ea"/>
                <a:cs typeface="Arial MT"/>
              </a:rPr>
              <a:t> </a:t>
            </a:r>
            <a:r>
              <a:rPr sz="1050" kern="1200" spc="60" dirty="0">
                <a:solidFill>
                  <a:srgbClr val="BEBEBE"/>
                </a:solidFill>
                <a:latin typeface="Arial MT"/>
                <a:ea typeface="+mn-ea"/>
                <a:cs typeface="Arial MT"/>
              </a:rPr>
              <a:t>to</a:t>
            </a:r>
            <a:r>
              <a:rPr sz="1050" kern="1200" spc="210" dirty="0">
                <a:solidFill>
                  <a:srgbClr val="BEBEBE"/>
                </a:solidFill>
                <a:latin typeface="Arial MT"/>
                <a:ea typeface="+mn-ea"/>
                <a:cs typeface="Arial MT"/>
              </a:rPr>
              <a:t> </a:t>
            </a:r>
            <a:r>
              <a:rPr sz="1050" kern="1200" spc="90" dirty="0">
                <a:solidFill>
                  <a:srgbClr val="BEBEBE"/>
                </a:solidFill>
                <a:latin typeface="Arial MT"/>
                <a:ea typeface="+mn-ea"/>
                <a:cs typeface="Arial MT"/>
              </a:rPr>
              <a:t>shape</a:t>
            </a:r>
            <a:r>
              <a:rPr sz="1050" kern="1200" spc="191" dirty="0">
                <a:solidFill>
                  <a:srgbClr val="BEBEBE"/>
                </a:solidFill>
                <a:latin typeface="Arial MT"/>
                <a:ea typeface="+mn-ea"/>
                <a:cs typeface="Arial MT"/>
              </a:rPr>
              <a:t> </a:t>
            </a:r>
            <a:r>
              <a:rPr sz="1050" kern="1200" spc="79" dirty="0">
                <a:solidFill>
                  <a:srgbClr val="BEBEBE"/>
                </a:solidFill>
                <a:latin typeface="Arial MT"/>
                <a:ea typeface="+mn-ea"/>
                <a:cs typeface="Arial MT"/>
              </a:rPr>
              <a:t>the</a:t>
            </a:r>
            <a:r>
              <a:rPr sz="1050" kern="1200" spc="191" dirty="0">
                <a:solidFill>
                  <a:srgbClr val="BEBEBE"/>
                </a:solidFill>
                <a:latin typeface="Arial MT"/>
                <a:ea typeface="+mn-ea"/>
                <a:cs typeface="Arial MT"/>
              </a:rPr>
              <a:t> </a:t>
            </a:r>
            <a:r>
              <a:rPr sz="1050" kern="1200" spc="94" dirty="0">
                <a:solidFill>
                  <a:srgbClr val="BEBEBE"/>
                </a:solidFill>
                <a:latin typeface="Arial MT"/>
                <a:ea typeface="+mn-ea"/>
                <a:cs typeface="Arial MT"/>
              </a:rPr>
              <a:t>future</a:t>
            </a:r>
            <a:r>
              <a:rPr sz="1050" kern="1200" spc="191" dirty="0">
                <a:solidFill>
                  <a:srgbClr val="BEBEBE"/>
                </a:solidFill>
                <a:latin typeface="Arial MT"/>
                <a:ea typeface="+mn-ea"/>
                <a:cs typeface="Arial MT"/>
              </a:rPr>
              <a:t> </a:t>
            </a:r>
            <a:r>
              <a:rPr sz="1050" kern="1200" spc="56" dirty="0">
                <a:solidFill>
                  <a:srgbClr val="BEBEBE"/>
                </a:solidFill>
                <a:latin typeface="Arial MT"/>
                <a:ea typeface="+mn-ea"/>
                <a:cs typeface="Arial MT"/>
              </a:rPr>
              <a:t>of</a:t>
            </a:r>
            <a:r>
              <a:rPr sz="1050" kern="1200" spc="217" dirty="0">
                <a:solidFill>
                  <a:srgbClr val="BEBEBE"/>
                </a:solidFill>
                <a:latin typeface="Arial MT"/>
                <a:ea typeface="+mn-ea"/>
                <a:cs typeface="Arial MT"/>
              </a:rPr>
              <a:t> </a:t>
            </a:r>
            <a:r>
              <a:rPr sz="1050" kern="1200" spc="98" dirty="0">
                <a:solidFill>
                  <a:srgbClr val="BEBEBE"/>
                </a:solidFill>
                <a:latin typeface="Arial MT"/>
                <a:ea typeface="+mn-ea"/>
                <a:cs typeface="Arial MT"/>
              </a:rPr>
              <a:t>mobility</a:t>
            </a:r>
            <a:r>
              <a:rPr sz="1050" kern="1200" spc="188" dirty="0">
                <a:solidFill>
                  <a:srgbClr val="BEBEBE"/>
                </a:solidFill>
                <a:latin typeface="Arial MT"/>
                <a:ea typeface="+mn-ea"/>
                <a:cs typeface="Arial MT"/>
              </a:rPr>
              <a:t> </a:t>
            </a:r>
            <a:r>
              <a:rPr sz="1050" kern="1200" spc="98" dirty="0">
                <a:solidFill>
                  <a:srgbClr val="BEBEBE"/>
                </a:solidFill>
                <a:latin typeface="Arial MT"/>
                <a:ea typeface="+mn-ea"/>
                <a:cs typeface="Arial MT"/>
              </a:rPr>
              <a:t>solutions</a:t>
            </a:r>
            <a:endParaRPr sz="1050" kern="1200" dirty="0">
              <a:solidFill>
                <a:prstClr val="black"/>
              </a:solidFill>
              <a:latin typeface="Arial MT"/>
              <a:ea typeface="+mn-ea"/>
              <a:cs typeface="Arial MT"/>
            </a:endParaRPr>
          </a:p>
        </p:txBody>
      </p:sp>
      <p:grpSp>
        <p:nvGrpSpPr>
          <p:cNvPr id="29" name="object 29"/>
          <p:cNvGrpSpPr/>
          <p:nvPr/>
        </p:nvGrpSpPr>
        <p:grpSpPr>
          <a:xfrm>
            <a:off x="3384014" y="3281552"/>
            <a:ext cx="1609725" cy="1569720"/>
            <a:chOff x="1155191" y="4375403"/>
            <a:chExt cx="2146300" cy="2092960"/>
          </a:xfrm>
        </p:grpSpPr>
        <p:sp>
          <p:nvSpPr>
            <p:cNvPr id="30" name="object 30"/>
            <p:cNvSpPr/>
            <p:nvPr/>
          </p:nvSpPr>
          <p:spPr>
            <a:xfrm>
              <a:off x="2321052" y="4415027"/>
              <a:ext cx="771525" cy="1015365"/>
            </a:xfrm>
            <a:custGeom>
              <a:avLst/>
              <a:gdLst/>
              <a:ahLst/>
              <a:cxnLst/>
              <a:rect l="l" t="t" r="r" b="b"/>
              <a:pathLst>
                <a:path w="771525" h="1015364">
                  <a:moveTo>
                    <a:pt x="0" y="0"/>
                  </a:moveTo>
                  <a:lnTo>
                    <a:pt x="253492" y="790575"/>
                  </a:lnTo>
                  <a:lnTo>
                    <a:pt x="281895" y="832262"/>
                  </a:lnTo>
                  <a:lnTo>
                    <a:pt x="304970" y="875967"/>
                  </a:lnTo>
                  <a:lnTo>
                    <a:pt x="322785" y="921270"/>
                  </a:lnTo>
                  <a:lnTo>
                    <a:pt x="335405" y="967749"/>
                  </a:lnTo>
                  <a:lnTo>
                    <a:pt x="342900" y="1014984"/>
                  </a:lnTo>
                  <a:lnTo>
                    <a:pt x="771144" y="371602"/>
                  </a:lnTo>
                  <a:lnTo>
                    <a:pt x="771017" y="371221"/>
                  </a:lnTo>
                  <a:lnTo>
                    <a:pt x="0" y="0"/>
                  </a:lnTo>
                  <a:close/>
                </a:path>
              </a:pathLst>
            </a:custGeom>
            <a:solidFill>
              <a:srgbClr val="C00000"/>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1" name="object 31"/>
            <p:cNvSpPr/>
            <p:nvPr/>
          </p:nvSpPr>
          <p:spPr>
            <a:xfrm>
              <a:off x="2185416" y="5798819"/>
              <a:ext cx="1051560" cy="669290"/>
            </a:xfrm>
            <a:custGeom>
              <a:avLst/>
              <a:gdLst/>
              <a:ahLst/>
              <a:cxnLst/>
              <a:rect l="l" t="t" r="r" b="b"/>
              <a:pathLst>
                <a:path w="1051560" h="669289">
                  <a:moveTo>
                    <a:pt x="1051559" y="0"/>
                  </a:moveTo>
                  <a:lnTo>
                    <a:pt x="244347" y="69595"/>
                  </a:lnTo>
                  <a:lnTo>
                    <a:pt x="197599" y="91543"/>
                  </a:lnTo>
                  <a:lnTo>
                    <a:pt x="149284" y="107693"/>
                  </a:lnTo>
                  <a:lnTo>
                    <a:pt x="99909" y="118094"/>
                  </a:lnTo>
                  <a:lnTo>
                    <a:pt x="49979" y="122799"/>
                  </a:lnTo>
                  <a:lnTo>
                    <a:pt x="0" y="121856"/>
                  </a:lnTo>
                  <a:lnTo>
                    <a:pt x="518413" y="669035"/>
                  </a:lnTo>
                  <a:lnTo>
                    <a:pt x="518667" y="669035"/>
                  </a:lnTo>
                  <a:lnTo>
                    <a:pt x="1051559" y="0"/>
                  </a:lnTo>
                  <a:close/>
                </a:path>
              </a:pathLst>
            </a:custGeom>
            <a:solidFill>
              <a:srgbClr val="E09724"/>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2" name="object 32"/>
            <p:cNvSpPr/>
            <p:nvPr/>
          </p:nvSpPr>
          <p:spPr>
            <a:xfrm>
              <a:off x="1751075" y="5725667"/>
              <a:ext cx="855344" cy="739140"/>
            </a:xfrm>
            <a:custGeom>
              <a:avLst/>
              <a:gdLst/>
              <a:ahLst/>
              <a:cxnLst/>
              <a:rect l="l" t="t" r="r" b="b"/>
              <a:pathLst>
                <a:path w="855344" h="739139">
                  <a:moveTo>
                    <a:pt x="102997" y="0"/>
                  </a:moveTo>
                  <a:lnTo>
                    <a:pt x="0" y="739139"/>
                  </a:lnTo>
                  <a:lnTo>
                    <a:pt x="854963" y="739139"/>
                  </a:lnTo>
                  <a:lnTo>
                    <a:pt x="309118" y="163461"/>
                  </a:lnTo>
                  <a:lnTo>
                    <a:pt x="267316" y="144796"/>
                  </a:lnTo>
                  <a:lnTo>
                    <a:pt x="227356" y="121708"/>
                  </a:lnTo>
                  <a:lnTo>
                    <a:pt x="189615" y="94227"/>
                  </a:lnTo>
                  <a:lnTo>
                    <a:pt x="154470" y="62385"/>
                  </a:lnTo>
                  <a:lnTo>
                    <a:pt x="122300" y="26212"/>
                  </a:lnTo>
                  <a:lnTo>
                    <a:pt x="112363" y="13234"/>
                  </a:lnTo>
                  <a:lnTo>
                    <a:pt x="102997" y="0"/>
                  </a:lnTo>
                  <a:close/>
                </a:path>
              </a:pathLst>
            </a:custGeom>
            <a:solidFill>
              <a:srgbClr val="5A5C5B"/>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3" name="object 33"/>
            <p:cNvSpPr/>
            <p:nvPr/>
          </p:nvSpPr>
          <p:spPr>
            <a:xfrm>
              <a:off x="2538983" y="4890515"/>
              <a:ext cx="762000" cy="899160"/>
            </a:xfrm>
            <a:custGeom>
              <a:avLst/>
              <a:gdLst/>
              <a:ahLst/>
              <a:cxnLst/>
              <a:rect l="l" t="t" r="r" b="b"/>
              <a:pathLst>
                <a:path w="762000" h="899160">
                  <a:moveTo>
                    <a:pt x="571754" y="0"/>
                  </a:moveTo>
                  <a:lnTo>
                    <a:pt x="113538" y="688339"/>
                  </a:lnTo>
                  <a:lnTo>
                    <a:pt x="100620" y="734298"/>
                  </a:lnTo>
                  <a:lnTo>
                    <a:pt x="82771" y="778795"/>
                  </a:lnTo>
                  <a:lnTo>
                    <a:pt x="60027" y="821396"/>
                  </a:lnTo>
                  <a:lnTo>
                    <a:pt x="32424" y="861663"/>
                  </a:lnTo>
                  <a:lnTo>
                    <a:pt x="0" y="899159"/>
                  </a:lnTo>
                  <a:lnTo>
                    <a:pt x="762000" y="833424"/>
                  </a:lnTo>
                  <a:lnTo>
                    <a:pt x="571754" y="0"/>
                  </a:lnTo>
                  <a:close/>
                </a:path>
              </a:pathLst>
            </a:custGeom>
            <a:solidFill>
              <a:srgbClr val="D45716"/>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4" name="object 34"/>
            <p:cNvSpPr/>
            <p:nvPr/>
          </p:nvSpPr>
          <p:spPr>
            <a:xfrm>
              <a:off x="1155191" y="5340095"/>
              <a:ext cx="643255" cy="1050290"/>
            </a:xfrm>
            <a:custGeom>
              <a:avLst/>
              <a:gdLst/>
              <a:ahLst/>
              <a:cxnLst/>
              <a:rect l="l" t="t" r="r" b="b"/>
              <a:pathLst>
                <a:path w="643255" h="1050289">
                  <a:moveTo>
                    <a:pt x="643128" y="0"/>
                  </a:moveTo>
                  <a:lnTo>
                    <a:pt x="0" y="380974"/>
                  </a:lnTo>
                  <a:lnTo>
                    <a:pt x="533400" y="1050035"/>
                  </a:lnTo>
                  <a:lnTo>
                    <a:pt x="641858" y="272084"/>
                  </a:lnTo>
                  <a:lnTo>
                    <a:pt x="630178" y="227085"/>
                  </a:lnTo>
                  <a:lnTo>
                    <a:pt x="623306" y="181427"/>
                  </a:lnTo>
                  <a:lnTo>
                    <a:pt x="621204" y="135499"/>
                  </a:lnTo>
                  <a:lnTo>
                    <a:pt x="623833" y="89692"/>
                  </a:lnTo>
                  <a:lnTo>
                    <a:pt x="631154" y="44395"/>
                  </a:lnTo>
                  <a:lnTo>
                    <a:pt x="643128" y="0"/>
                  </a:lnTo>
                  <a:close/>
                </a:path>
              </a:pathLst>
            </a:custGeom>
            <a:solidFill>
              <a:srgbClr val="B09C7C"/>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5" name="object 35"/>
            <p:cNvSpPr/>
            <p:nvPr/>
          </p:nvSpPr>
          <p:spPr>
            <a:xfrm>
              <a:off x="1179575" y="4785359"/>
              <a:ext cx="899160" cy="835660"/>
            </a:xfrm>
            <a:custGeom>
              <a:avLst/>
              <a:gdLst/>
              <a:ahLst/>
              <a:cxnLst/>
              <a:rect l="l" t="t" r="r" b="b"/>
              <a:pathLst>
                <a:path w="899160" h="835660">
                  <a:moveTo>
                    <a:pt x="190881" y="0"/>
                  </a:moveTo>
                  <a:lnTo>
                    <a:pt x="190500" y="126"/>
                  </a:lnTo>
                  <a:lnTo>
                    <a:pt x="0" y="835151"/>
                  </a:lnTo>
                  <a:lnTo>
                    <a:pt x="681863" y="431164"/>
                  </a:lnTo>
                  <a:lnTo>
                    <a:pt x="700272" y="407181"/>
                  </a:lnTo>
                  <a:lnTo>
                    <a:pt x="720455" y="384270"/>
                  </a:lnTo>
                  <a:lnTo>
                    <a:pt x="766191" y="342138"/>
                  </a:lnTo>
                  <a:lnTo>
                    <a:pt x="797683" y="319172"/>
                  </a:lnTo>
                  <a:lnTo>
                    <a:pt x="830484" y="299386"/>
                  </a:lnTo>
                  <a:lnTo>
                    <a:pt x="899160" y="269113"/>
                  </a:lnTo>
                  <a:lnTo>
                    <a:pt x="190881" y="0"/>
                  </a:lnTo>
                  <a:close/>
                </a:path>
              </a:pathLst>
            </a:custGeom>
            <a:solidFill>
              <a:srgbClr val="7E5F52"/>
            </a:solidFill>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36" name="object 36"/>
            <p:cNvSpPr/>
            <p:nvPr/>
          </p:nvSpPr>
          <p:spPr>
            <a:xfrm>
              <a:off x="1453895" y="4375403"/>
              <a:ext cx="1005840" cy="733425"/>
            </a:xfrm>
            <a:custGeom>
              <a:avLst/>
              <a:gdLst/>
              <a:ahLst/>
              <a:cxnLst/>
              <a:rect l="l" t="t" r="r" b="b"/>
              <a:pathLst>
                <a:path w="1005839" h="733425">
                  <a:moveTo>
                    <a:pt x="770381" y="0"/>
                  </a:moveTo>
                  <a:lnTo>
                    <a:pt x="0" y="371348"/>
                  </a:lnTo>
                  <a:lnTo>
                    <a:pt x="759460" y="660146"/>
                  </a:lnTo>
                  <a:lnTo>
                    <a:pt x="811198" y="662911"/>
                  </a:lnTo>
                  <a:lnTo>
                    <a:pt x="862260" y="671632"/>
                  </a:lnTo>
                  <a:lnTo>
                    <a:pt x="912091" y="686261"/>
                  </a:lnTo>
                  <a:lnTo>
                    <a:pt x="960136" y="706747"/>
                  </a:lnTo>
                  <a:lnTo>
                    <a:pt x="1005840" y="733044"/>
                  </a:lnTo>
                  <a:lnTo>
                    <a:pt x="771143" y="381"/>
                  </a:lnTo>
                  <a:lnTo>
                    <a:pt x="770381" y="0"/>
                  </a:lnTo>
                  <a:close/>
                </a:path>
              </a:pathLst>
            </a:custGeom>
            <a:solidFill>
              <a:srgbClr val="B17C48"/>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37" name="object 37"/>
            <p:cNvPicPr/>
            <p:nvPr/>
          </p:nvPicPr>
          <p:blipFill>
            <a:blip r:embed="rId3" cstate="print"/>
            <a:stretch>
              <a:fillRect/>
            </a:stretch>
          </p:blipFill>
          <p:spPr>
            <a:xfrm>
              <a:off x="1435607" y="5018531"/>
              <a:ext cx="193421" cy="205612"/>
            </a:xfrm>
            <a:prstGeom prst="rect">
              <a:avLst/>
            </a:prstGeom>
          </p:spPr>
        </p:pic>
      </p:grpSp>
      <p:sp>
        <p:nvSpPr>
          <p:cNvPr id="38" name="object 38"/>
          <p:cNvSpPr txBox="1"/>
          <p:nvPr/>
        </p:nvSpPr>
        <p:spPr>
          <a:xfrm>
            <a:off x="4520919" y="3152679"/>
            <a:ext cx="1052989" cy="390492"/>
          </a:xfrm>
          <a:prstGeom prst="rect">
            <a:avLst/>
          </a:prstGeom>
        </p:spPr>
        <p:txBody>
          <a:bodyPr vert="horz" wrap="square" lIns="0" tIns="9525" rIns="0" bIns="0" rtlCol="0">
            <a:spAutoFit/>
          </a:bodyPr>
          <a:lstStyle/>
          <a:p>
            <a:pPr marL="9049" marR="3810" algn="ctr" defTabSz="685800">
              <a:spcBef>
                <a:spcPts val="75"/>
              </a:spcBef>
              <a:buClrTx/>
            </a:pPr>
            <a:r>
              <a:rPr sz="825" b="1" kern="1200" spc="-4" dirty="0">
                <a:solidFill>
                  <a:srgbClr val="C00000"/>
                </a:solidFill>
                <a:ea typeface="+mn-ea"/>
              </a:rPr>
              <a:t>Local</a:t>
            </a:r>
            <a:r>
              <a:rPr sz="825" b="1" kern="1200" spc="-45" dirty="0">
                <a:solidFill>
                  <a:srgbClr val="C00000"/>
                </a:solidFill>
                <a:ea typeface="+mn-ea"/>
              </a:rPr>
              <a:t> </a:t>
            </a:r>
            <a:r>
              <a:rPr sz="825" b="1" kern="1200" dirty="0">
                <a:solidFill>
                  <a:srgbClr val="C00000"/>
                </a:solidFill>
                <a:ea typeface="+mn-ea"/>
              </a:rPr>
              <a:t>manufacturing </a:t>
            </a:r>
            <a:r>
              <a:rPr sz="825" b="1" kern="1200" spc="-217" dirty="0">
                <a:solidFill>
                  <a:srgbClr val="C00000"/>
                </a:solidFill>
                <a:ea typeface="+mn-ea"/>
              </a:rPr>
              <a:t> </a:t>
            </a:r>
            <a:r>
              <a:rPr sz="825" b="1" kern="1200" spc="-4" dirty="0">
                <a:solidFill>
                  <a:srgbClr val="C00000"/>
                </a:solidFill>
                <a:ea typeface="+mn-ea"/>
              </a:rPr>
              <a:t>ecosystem </a:t>
            </a:r>
            <a:r>
              <a:rPr sz="825" b="1" kern="1200" dirty="0">
                <a:solidFill>
                  <a:srgbClr val="C00000"/>
                </a:solidFill>
                <a:ea typeface="+mn-ea"/>
              </a:rPr>
              <a:t> development</a:t>
            </a:r>
            <a:endParaRPr sz="825" kern="1200">
              <a:solidFill>
                <a:prstClr val="black"/>
              </a:solidFill>
              <a:ea typeface="+mn-ea"/>
            </a:endParaRPr>
          </a:p>
        </p:txBody>
      </p:sp>
      <p:sp>
        <p:nvSpPr>
          <p:cNvPr id="39" name="object 39"/>
          <p:cNvSpPr txBox="1"/>
          <p:nvPr/>
        </p:nvSpPr>
        <p:spPr>
          <a:xfrm>
            <a:off x="5016980" y="3705035"/>
            <a:ext cx="573405" cy="517449"/>
          </a:xfrm>
          <a:prstGeom prst="rect">
            <a:avLst/>
          </a:prstGeom>
        </p:spPr>
        <p:txBody>
          <a:bodyPr vert="horz" wrap="square" lIns="0" tIns="9525" rIns="0" bIns="0" rtlCol="0">
            <a:spAutoFit/>
          </a:bodyPr>
          <a:lstStyle/>
          <a:p>
            <a:pPr marL="9525" marR="3810" indent="-27146" algn="ctr" defTabSz="685800">
              <a:spcBef>
                <a:spcPts val="75"/>
              </a:spcBef>
              <a:buClrTx/>
            </a:pPr>
            <a:r>
              <a:rPr sz="825" b="1" kern="1200" spc="-4" dirty="0">
                <a:solidFill>
                  <a:srgbClr val="D45716"/>
                </a:solidFill>
                <a:ea typeface="+mn-ea"/>
              </a:rPr>
              <a:t>Capacity </a:t>
            </a:r>
            <a:r>
              <a:rPr sz="825" b="1" kern="1200" dirty="0">
                <a:solidFill>
                  <a:srgbClr val="D45716"/>
                </a:solidFill>
                <a:ea typeface="+mn-ea"/>
              </a:rPr>
              <a:t> building &amp; </a:t>
            </a:r>
            <a:r>
              <a:rPr sz="825" b="1" kern="1200" spc="4" dirty="0">
                <a:solidFill>
                  <a:srgbClr val="D45716"/>
                </a:solidFill>
                <a:ea typeface="+mn-ea"/>
              </a:rPr>
              <a:t> </a:t>
            </a:r>
            <a:r>
              <a:rPr sz="825" b="1" kern="1200" spc="-4" dirty="0">
                <a:solidFill>
                  <a:srgbClr val="D45716"/>
                </a:solidFill>
                <a:ea typeface="+mn-ea"/>
              </a:rPr>
              <a:t>private </a:t>
            </a:r>
            <a:r>
              <a:rPr sz="825" b="1" kern="1200" dirty="0">
                <a:solidFill>
                  <a:srgbClr val="D45716"/>
                </a:solidFill>
                <a:ea typeface="+mn-ea"/>
              </a:rPr>
              <a:t> in</a:t>
            </a:r>
            <a:r>
              <a:rPr sz="825" b="1" kern="1200" spc="-15" dirty="0">
                <a:solidFill>
                  <a:srgbClr val="D45716"/>
                </a:solidFill>
                <a:ea typeface="+mn-ea"/>
              </a:rPr>
              <a:t>v</a:t>
            </a:r>
            <a:r>
              <a:rPr sz="825" b="1" kern="1200" dirty="0">
                <a:solidFill>
                  <a:srgbClr val="D45716"/>
                </a:solidFill>
                <a:ea typeface="+mn-ea"/>
              </a:rPr>
              <a:t>e</a:t>
            </a:r>
            <a:r>
              <a:rPr sz="825" b="1" kern="1200" spc="-4" dirty="0">
                <a:solidFill>
                  <a:srgbClr val="D45716"/>
                </a:solidFill>
                <a:ea typeface="+mn-ea"/>
              </a:rPr>
              <a:t>s</a:t>
            </a:r>
            <a:r>
              <a:rPr sz="825" b="1" kern="1200" dirty="0">
                <a:solidFill>
                  <a:srgbClr val="D45716"/>
                </a:solidFill>
                <a:ea typeface="+mn-ea"/>
              </a:rPr>
              <a:t>tment</a:t>
            </a:r>
            <a:endParaRPr sz="825" kern="1200">
              <a:solidFill>
                <a:prstClr val="black"/>
              </a:solidFill>
              <a:ea typeface="+mn-ea"/>
            </a:endParaRPr>
          </a:p>
        </p:txBody>
      </p:sp>
      <p:sp>
        <p:nvSpPr>
          <p:cNvPr id="40" name="object 40"/>
          <p:cNvSpPr txBox="1"/>
          <p:nvPr/>
        </p:nvSpPr>
        <p:spPr>
          <a:xfrm>
            <a:off x="2855567" y="3171634"/>
            <a:ext cx="872490" cy="390492"/>
          </a:xfrm>
          <a:prstGeom prst="rect">
            <a:avLst/>
          </a:prstGeom>
        </p:spPr>
        <p:txBody>
          <a:bodyPr vert="horz" wrap="square" lIns="0" tIns="9525" rIns="0" bIns="0" rtlCol="0">
            <a:spAutoFit/>
          </a:bodyPr>
          <a:lstStyle/>
          <a:p>
            <a:pPr marL="158115" marR="3810" indent="-148590" defTabSz="685800">
              <a:spcBef>
                <a:spcPts val="75"/>
              </a:spcBef>
              <a:buClrTx/>
            </a:pPr>
            <a:r>
              <a:rPr sz="825" b="1" kern="1200" spc="-4" dirty="0">
                <a:solidFill>
                  <a:srgbClr val="B17C48"/>
                </a:solidFill>
                <a:ea typeface="+mn-ea"/>
              </a:rPr>
              <a:t>Carbon</a:t>
            </a:r>
            <a:r>
              <a:rPr sz="825" b="1" kern="1200" spc="-38" dirty="0">
                <a:solidFill>
                  <a:srgbClr val="B17C48"/>
                </a:solidFill>
                <a:ea typeface="+mn-ea"/>
              </a:rPr>
              <a:t> </a:t>
            </a:r>
            <a:r>
              <a:rPr sz="825" b="1" kern="1200" dirty="0">
                <a:solidFill>
                  <a:srgbClr val="B17C48"/>
                </a:solidFill>
                <a:ea typeface="+mn-ea"/>
              </a:rPr>
              <a:t>emission </a:t>
            </a:r>
            <a:r>
              <a:rPr sz="825" b="1" kern="1200" spc="-217" dirty="0">
                <a:solidFill>
                  <a:srgbClr val="B17C48"/>
                </a:solidFill>
                <a:ea typeface="+mn-ea"/>
              </a:rPr>
              <a:t> </a:t>
            </a:r>
            <a:r>
              <a:rPr sz="825" b="1" kern="1200" dirty="0">
                <a:solidFill>
                  <a:srgbClr val="B17C48"/>
                </a:solidFill>
                <a:ea typeface="+mn-ea"/>
              </a:rPr>
              <a:t>targeting &amp; </a:t>
            </a:r>
            <a:r>
              <a:rPr sz="825" b="1" kern="1200" spc="4" dirty="0">
                <a:solidFill>
                  <a:srgbClr val="B17C48"/>
                </a:solidFill>
                <a:ea typeface="+mn-ea"/>
              </a:rPr>
              <a:t> </a:t>
            </a:r>
            <a:r>
              <a:rPr sz="825" b="1" kern="1200" dirty="0">
                <a:solidFill>
                  <a:srgbClr val="B17C48"/>
                </a:solidFill>
                <a:ea typeface="+mn-ea"/>
              </a:rPr>
              <a:t>compliance</a:t>
            </a:r>
            <a:endParaRPr sz="825" kern="1200" dirty="0">
              <a:solidFill>
                <a:prstClr val="black"/>
              </a:solidFill>
              <a:ea typeface="+mn-ea"/>
            </a:endParaRPr>
          </a:p>
        </p:txBody>
      </p:sp>
      <p:sp>
        <p:nvSpPr>
          <p:cNvPr id="41" name="object 41"/>
          <p:cNvSpPr txBox="1"/>
          <p:nvPr/>
        </p:nvSpPr>
        <p:spPr>
          <a:xfrm>
            <a:off x="2572103" y="3755992"/>
            <a:ext cx="834390" cy="263534"/>
          </a:xfrm>
          <a:prstGeom prst="rect">
            <a:avLst/>
          </a:prstGeom>
        </p:spPr>
        <p:txBody>
          <a:bodyPr vert="horz" wrap="square" lIns="0" tIns="9525" rIns="0" bIns="0" rtlCol="0">
            <a:spAutoFit/>
          </a:bodyPr>
          <a:lstStyle/>
          <a:p>
            <a:pPr marL="9049" marR="3810" algn="ctr" defTabSz="685800">
              <a:spcBef>
                <a:spcPts val="4"/>
              </a:spcBef>
              <a:buClrTx/>
            </a:pPr>
            <a:r>
              <a:rPr sz="825" b="1" kern="1200" dirty="0">
                <a:solidFill>
                  <a:srgbClr val="7E5F52"/>
                </a:solidFill>
                <a:ea typeface="+mn-ea"/>
              </a:rPr>
              <a:t>Go</a:t>
            </a:r>
            <a:r>
              <a:rPr sz="825" b="1" kern="1200" spc="-15" dirty="0">
                <a:solidFill>
                  <a:srgbClr val="7E5F52"/>
                </a:solidFill>
                <a:ea typeface="+mn-ea"/>
              </a:rPr>
              <a:t>v</a:t>
            </a:r>
            <a:r>
              <a:rPr sz="825" b="1" kern="1200" dirty="0">
                <a:solidFill>
                  <a:srgbClr val="7E5F52"/>
                </a:solidFill>
                <a:ea typeface="+mn-ea"/>
              </a:rPr>
              <a:t>t.</a:t>
            </a:r>
            <a:r>
              <a:rPr sz="825" b="1" kern="1200" spc="-23" dirty="0">
                <a:solidFill>
                  <a:srgbClr val="7E5F52"/>
                </a:solidFill>
                <a:ea typeface="+mn-ea"/>
              </a:rPr>
              <a:t> </a:t>
            </a:r>
            <a:r>
              <a:rPr sz="825" b="1" kern="1200" dirty="0">
                <a:solidFill>
                  <a:srgbClr val="7E5F52"/>
                </a:solidFill>
                <a:ea typeface="+mn-ea"/>
              </a:rPr>
              <a:t>promot</a:t>
            </a:r>
            <a:r>
              <a:rPr sz="825" b="1" kern="1200" spc="4" dirty="0">
                <a:solidFill>
                  <a:srgbClr val="7E5F52"/>
                </a:solidFill>
                <a:ea typeface="+mn-ea"/>
              </a:rPr>
              <a:t>i</a:t>
            </a:r>
            <a:r>
              <a:rPr sz="825" b="1" kern="1200" dirty="0">
                <a:solidFill>
                  <a:srgbClr val="7E5F52"/>
                </a:solidFill>
                <a:ea typeface="+mn-ea"/>
              </a:rPr>
              <a:t>on  scheme</a:t>
            </a:r>
            <a:endParaRPr sz="825" kern="1200" dirty="0">
              <a:solidFill>
                <a:prstClr val="black"/>
              </a:solidFill>
              <a:ea typeface="+mn-ea"/>
            </a:endParaRPr>
          </a:p>
        </p:txBody>
      </p:sp>
      <p:sp>
        <p:nvSpPr>
          <p:cNvPr id="42" name="object 42"/>
          <p:cNvSpPr txBox="1"/>
          <p:nvPr/>
        </p:nvSpPr>
        <p:spPr>
          <a:xfrm>
            <a:off x="2741040" y="4417314"/>
            <a:ext cx="763429" cy="390492"/>
          </a:xfrm>
          <a:prstGeom prst="rect">
            <a:avLst/>
          </a:prstGeom>
        </p:spPr>
        <p:txBody>
          <a:bodyPr vert="horz" wrap="square" lIns="0" tIns="9525" rIns="0" bIns="0" rtlCol="0">
            <a:spAutoFit/>
          </a:bodyPr>
          <a:lstStyle/>
          <a:p>
            <a:pPr marL="9525" marR="3810" algn="ctr" defTabSz="685800">
              <a:spcBef>
                <a:spcPts val="75"/>
              </a:spcBef>
              <a:buClrTx/>
            </a:pPr>
            <a:r>
              <a:rPr sz="825" b="1" kern="1200" spc="-8" dirty="0">
                <a:solidFill>
                  <a:srgbClr val="B09C7C"/>
                </a:solidFill>
                <a:ea typeface="+mn-ea"/>
              </a:rPr>
              <a:t>C</a:t>
            </a:r>
            <a:r>
              <a:rPr sz="825" b="1" kern="1200" dirty="0">
                <a:solidFill>
                  <a:srgbClr val="B09C7C"/>
                </a:solidFill>
                <a:ea typeface="+mn-ea"/>
              </a:rPr>
              <a:t>ol</a:t>
            </a:r>
            <a:r>
              <a:rPr sz="825" b="1" kern="1200" spc="4" dirty="0">
                <a:solidFill>
                  <a:srgbClr val="B09C7C"/>
                </a:solidFill>
                <a:ea typeface="+mn-ea"/>
              </a:rPr>
              <a:t>l</a:t>
            </a:r>
            <a:r>
              <a:rPr sz="825" b="1" kern="1200" dirty="0">
                <a:solidFill>
                  <a:srgbClr val="B09C7C"/>
                </a:solidFill>
                <a:ea typeface="+mn-ea"/>
              </a:rPr>
              <a:t>e</a:t>
            </a:r>
            <a:r>
              <a:rPr sz="825" b="1" kern="1200" spc="-4" dirty="0">
                <a:solidFill>
                  <a:srgbClr val="B09C7C"/>
                </a:solidFill>
                <a:ea typeface="+mn-ea"/>
              </a:rPr>
              <a:t>c</a:t>
            </a:r>
            <a:r>
              <a:rPr sz="825" b="1" kern="1200" dirty="0">
                <a:solidFill>
                  <a:srgbClr val="B09C7C"/>
                </a:solidFill>
                <a:ea typeface="+mn-ea"/>
              </a:rPr>
              <a:t>ti</a:t>
            </a:r>
            <a:r>
              <a:rPr sz="825" b="1" kern="1200" spc="-11" dirty="0">
                <a:solidFill>
                  <a:srgbClr val="B09C7C"/>
                </a:solidFill>
                <a:ea typeface="+mn-ea"/>
              </a:rPr>
              <a:t>v</a:t>
            </a:r>
            <a:r>
              <a:rPr sz="825" b="1" kern="1200" dirty="0">
                <a:solidFill>
                  <a:srgbClr val="B09C7C"/>
                </a:solidFill>
                <a:ea typeface="+mn-ea"/>
              </a:rPr>
              <a:t>e</a:t>
            </a:r>
            <a:r>
              <a:rPr sz="825" b="1" kern="1200" spc="-26" dirty="0">
                <a:solidFill>
                  <a:srgbClr val="B09C7C"/>
                </a:solidFill>
                <a:ea typeface="+mn-ea"/>
              </a:rPr>
              <a:t> </a:t>
            </a:r>
            <a:r>
              <a:rPr sz="825" b="1" kern="1200" dirty="0">
                <a:solidFill>
                  <a:srgbClr val="B09C7C"/>
                </a:solidFill>
                <a:ea typeface="+mn-ea"/>
              </a:rPr>
              <a:t>s</a:t>
            </a:r>
            <a:r>
              <a:rPr sz="825" b="1" kern="1200" spc="-4" dirty="0">
                <a:solidFill>
                  <a:srgbClr val="B09C7C"/>
                </a:solidFill>
                <a:ea typeface="+mn-ea"/>
              </a:rPr>
              <a:t>h</a:t>
            </a:r>
            <a:r>
              <a:rPr sz="825" b="1" kern="1200" dirty="0">
                <a:solidFill>
                  <a:srgbClr val="B09C7C"/>
                </a:solidFill>
                <a:ea typeface="+mn-ea"/>
              </a:rPr>
              <a:t>ift  towards clean </a:t>
            </a:r>
            <a:r>
              <a:rPr sz="825" b="1" kern="1200" spc="4" dirty="0">
                <a:solidFill>
                  <a:srgbClr val="B09C7C"/>
                </a:solidFill>
                <a:ea typeface="+mn-ea"/>
              </a:rPr>
              <a:t> </a:t>
            </a:r>
            <a:r>
              <a:rPr sz="825" b="1" kern="1200" dirty="0">
                <a:solidFill>
                  <a:srgbClr val="B09C7C"/>
                </a:solidFill>
                <a:ea typeface="+mn-ea"/>
              </a:rPr>
              <a:t>mobility</a:t>
            </a:r>
            <a:endParaRPr sz="825" kern="1200">
              <a:solidFill>
                <a:prstClr val="black"/>
              </a:solidFill>
              <a:ea typeface="+mn-ea"/>
            </a:endParaRPr>
          </a:p>
        </p:txBody>
      </p:sp>
      <p:sp>
        <p:nvSpPr>
          <p:cNvPr id="43" name="object 43"/>
          <p:cNvSpPr txBox="1"/>
          <p:nvPr/>
        </p:nvSpPr>
        <p:spPr>
          <a:xfrm>
            <a:off x="3005674" y="2924804"/>
            <a:ext cx="2224088" cy="171681"/>
          </a:xfrm>
          <a:prstGeom prst="rect">
            <a:avLst/>
          </a:prstGeom>
        </p:spPr>
        <p:txBody>
          <a:bodyPr vert="horz" wrap="square" lIns="0" tIns="10001" rIns="0" bIns="0" rtlCol="0">
            <a:spAutoFit/>
          </a:bodyPr>
          <a:lstStyle/>
          <a:p>
            <a:pPr marL="9525" defTabSz="685800">
              <a:spcBef>
                <a:spcPts val="79"/>
              </a:spcBef>
              <a:buClrTx/>
            </a:pPr>
            <a:r>
              <a:rPr sz="1050" b="1" kern="1200" dirty="0">
                <a:solidFill>
                  <a:srgbClr val="404040"/>
                </a:solidFill>
                <a:ea typeface="+mn-ea"/>
              </a:rPr>
              <a:t>Growth</a:t>
            </a:r>
            <a:r>
              <a:rPr sz="1050" b="1" kern="1200" spc="-30" dirty="0">
                <a:solidFill>
                  <a:srgbClr val="404040"/>
                </a:solidFill>
                <a:ea typeface="+mn-ea"/>
              </a:rPr>
              <a:t> </a:t>
            </a:r>
            <a:r>
              <a:rPr sz="1050" b="1" kern="1200" spc="-4" dirty="0">
                <a:solidFill>
                  <a:srgbClr val="404040"/>
                </a:solidFill>
                <a:ea typeface="+mn-ea"/>
              </a:rPr>
              <a:t>drivers</a:t>
            </a:r>
            <a:r>
              <a:rPr sz="1050" b="1" kern="1200" spc="-19" dirty="0">
                <a:solidFill>
                  <a:srgbClr val="404040"/>
                </a:solidFill>
                <a:ea typeface="+mn-ea"/>
              </a:rPr>
              <a:t> </a:t>
            </a:r>
            <a:r>
              <a:rPr sz="1050" b="1" kern="1200" dirty="0">
                <a:solidFill>
                  <a:srgbClr val="404040"/>
                </a:solidFill>
                <a:ea typeface="+mn-ea"/>
              </a:rPr>
              <a:t>&amp;</a:t>
            </a:r>
            <a:r>
              <a:rPr sz="1050" b="1" kern="1200" spc="4" dirty="0">
                <a:solidFill>
                  <a:srgbClr val="404040"/>
                </a:solidFill>
                <a:ea typeface="+mn-ea"/>
              </a:rPr>
              <a:t> </a:t>
            </a:r>
            <a:r>
              <a:rPr sz="1050" b="1" kern="1200" spc="-4" dirty="0">
                <a:solidFill>
                  <a:srgbClr val="404040"/>
                </a:solidFill>
                <a:ea typeface="+mn-ea"/>
              </a:rPr>
              <a:t>Future</a:t>
            </a:r>
            <a:r>
              <a:rPr sz="1050" b="1" kern="1200" spc="-11" dirty="0">
                <a:solidFill>
                  <a:srgbClr val="404040"/>
                </a:solidFill>
                <a:ea typeface="+mn-ea"/>
              </a:rPr>
              <a:t> </a:t>
            </a:r>
            <a:r>
              <a:rPr sz="1050" b="1" kern="1200" spc="-4" dirty="0">
                <a:solidFill>
                  <a:srgbClr val="404040"/>
                </a:solidFill>
                <a:ea typeface="+mn-ea"/>
              </a:rPr>
              <a:t>prospects</a:t>
            </a:r>
            <a:endParaRPr sz="1050" kern="1200" dirty="0">
              <a:solidFill>
                <a:prstClr val="black"/>
              </a:solidFill>
              <a:ea typeface="+mn-ea"/>
            </a:endParaRPr>
          </a:p>
        </p:txBody>
      </p:sp>
      <p:sp>
        <p:nvSpPr>
          <p:cNvPr id="44" name="object 44"/>
          <p:cNvSpPr/>
          <p:nvPr/>
        </p:nvSpPr>
        <p:spPr>
          <a:xfrm>
            <a:off x="172593" y="2848356"/>
            <a:ext cx="8782050" cy="0"/>
          </a:xfrm>
          <a:custGeom>
            <a:avLst/>
            <a:gdLst/>
            <a:ahLst/>
            <a:cxnLst/>
            <a:rect l="l" t="t" r="r" b="b"/>
            <a:pathLst>
              <a:path w="11709400">
                <a:moveTo>
                  <a:pt x="0" y="0"/>
                </a:moveTo>
                <a:lnTo>
                  <a:pt x="11709019" y="0"/>
                </a:lnTo>
              </a:path>
            </a:pathLst>
          </a:custGeom>
          <a:ln w="9525">
            <a:solidFill>
              <a:srgbClr val="445369"/>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52" name="object 52"/>
          <p:cNvSpPr/>
          <p:nvPr/>
        </p:nvSpPr>
        <p:spPr>
          <a:xfrm>
            <a:off x="5640038" y="3008401"/>
            <a:ext cx="0" cy="1910715"/>
          </a:xfrm>
          <a:custGeom>
            <a:avLst/>
            <a:gdLst/>
            <a:ahLst/>
            <a:cxnLst/>
            <a:rect l="l" t="t" r="r" b="b"/>
            <a:pathLst>
              <a:path h="2547620">
                <a:moveTo>
                  <a:pt x="0" y="0"/>
                </a:moveTo>
                <a:lnTo>
                  <a:pt x="0" y="2547239"/>
                </a:lnTo>
              </a:path>
            </a:pathLst>
          </a:custGeom>
          <a:ln w="9525">
            <a:solidFill>
              <a:srgbClr val="445369"/>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grpSp>
        <p:nvGrpSpPr>
          <p:cNvPr id="53" name="object 53"/>
          <p:cNvGrpSpPr/>
          <p:nvPr/>
        </p:nvGrpSpPr>
        <p:grpSpPr>
          <a:xfrm>
            <a:off x="3599890" y="3445873"/>
            <a:ext cx="1216343" cy="1310164"/>
            <a:chOff x="1443026" y="4594497"/>
            <a:chExt cx="1621790" cy="1746885"/>
          </a:xfrm>
        </p:grpSpPr>
        <p:sp>
          <p:nvSpPr>
            <p:cNvPr id="54" name="object 54"/>
            <p:cNvSpPr/>
            <p:nvPr/>
          </p:nvSpPr>
          <p:spPr>
            <a:xfrm>
              <a:off x="2544102" y="4754981"/>
              <a:ext cx="350520" cy="197485"/>
            </a:xfrm>
            <a:custGeom>
              <a:avLst/>
              <a:gdLst/>
              <a:ahLst/>
              <a:cxnLst/>
              <a:rect l="l" t="t" r="r" b="b"/>
              <a:pathLst>
                <a:path w="350519" h="197485">
                  <a:moveTo>
                    <a:pt x="148094" y="171513"/>
                  </a:moveTo>
                  <a:lnTo>
                    <a:pt x="146050" y="161429"/>
                  </a:lnTo>
                  <a:lnTo>
                    <a:pt x="140474" y="153187"/>
                  </a:lnTo>
                  <a:lnTo>
                    <a:pt x="132207" y="147624"/>
                  </a:lnTo>
                  <a:lnTo>
                    <a:pt x="122072" y="145592"/>
                  </a:lnTo>
                  <a:lnTo>
                    <a:pt x="111950" y="147624"/>
                  </a:lnTo>
                  <a:lnTo>
                    <a:pt x="103682" y="153187"/>
                  </a:lnTo>
                  <a:lnTo>
                    <a:pt x="98107" y="161429"/>
                  </a:lnTo>
                  <a:lnTo>
                    <a:pt x="96062" y="171513"/>
                  </a:lnTo>
                  <a:lnTo>
                    <a:pt x="98107" y="181610"/>
                  </a:lnTo>
                  <a:lnTo>
                    <a:pt x="103682" y="189852"/>
                  </a:lnTo>
                  <a:lnTo>
                    <a:pt x="111950" y="195402"/>
                  </a:lnTo>
                  <a:lnTo>
                    <a:pt x="122072" y="197446"/>
                  </a:lnTo>
                  <a:lnTo>
                    <a:pt x="132207" y="195402"/>
                  </a:lnTo>
                  <a:lnTo>
                    <a:pt x="140474" y="189852"/>
                  </a:lnTo>
                  <a:lnTo>
                    <a:pt x="146050" y="181610"/>
                  </a:lnTo>
                  <a:lnTo>
                    <a:pt x="148094" y="171513"/>
                  </a:lnTo>
                  <a:close/>
                </a:path>
                <a:path w="350519" h="197485">
                  <a:moveTo>
                    <a:pt x="308190" y="171513"/>
                  </a:moveTo>
                  <a:lnTo>
                    <a:pt x="306146" y="161429"/>
                  </a:lnTo>
                  <a:lnTo>
                    <a:pt x="300570" y="153187"/>
                  </a:lnTo>
                  <a:lnTo>
                    <a:pt x="292303" y="147624"/>
                  </a:lnTo>
                  <a:lnTo>
                    <a:pt x="282168" y="145592"/>
                  </a:lnTo>
                  <a:lnTo>
                    <a:pt x="272046" y="147624"/>
                  </a:lnTo>
                  <a:lnTo>
                    <a:pt x="263779" y="153187"/>
                  </a:lnTo>
                  <a:lnTo>
                    <a:pt x="258203" y="161429"/>
                  </a:lnTo>
                  <a:lnTo>
                    <a:pt x="256159" y="171513"/>
                  </a:lnTo>
                  <a:lnTo>
                    <a:pt x="258203" y="181610"/>
                  </a:lnTo>
                  <a:lnTo>
                    <a:pt x="263779" y="189852"/>
                  </a:lnTo>
                  <a:lnTo>
                    <a:pt x="272046" y="195402"/>
                  </a:lnTo>
                  <a:lnTo>
                    <a:pt x="282168" y="197446"/>
                  </a:lnTo>
                  <a:lnTo>
                    <a:pt x="292303" y="195402"/>
                  </a:lnTo>
                  <a:lnTo>
                    <a:pt x="300570" y="189852"/>
                  </a:lnTo>
                  <a:lnTo>
                    <a:pt x="306146" y="181610"/>
                  </a:lnTo>
                  <a:lnTo>
                    <a:pt x="308190" y="171513"/>
                  </a:lnTo>
                  <a:close/>
                </a:path>
                <a:path w="350519" h="197485">
                  <a:moveTo>
                    <a:pt x="350177" y="164592"/>
                  </a:moveTo>
                  <a:lnTo>
                    <a:pt x="350075" y="136550"/>
                  </a:lnTo>
                  <a:lnTo>
                    <a:pt x="349504" y="133705"/>
                  </a:lnTo>
                  <a:lnTo>
                    <a:pt x="349465" y="133502"/>
                  </a:lnTo>
                  <a:lnTo>
                    <a:pt x="317119" y="103784"/>
                  </a:lnTo>
                  <a:lnTo>
                    <a:pt x="316725" y="103708"/>
                  </a:lnTo>
                  <a:lnTo>
                    <a:pt x="288531" y="103708"/>
                  </a:lnTo>
                  <a:lnTo>
                    <a:pt x="284975" y="103784"/>
                  </a:lnTo>
                  <a:lnTo>
                    <a:pt x="284784" y="103708"/>
                  </a:lnTo>
                  <a:lnTo>
                    <a:pt x="281546" y="102336"/>
                  </a:lnTo>
                  <a:lnTo>
                    <a:pt x="279133" y="99720"/>
                  </a:lnTo>
                  <a:lnTo>
                    <a:pt x="263728" y="84391"/>
                  </a:lnTo>
                  <a:lnTo>
                    <a:pt x="263728" y="103708"/>
                  </a:lnTo>
                  <a:lnTo>
                    <a:pt x="172110" y="103708"/>
                  </a:lnTo>
                  <a:lnTo>
                    <a:pt x="172110" y="63817"/>
                  </a:lnTo>
                  <a:lnTo>
                    <a:pt x="217932" y="63817"/>
                  </a:lnTo>
                  <a:lnTo>
                    <a:pt x="220319" y="63627"/>
                  </a:lnTo>
                  <a:lnTo>
                    <a:pt x="221437" y="63538"/>
                  </a:lnTo>
                  <a:lnTo>
                    <a:pt x="224891" y="64808"/>
                  </a:lnTo>
                  <a:lnTo>
                    <a:pt x="263728" y="103708"/>
                  </a:lnTo>
                  <a:lnTo>
                    <a:pt x="263728" y="84391"/>
                  </a:lnTo>
                  <a:lnTo>
                    <a:pt x="242798" y="63538"/>
                  </a:lnTo>
                  <a:lnTo>
                    <a:pt x="236791" y="57556"/>
                  </a:lnTo>
                  <a:lnTo>
                    <a:pt x="231889" y="51968"/>
                  </a:lnTo>
                  <a:lnTo>
                    <a:pt x="225018" y="48501"/>
                  </a:lnTo>
                  <a:lnTo>
                    <a:pt x="217614" y="47866"/>
                  </a:lnTo>
                  <a:lnTo>
                    <a:pt x="160096" y="47866"/>
                  </a:lnTo>
                  <a:lnTo>
                    <a:pt x="160096" y="63817"/>
                  </a:lnTo>
                  <a:lnTo>
                    <a:pt x="160096" y="103708"/>
                  </a:lnTo>
                  <a:lnTo>
                    <a:pt x="73202" y="103708"/>
                  </a:lnTo>
                  <a:lnTo>
                    <a:pt x="109588" y="67284"/>
                  </a:lnTo>
                  <a:lnTo>
                    <a:pt x="112522" y="64858"/>
                  </a:lnTo>
                  <a:lnTo>
                    <a:pt x="116268" y="63627"/>
                  </a:lnTo>
                  <a:lnTo>
                    <a:pt x="120078" y="63817"/>
                  </a:lnTo>
                  <a:lnTo>
                    <a:pt x="160096" y="63817"/>
                  </a:lnTo>
                  <a:lnTo>
                    <a:pt x="160096" y="47866"/>
                  </a:lnTo>
                  <a:lnTo>
                    <a:pt x="118999" y="47866"/>
                  </a:lnTo>
                  <a:lnTo>
                    <a:pt x="111607" y="48564"/>
                  </a:lnTo>
                  <a:lnTo>
                    <a:pt x="104762" y="52031"/>
                  </a:lnTo>
                  <a:lnTo>
                    <a:pt x="99822" y="57556"/>
                  </a:lnTo>
                  <a:lnTo>
                    <a:pt x="58077" y="99720"/>
                  </a:lnTo>
                  <a:lnTo>
                    <a:pt x="55486" y="102273"/>
                  </a:lnTo>
                  <a:lnTo>
                    <a:pt x="54038" y="105765"/>
                  </a:lnTo>
                  <a:lnTo>
                    <a:pt x="54076" y="131622"/>
                  </a:lnTo>
                  <a:lnTo>
                    <a:pt x="30746" y="131648"/>
                  </a:lnTo>
                  <a:lnTo>
                    <a:pt x="28041" y="128993"/>
                  </a:lnTo>
                  <a:lnTo>
                    <a:pt x="28016" y="56603"/>
                  </a:lnTo>
                  <a:lnTo>
                    <a:pt x="34658" y="53009"/>
                  </a:lnTo>
                  <a:lnTo>
                    <a:pt x="39738" y="47688"/>
                  </a:lnTo>
                  <a:lnTo>
                    <a:pt x="42976" y="41071"/>
                  </a:lnTo>
                  <a:lnTo>
                    <a:pt x="44030" y="33616"/>
                  </a:lnTo>
                  <a:lnTo>
                    <a:pt x="44030" y="19939"/>
                  </a:lnTo>
                  <a:lnTo>
                    <a:pt x="36029" y="19939"/>
                  </a:lnTo>
                  <a:lnTo>
                    <a:pt x="36029" y="1778"/>
                  </a:lnTo>
                  <a:lnTo>
                    <a:pt x="34239" y="0"/>
                  </a:lnTo>
                  <a:lnTo>
                    <a:pt x="29806" y="0"/>
                  </a:lnTo>
                  <a:lnTo>
                    <a:pt x="28016" y="1778"/>
                  </a:lnTo>
                  <a:lnTo>
                    <a:pt x="28016" y="19939"/>
                  </a:lnTo>
                  <a:lnTo>
                    <a:pt x="16014" y="19939"/>
                  </a:lnTo>
                  <a:lnTo>
                    <a:pt x="16014" y="1778"/>
                  </a:lnTo>
                  <a:lnTo>
                    <a:pt x="14224" y="0"/>
                  </a:lnTo>
                  <a:lnTo>
                    <a:pt x="9804" y="0"/>
                  </a:lnTo>
                  <a:lnTo>
                    <a:pt x="8013" y="1778"/>
                  </a:lnTo>
                  <a:lnTo>
                    <a:pt x="8013" y="19939"/>
                  </a:lnTo>
                  <a:lnTo>
                    <a:pt x="0" y="19939"/>
                  </a:lnTo>
                  <a:lnTo>
                    <a:pt x="0" y="33616"/>
                  </a:lnTo>
                  <a:lnTo>
                    <a:pt x="1066" y="41071"/>
                  </a:lnTo>
                  <a:lnTo>
                    <a:pt x="4292" y="47688"/>
                  </a:lnTo>
                  <a:lnTo>
                    <a:pt x="9372" y="53009"/>
                  </a:lnTo>
                  <a:lnTo>
                    <a:pt x="16014" y="56603"/>
                  </a:lnTo>
                  <a:lnTo>
                    <a:pt x="16027" y="125679"/>
                  </a:lnTo>
                  <a:lnTo>
                    <a:pt x="17437" y="132626"/>
                  </a:lnTo>
                  <a:lnTo>
                    <a:pt x="21297" y="138328"/>
                  </a:lnTo>
                  <a:lnTo>
                    <a:pt x="27025" y="142176"/>
                  </a:lnTo>
                  <a:lnTo>
                    <a:pt x="34023" y="143598"/>
                  </a:lnTo>
                  <a:lnTo>
                    <a:pt x="54038" y="143598"/>
                  </a:lnTo>
                  <a:lnTo>
                    <a:pt x="56172" y="154025"/>
                  </a:lnTo>
                  <a:lnTo>
                    <a:pt x="61950" y="162534"/>
                  </a:lnTo>
                  <a:lnTo>
                    <a:pt x="70510" y="168287"/>
                  </a:lnTo>
                  <a:lnTo>
                    <a:pt x="80975" y="170395"/>
                  </a:lnTo>
                  <a:lnTo>
                    <a:pt x="84340" y="170395"/>
                  </a:lnTo>
                  <a:lnTo>
                    <a:pt x="87198" y="156057"/>
                  </a:lnTo>
                  <a:lnTo>
                    <a:pt x="95059" y="144360"/>
                  </a:lnTo>
                  <a:lnTo>
                    <a:pt x="106756" y="136436"/>
                  </a:lnTo>
                  <a:lnTo>
                    <a:pt x="121119" y="133502"/>
                  </a:lnTo>
                  <a:lnTo>
                    <a:pt x="121361" y="133502"/>
                  </a:lnTo>
                  <a:lnTo>
                    <a:pt x="135915" y="136690"/>
                  </a:lnTo>
                  <a:lnTo>
                    <a:pt x="147739" y="144907"/>
                  </a:lnTo>
                  <a:lnTo>
                    <a:pt x="155613" y="156908"/>
                  </a:lnTo>
                  <a:lnTo>
                    <a:pt x="158381" y="171513"/>
                  </a:lnTo>
                  <a:lnTo>
                    <a:pt x="245872" y="171513"/>
                  </a:lnTo>
                  <a:lnTo>
                    <a:pt x="268376" y="136867"/>
                  </a:lnTo>
                  <a:lnTo>
                    <a:pt x="282892" y="133705"/>
                  </a:lnTo>
                  <a:lnTo>
                    <a:pt x="297268" y="136550"/>
                  </a:lnTo>
                  <a:lnTo>
                    <a:pt x="309029" y="144386"/>
                  </a:lnTo>
                  <a:lnTo>
                    <a:pt x="316979" y="156070"/>
                  </a:lnTo>
                  <a:lnTo>
                    <a:pt x="319925" y="170357"/>
                  </a:lnTo>
                  <a:lnTo>
                    <a:pt x="319925" y="170599"/>
                  </a:lnTo>
                  <a:lnTo>
                    <a:pt x="336778" y="170599"/>
                  </a:lnTo>
                  <a:lnTo>
                    <a:pt x="344182" y="170573"/>
                  </a:lnTo>
                  <a:lnTo>
                    <a:pt x="350177" y="164592"/>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5" name="object 55"/>
            <p:cNvPicPr/>
            <p:nvPr/>
          </p:nvPicPr>
          <p:blipFill>
            <a:blip r:embed="rId4" cstate="print"/>
            <a:stretch>
              <a:fillRect/>
            </a:stretch>
          </p:blipFill>
          <p:spPr>
            <a:xfrm>
              <a:off x="1443026" y="5711645"/>
              <a:ext cx="206032" cy="203090"/>
            </a:xfrm>
            <a:prstGeom prst="rect">
              <a:avLst/>
            </a:prstGeom>
          </p:spPr>
        </p:pic>
        <p:pic>
          <p:nvPicPr>
            <p:cNvPr id="56" name="object 56"/>
            <p:cNvPicPr/>
            <p:nvPr/>
          </p:nvPicPr>
          <p:blipFill>
            <a:blip r:embed="rId5" cstate="print"/>
            <a:stretch>
              <a:fillRect/>
            </a:stretch>
          </p:blipFill>
          <p:spPr>
            <a:xfrm>
              <a:off x="2925618" y="5366673"/>
              <a:ext cx="138873" cy="190113"/>
            </a:xfrm>
            <a:prstGeom prst="rect">
              <a:avLst/>
            </a:prstGeom>
          </p:spPr>
        </p:pic>
        <p:sp>
          <p:nvSpPr>
            <p:cNvPr id="57" name="object 57"/>
            <p:cNvSpPr/>
            <p:nvPr/>
          </p:nvSpPr>
          <p:spPr>
            <a:xfrm>
              <a:off x="1942719" y="4594504"/>
              <a:ext cx="271780" cy="271780"/>
            </a:xfrm>
            <a:custGeom>
              <a:avLst/>
              <a:gdLst/>
              <a:ahLst/>
              <a:cxnLst/>
              <a:rect l="l" t="t" r="r" b="b"/>
              <a:pathLst>
                <a:path w="271780" h="271779">
                  <a:moveTo>
                    <a:pt x="162280" y="135864"/>
                  </a:moveTo>
                  <a:lnTo>
                    <a:pt x="160197" y="125539"/>
                  </a:lnTo>
                  <a:lnTo>
                    <a:pt x="158216" y="122605"/>
                  </a:lnTo>
                  <a:lnTo>
                    <a:pt x="154508" y="117119"/>
                  </a:lnTo>
                  <a:lnTo>
                    <a:pt x="149021" y="113423"/>
                  </a:lnTo>
                  <a:lnTo>
                    <a:pt x="149021" y="128536"/>
                  </a:lnTo>
                  <a:lnTo>
                    <a:pt x="149021" y="143179"/>
                  </a:lnTo>
                  <a:lnTo>
                    <a:pt x="143090" y="149110"/>
                  </a:lnTo>
                  <a:lnTo>
                    <a:pt x="128460" y="149110"/>
                  </a:lnTo>
                  <a:lnTo>
                    <a:pt x="122529" y="143179"/>
                  </a:lnTo>
                  <a:lnTo>
                    <a:pt x="122529" y="128536"/>
                  </a:lnTo>
                  <a:lnTo>
                    <a:pt x="128460" y="122605"/>
                  </a:lnTo>
                  <a:lnTo>
                    <a:pt x="143090" y="122605"/>
                  </a:lnTo>
                  <a:lnTo>
                    <a:pt x="149021" y="128536"/>
                  </a:lnTo>
                  <a:lnTo>
                    <a:pt x="149021" y="113423"/>
                  </a:lnTo>
                  <a:lnTo>
                    <a:pt x="146088" y="111429"/>
                  </a:lnTo>
                  <a:lnTo>
                    <a:pt x="135775" y="109347"/>
                  </a:lnTo>
                  <a:lnTo>
                    <a:pt x="125463" y="111429"/>
                  </a:lnTo>
                  <a:lnTo>
                    <a:pt x="117043" y="117119"/>
                  </a:lnTo>
                  <a:lnTo>
                    <a:pt x="111366" y="125539"/>
                  </a:lnTo>
                  <a:lnTo>
                    <a:pt x="109283" y="135864"/>
                  </a:lnTo>
                  <a:lnTo>
                    <a:pt x="111366" y="146177"/>
                  </a:lnTo>
                  <a:lnTo>
                    <a:pt x="117043" y="154609"/>
                  </a:lnTo>
                  <a:lnTo>
                    <a:pt x="125463" y="160286"/>
                  </a:lnTo>
                  <a:lnTo>
                    <a:pt x="135775" y="162369"/>
                  </a:lnTo>
                  <a:lnTo>
                    <a:pt x="146088" y="160286"/>
                  </a:lnTo>
                  <a:lnTo>
                    <a:pt x="154508" y="154609"/>
                  </a:lnTo>
                  <a:lnTo>
                    <a:pt x="158216" y="149110"/>
                  </a:lnTo>
                  <a:lnTo>
                    <a:pt x="160197" y="146177"/>
                  </a:lnTo>
                  <a:lnTo>
                    <a:pt x="162280" y="135864"/>
                  </a:lnTo>
                  <a:close/>
                </a:path>
                <a:path w="271780" h="271779">
                  <a:moveTo>
                    <a:pt x="271564" y="129235"/>
                  </a:moveTo>
                  <a:lnTo>
                    <a:pt x="251688" y="129235"/>
                  </a:lnTo>
                  <a:lnTo>
                    <a:pt x="241427" y="87782"/>
                  </a:lnTo>
                  <a:lnTo>
                    <a:pt x="231825" y="73952"/>
                  </a:lnTo>
                  <a:lnTo>
                    <a:pt x="231825" y="129235"/>
                  </a:lnTo>
                  <a:lnTo>
                    <a:pt x="231825" y="142481"/>
                  </a:lnTo>
                  <a:lnTo>
                    <a:pt x="223151" y="176212"/>
                  </a:lnTo>
                  <a:lnTo>
                    <a:pt x="203796" y="203911"/>
                  </a:lnTo>
                  <a:lnTo>
                    <a:pt x="176110" y="223278"/>
                  </a:lnTo>
                  <a:lnTo>
                    <a:pt x="142405" y="231952"/>
                  </a:lnTo>
                  <a:lnTo>
                    <a:pt x="142405" y="215976"/>
                  </a:lnTo>
                  <a:lnTo>
                    <a:pt x="169938" y="208610"/>
                  </a:lnTo>
                  <a:lnTo>
                    <a:pt x="178384" y="202666"/>
                  </a:lnTo>
                  <a:lnTo>
                    <a:pt x="192582" y="192671"/>
                  </a:lnTo>
                  <a:lnTo>
                    <a:pt x="208495" y="170014"/>
                  </a:lnTo>
                  <a:lnTo>
                    <a:pt x="215861" y="142481"/>
                  </a:lnTo>
                  <a:lnTo>
                    <a:pt x="231825" y="142481"/>
                  </a:lnTo>
                  <a:lnTo>
                    <a:pt x="231825" y="129235"/>
                  </a:lnTo>
                  <a:lnTo>
                    <a:pt x="215861" y="129235"/>
                  </a:lnTo>
                  <a:lnTo>
                    <a:pt x="208495" y="101688"/>
                  </a:lnTo>
                  <a:lnTo>
                    <a:pt x="202552" y="93243"/>
                  </a:lnTo>
                  <a:lnTo>
                    <a:pt x="202552" y="129235"/>
                  </a:lnTo>
                  <a:lnTo>
                    <a:pt x="175526" y="129235"/>
                  </a:lnTo>
                  <a:lnTo>
                    <a:pt x="175526" y="142481"/>
                  </a:lnTo>
                  <a:lnTo>
                    <a:pt x="202552" y="142481"/>
                  </a:lnTo>
                  <a:lnTo>
                    <a:pt x="196278" y="164871"/>
                  </a:lnTo>
                  <a:lnTo>
                    <a:pt x="183210" y="183311"/>
                  </a:lnTo>
                  <a:lnTo>
                    <a:pt x="164769" y="196392"/>
                  </a:lnTo>
                  <a:lnTo>
                    <a:pt x="142405" y="202666"/>
                  </a:lnTo>
                  <a:lnTo>
                    <a:pt x="142405" y="175628"/>
                  </a:lnTo>
                  <a:lnTo>
                    <a:pt x="129159" y="175628"/>
                  </a:lnTo>
                  <a:lnTo>
                    <a:pt x="129159" y="202666"/>
                  </a:lnTo>
                  <a:lnTo>
                    <a:pt x="129159" y="215976"/>
                  </a:lnTo>
                  <a:lnTo>
                    <a:pt x="129159" y="231952"/>
                  </a:lnTo>
                  <a:lnTo>
                    <a:pt x="95453" y="223278"/>
                  </a:lnTo>
                  <a:lnTo>
                    <a:pt x="67754" y="203911"/>
                  </a:lnTo>
                  <a:lnTo>
                    <a:pt x="48412" y="176212"/>
                  </a:lnTo>
                  <a:lnTo>
                    <a:pt x="39738" y="142481"/>
                  </a:lnTo>
                  <a:lnTo>
                    <a:pt x="55727" y="142481"/>
                  </a:lnTo>
                  <a:lnTo>
                    <a:pt x="63093" y="170027"/>
                  </a:lnTo>
                  <a:lnTo>
                    <a:pt x="79019" y="192684"/>
                  </a:lnTo>
                  <a:lnTo>
                    <a:pt x="101676" y="208610"/>
                  </a:lnTo>
                  <a:lnTo>
                    <a:pt x="129159" y="215976"/>
                  </a:lnTo>
                  <a:lnTo>
                    <a:pt x="129159" y="202666"/>
                  </a:lnTo>
                  <a:lnTo>
                    <a:pt x="106794" y="196392"/>
                  </a:lnTo>
                  <a:lnTo>
                    <a:pt x="88353" y="183311"/>
                  </a:lnTo>
                  <a:lnTo>
                    <a:pt x="75285" y="164871"/>
                  </a:lnTo>
                  <a:lnTo>
                    <a:pt x="69011" y="142481"/>
                  </a:lnTo>
                  <a:lnTo>
                    <a:pt x="96037" y="142481"/>
                  </a:lnTo>
                  <a:lnTo>
                    <a:pt x="96037" y="129235"/>
                  </a:lnTo>
                  <a:lnTo>
                    <a:pt x="69011" y="129235"/>
                  </a:lnTo>
                  <a:lnTo>
                    <a:pt x="75285" y="106857"/>
                  </a:lnTo>
                  <a:lnTo>
                    <a:pt x="88353" y="88404"/>
                  </a:lnTo>
                  <a:lnTo>
                    <a:pt x="106794" y="75323"/>
                  </a:lnTo>
                  <a:lnTo>
                    <a:pt x="129159" y="69049"/>
                  </a:lnTo>
                  <a:lnTo>
                    <a:pt x="129159" y="96100"/>
                  </a:lnTo>
                  <a:lnTo>
                    <a:pt x="142405" y="96100"/>
                  </a:lnTo>
                  <a:lnTo>
                    <a:pt x="142405" y="69049"/>
                  </a:lnTo>
                  <a:lnTo>
                    <a:pt x="164769" y="75323"/>
                  </a:lnTo>
                  <a:lnTo>
                    <a:pt x="183210" y="88404"/>
                  </a:lnTo>
                  <a:lnTo>
                    <a:pt x="196278" y="106857"/>
                  </a:lnTo>
                  <a:lnTo>
                    <a:pt x="202552" y="129235"/>
                  </a:lnTo>
                  <a:lnTo>
                    <a:pt x="202552" y="93243"/>
                  </a:lnTo>
                  <a:lnTo>
                    <a:pt x="192570" y="79032"/>
                  </a:lnTo>
                  <a:lnTo>
                    <a:pt x="178384" y="69049"/>
                  </a:lnTo>
                  <a:lnTo>
                    <a:pt x="169926" y="63106"/>
                  </a:lnTo>
                  <a:lnTo>
                    <a:pt x="142532" y="55765"/>
                  </a:lnTo>
                  <a:lnTo>
                    <a:pt x="142405" y="39763"/>
                  </a:lnTo>
                  <a:lnTo>
                    <a:pt x="176110" y="48437"/>
                  </a:lnTo>
                  <a:lnTo>
                    <a:pt x="203796" y="67805"/>
                  </a:lnTo>
                  <a:lnTo>
                    <a:pt x="223151" y="95516"/>
                  </a:lnTo>
                  <a:lnTo>
                    <a:pt x="231825" y="129235"/>
                  </a:lnTo>
                  <a:lnTo>
                    <a:pt x="231825" y="73952"/>
                  </a:lnTo>
                  <a:lnTo>
                    <a:pt x="217817" y="53771"/>
                  </a:lnTo>
                  <a:lnTo>
                    <a:pt x="197662" y="39763"/>
                  </a:lnTo>
                  <a:lnTo>
                    <a:pt x="183819" y="30149"/>
                  </a:lnTo>
                  <a:lnTo>
                    <a:pt x="142405" y="19875"/>
                  </a:lnTo>
                  <a:lnTo>
                    <a:pt x="142405" y="0"/>
                  </a:lnTo>
                  <a:lnTo>
                    <a:pt x="129159" y="0"/>
                  </a:lnTo>
                  <a:lnTo>
                    <a:pt x="129159" y="19875"/>
                  </a:lnTo>
                  <a:lnTo>
                    <a:pt x="129159" y="39763"/>
                  </a:lnTo>
                  <a:lnTo>
                    <a:pt x="129159" y="55765"/>
                  </a:lnTo>
                  <a:lnTo>
                    <a:pt x="101638" y="63131"/>
                  </a:lnTo>
                  <a:lnTo>
                    <a:pt x="78994" y="79057"/>
                  </a:lnTo>
                  <a:lnTo>
                    <a:pt x="63068" y="101701"/>
                  </a:lnTo>
                  <a:lnTo>
                    <a:pt x="55702" y="129235"/>
                  </a:lnTo>
                  <a:lnTo>
                    <a:pt x="39738" y="129235"/>
                  </a:lnTo>
                  <a:lnTo>
                    <a:pt x="48412" y="95516"/>
                  </a:lnTo>
                  <a:lnTo>
                    <a:pt x="67754" y="67805"/>
                  </a:lnTo>
                  <a:lnTo>
                    <a:pt x="95453" y="48437"/>
                  </a:lnTo>
                  <a:lnTo>
                    <a:pt x="129159" y="39763"/>
                  </a:lnTo>
                  <a:lnTo>
                    <a:pt x="129159" y="19875"/>
                  </a:lnTo>
                  <a:lnTo>
                    <a:pt x="87731" y="30149"/>
                  </a:lnTo>
                  <a:lnTo>
                    <a:pt x="53733" y="53771"/>
                  </a:lnTo>
                  <a:lnTo>
                    <a:pt x="30124" y="87782"/>
                  </a:lnTo>
                  <a:lnTo>
                    <a:pt x="19862" y="129235"/>
                  </a:lnTo>
                  <a:lnTo>
                    <a:pt x="0" y="129235"/>
                  </a:lnTo>
                  <a:lnTo>
                    <a:pt x="0" y="142481"/>
                  </a:lnTo>
                  <a:lnTo>
                    <a:pt x="19862" y="142481"/>
                  </a:lnTo>
                  <a:lnTo>
                    <a:pt x="30124" y="183934"/>
                  </a:lnTo>
                  <a:lnTo>
                    <a:pt x="53733" y="217944"/>
                  </a:lnTo>
                  <a:lnTo>
                    <a:pt x="87731" y="241566"/>
                  </a:lnTo>
                  <a:lnTo>
                    <a:pt x="129159" y="251841"/>
                  </a:lnTo>
                  <a:lnTo>
                    <a:pt x="129159" y="271716"/>
                  </a:lnTo>
                  <a:lnTo>
                    <a:pt x="142405" y="271716"/>
                  </a:lnTo>
                  <a:lnTo>
                    <a:pt x="142405" y="251841"/>
                  </a:lnTo>
                  <a:lnTo>
                    <a:pt x="183819" y="241566"/>
                  </a:lnTo>
                  <a:lnTo>
                    <a:pt x="197662" y="231952"/>
                  </a:lnTo>
                  <a:lnTo>
                    <a:pt x="217817" y="217944"/>
                  </a:lnTo>
                  <a:lnTo>
                    <a:pt x="241427" y="183934"/>
                  </a:lnTo>
                  <a:lnTo>
                    <a:pt x="251688" y="142481"/>
                  </a:lnTo>
                  <a:lnTo>
                    <a:pt x="271564" y="142481"/>
                  </a:lnTo>
                  <a:lnTo>
                    <a:pt x="271564" y="129235"/>
                  </a:lnTo>
                  <a:close/>
                </a:path>
              </a:pathLst>
            </a:custGeom>
            <a:solidFill>
              <a:srgbClr val="FFFFFF"/>
            </a:solidFill>
          </p:spPr>
          <p:txBody>
            <a:bodyPr wrap="square" lIns="0" tIns="0" rIns="0" bIns="0" rtlCol="0"/>
            <a:lstStyle/>
            <a:p>
              <a:pPr defTabSz="685800">
                <a:buClrTx/>
              </a:pPr>
              <a:endParaRPr sz="1350" kern="1200">
                <a:solidFill>
                  <a:prstClr val="black"/>
                </a:solidFill>
                <a:latin typeface="Calibri"/>
                <a:ea typeface="+mn-ea"/>
                <a:cs typeface="+mn-cs"/>
              </a:endParaRPr>
            </a:p>
          </p:txBody>
        </p:sp>
        <p:pic>
          <p:nvPicPr>
            <p:cNvPr id="58" name="object 58"/>
            <p:cNvPicPr/>
            <p:nvPr/>
          </p:nvPicPr>
          <p:blipFill>
            <a:blip r:embed="rId6" cstate="print"/>
            <a:stretch>
              <a:fillRect/>
            </a:stretch>
          </p:blipFill>
          <p:spPr>
            <a:xfrm>
              <a:off x="2584703" y="5999988"/>
              <a:ext cx="202691" cy="152400"/>
            </a:xfrm>
            <a:prstGeom prst="rect">
              <a:avLst/>
            </a:prstGeom>
          </p:spPr>
        </p:pic>
        <p:pic>
          <p:nvPicPr>
            <p:cNvPr id="59" name="object 59"/>
            <p:cNvPicPr/>
            <p:nvPr/>
          </p:nvPicPr>
          <p:blipFill>
            <a:blip r:embed="rId7" cstate="print"/>
            <a:stretch>
              <a:fillRect/>
            </a:stretch>
          </p:blipFill>
          <p:spPr>
            <a:xfrm>
              <a:off x="1921771" y="6080654"/>
              <a:ext cx="215930" cy="260204"/>
            </a:xfrm>
            <a:prstGeom prst="rect">
              <a:avLst/>
            </a:prstGeom>
          </p:spPr>
        </p:pic>
      </p:grpSp>
      <p:sp>
        <p:nvSpPr>
          <p:cNvPr id="68" name="object 68"/>
          <p:cNvSpPr txBox="1"/>
          <p:nvPr/>
        </p:nvSpPr>
        <p:spPr>
          <a:xfrm>
            <a:off x="4800763" y="4496867"/>
            <a:ext cx="812483" cy="263534"/>
          </a:xfrm>
          <a:prstGeom prst="rect">
            <a:avLst/>
          </a:prstGeom>
        </p:spPr>
        <p:txBody>
          <a:bodyPr vert="horz" wrap="square" lIns="0" tIns="9525" rIns="0" bIns="0" rtlCol="0">
            <a:spAutoFit/>
          </a:bodyPr>
          <a:lstStyle/>
          <a:p>
            <a:pPr marL="74295" marR="3810" indent="-65246" defTabSz="685800">
              <a:spcBef>
                <a:spcPts val="75"/>
              </a:spcBef>
              <a:buClrTx/>
            </a:pPr>
            <a:r>
              <a:rPr sz="825" b="1" kern="1200" spc="-11" dirty="0">
                <a:solidFill>
                  <a:srgbClr val="E09724"/>
                </a:solidFill>
                <a:ea typeface="+mn-ea"/>
              </a:rPr>
              <a:t>T</a:t>
            </a:r>
            <a:r>
              <a:rPr sz="825" b="1" kern="1200" dirty="0">
                <a:solidFill>
                  <a:srgbClr val="E09724"/>
                </a:solidFill>
                <a:ea typeface="+mn-ea"/>
              </a:rPr>
              <a:t>ax e</a:t>
            </a:r>
            <a:r>
              <a:rPr sz="825" b="1" kern="1200" spc="-4" dirty="0">
                <a:solidFill>
                  <a:srgbClr val="E09724"/>
                </a:solidFill>
                <a:ea typeface="+mn-ea"/>
              </a:rPr>
              <a:t>x</a:t>
            </a:r>
            <a:r>
              <a:rPr sz="825" b="1" kern="1200" dirty="0">
                <a:solidFill>
                  <a:srgbClr val="E09724"/>
                </a:solidFill>
                <a:ea typeface="+mn-ea"/>
              </a:rPr>
              <a:t>empt</a:t>
            </a:r>
            <a:r>
              <a:rPr sz="825" b="1" kern="1200" spc="4" dirty="0">
                <a:solidFill>
                  <a:srgbClr val="E09724"/>
                </a:solidFill>
                <a:ea typeface="+mn-ea"/>
              </a:rPr>
              <a:t>i</a:t>
            </a:r>
            <a:r>
              <a:rPr sz="825" b="1" kern="1200" dirty="0">
                <a:solidFill>
                  <a:srgbClr val="E09724"/>
                </a:solidFill>
                <a:ea typeface="+mn-ea"/>
              </a:rPr>
              <a:t>o</a:t>
            </a:r>
            <a:r>
              <a:rPr sz="825" b="1" kern="1200" spc="-8" dirty="0">
                <a:solidFill>
                  <a:srgbClr val="E09724"/>
                </a:solidFill>
                <a:ea typeface="+mn-ea"/>
              </a:rPr>
              <a:t>n</a:t>
            </a:r>
            <a:r>
              <a:rPr sz="825" b="1" kern="1200" dirty="0">
                <a:solidFill>
                  <a:srgbClr val="E09724"/>
                </a:solidFill>
                <a:ea typeface="+mn-ea"/>
              </a:rPr>
              <a:t>s  to</a:t>
            </a:r>
            <a:r>
              <a:rPr sz="825" b="1" kern="1200" spc="-30" dirty="0">
                <a:solidFill>
                  <a:srgbClr val="E09724"/>
                </a:solidFill>
                <a:ea typeface="+mn-ea"/>
              </a:rPr>
              <a:t> </a:t>
            </a:r>
            <a:r>
              <a:rPr sz="825" b="1" kern="1200" dirty="0">
                <a:solidFill>
                  <a:srgbClr val="E09724"/>
                </a:solidFill>
                <a:ea typeface="+mn-ea"/>
              </a:rPr>
              <a:t>EV</a:t>
            </a:r>
            <a:r>
              <a:rPr sz="825" b="1" kern="1200" spc="-15" dirty="0">
                <a:solidFill>
                  <a:srgbClr val="E09724"/>
                </a:solidFill>
                <a:ea typeface="+mn-ea"/>
              </a:rPr>
              <a:t> </a:t>
            </a:r>
            <a:r>
              <a:rPr sz="825" b="1" kern="1200" dirty="0">
                <a:solidFill>
                  <a:srgbClr val="E09724"/>
                </a:solidFill>
                <a:ea typeface="+mn-ea"/>
              </a:rPr>
              <a:t>makers</a:t>
            </a:r>
            <a:endParaRPr sz="825" kern="1200">
              <a:solidFill>
                <a:prstClr val="black"/>
              </a:solidFill>
              <a:ea typeface="+mn-ea"/>
            </a:endParaRPr>
          </a:p>
        </p:txBody>
      </p:sp>
      <p:pic>
        <p:nvPicPr>
          <p:cNvPr id="71" name="Picture 70">
            <a:extLst>
              <a:ext uri="{FF2B5EF4-FFF2-40B4-BE49-F238E27FC236}">
                <a16:creationId xmlns:a16="http://schemas.microsoft.com/office/drawing/2014/main" id="{6400E73C-1EF3-4667-91C5-ED098DC6E14A}"/>
              </a:ext>
            </a:extLst>
          </p:cNvPr>
          <p:cNvPicPr>
            <a:picLocks noChangeAspect="1"/>
          </p:cNvPicPr>
          <p:nvPr/>
        </p:nvPicPr>
        <p:blipFill>
          <a:blip r:embed="rId8"/>
          <a:stretch>
            <a:fillRect/>
          </a:stretch>
        </p:blipFill>
        <p:spPr>
          <a:xfrm>
            <a:off x="5983743" y="1048249"/>
            <a:ext cx="2770284" cy="1714187"/>
          </a:xfrm>
          <a:prstGeom prst="rect">
            <a:avLst/>
          </a:prstGeom>
        </p:spPr>
      </p:pic>
      <p:pic>
        <p:nvPicPr>
          <p:cNvPr id="72" name="Picture 71">
            <a:extLst>
              <a:ext uri="{FF2B5EF4-FFF2-40B4-BE49-F238E27FC236}">
                <a16:creationId xmlns:a16="http://schemas.microsoft.com/office/drawing/2014/main" id="{679FF170-DD19-4D9B-80A4-AC333B3747D0}"/>
              </a:ext>
            </a:extLst>
          </p:cNvPr>
          <p:cNvPicPr>
            <a:picLocks noChangeAspect="1"/>
          </p:cNvPicPr>
          <p:nvPr/>
        </p:nvPicPr>
        <p:blipFill>
          <a:blip r:embed="rId9"/>
          <a:stretch>
            <a:fillRect/>
          </a:stretch>
        </p:blipFill>
        <p:spPr>
          <a:xfrm>
            <a:off x="5839774" y="2913756"/>
            <a:ext cx="3222135" cy="2053405"/>
          </a:xfrm>
          <a:prstGeom prst="rect">
            <a:avLst/>
          </a:prstGeom>
        </p:spPr>
      </p:pic>
      <p:pic>
        <p:nvPicPr>
          <p:cNvPr id="73" name="Picture 72">
            <a:extLst>
              <a:ext uri="{FF2B5EF4-FFF2-40B4-BE49-F238E27FC236}">
                <a16:creationId xmlns:a16="http://schemas.microsoft.com/office/drawing/2014/main" id="{61B6A16A-25D5-40C1-8B02-D31A5588276F}"/>
              </a:ext>
            </a:extLst>
          </p:cNvPr>
          <p:cNvPicPr>
            <a:picLocks noChangeAspect="1"/>
          </p:cNvPicPr>
          <p:nvPr/>
        </p:nvPicPr>
        <p:blipFill>
          <a:blip r:embed="rId10"/>
          <a:stretch>
            <a:fillRect/>
          </a:stretch>
        </p:blipFill>
        <p:spPr>
          <a:xfrm>
            <a:off x="29033" y="2947920"/>
            <a:ext cx="2554481" cy="1940374"/>
          </a:xfrm>
          <a:prstGeom prst="rect">
            <a:avLst/>
          </a:prstGeom>
        </p:spPr>
      </p:pic>
      <p:sp>
        <p:nvSpPr>
          <p:cNvPr id="74" name="object 52">
            <a:extLst>
              <a:ext uri="{FF2B5EF4-FFF2-40B4-BE49-F238E27FC236}">
                <a16:creationId xmlns:a16="http://schemas.microsoft.com/office/drawing/2014/main" id="{FA916043-8B25-45A0-9800-80C8EB22DB3E}"/>
              </a:ext>
            </a:extLst>
          </p:cNvPr>
          <p:cNvSpPr/>
          <p:nvPr/>
        </p:nvSpPr>
        <p:spPr>
          <a:xfrm>
            <a:off x="2581396" y="3043838"/>
            <a:ext cx="0" cy="1910715"/>
          </a:xfrm>
          <a:custGeom>
            <a:avLst/>
            <a:gdLst/>
            <a:ahLst/>
            <a:cxnLst/>
            <a:rect l="l" t="t" r="r" b="b"/>
            <a:pathLst>
              <a:path h="2547620">
                <a:moveTo>
                  <a:pt x="0" y="0"/>
                </a:moveTo>
                <a:lnTo>
                  <a:pt x="0" y="2547239"/>
                </a:lnTo>
              </a:path>
            </a:pathLst>
          </a:custGeom>
          <a:ln w="9525">
            <a:solidFill>
              <a:srgbClr val="445369"/>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381000" y="800100"/>
          <a:ext cx="8543924"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742950" y="685801"/>
          <a:ext cx="7772400" cy="47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nvGraphicFramePr>
        <p:xfrm>
          <a:off x="590550" y="3057525"/>
          <a:ext cx="8143875" cy="8030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nvGraphicFramePr>
        <p:xfrm>
          <a:off x="590550" y="1495425"/>
          <a:ext cx="7924800" cy="138499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474133" y="1088619"/>
          <a:ext cx="8274757" cy="643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5058" name="Picture 2"/>
          <p:cNvPicPr>
            <a:picLocks noChangeAspect="1" noChangeArrowheads="1"/>
          </p:cNvPicPr>
          <p:nvPr/>
        </p:nvPicPr>
        <p:blipFill>
          <a:blip r:embed="rId7"/>
          <a:srcRect l="32096" t="34941" r="16878" b="19193"/>
          <a:stretch>
            <a:fillRect/>
          </a:stretch>
        </p:blipFill>
        <p:spPr bwMode="auto">
          <a:xfrm>
            <a:off x="474133" y="1732086"/>
            <a:ext cx="8274756" cy="2851637"/>
          </a:xfrm>
          <a:prstGeom prst="rect">
            <a:avLst/>
          </a:prstGeom>
          <a:noFill/>
          <a:ln w="9525">
            <a:noFill/>
            <a:miter lim="800000"/>
            <a:headEnd/>
            <a:tailEnd/>
          </a:ln>
          <a:effectLst/>
        </p:spPr>
      </p:pic>
      <p:grpSp>
        <p:nvGrpSpPr>
          <p:cNvPr id="7" name="Group 6"/>
          <p:cNvGrpSpPr/>
          <p:nvPr/>
        </p:nvGrpSpPr>
        <p:grpSpPr>
          <a:xfrm>
            <a:off x="3290887" y="771371"/>
            <a:ext cx="2562225" cy="307582"/>
            <a:chOff x="0" y="97"/>
            <a:chExt cx="2562225" cy="307582"/>
          </a:xfrm>
        </p:grpSpPr>
        <p:sp>
          <p:nvSpPr>
            <p:cNvPr id="8" name="Rounded Rectangle 7"/>
            <p:cNvSpPr/>
            <p:nvPr/>
          </p:nvSpPr>
          <p:spPr>
            <a:xfrm>
              <a:off x="0" y="97"/>
              <a:ext cx="2562225"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15015" y="15112"/>
              <a:ext cx="2532195"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i="0" kern="1200" dirty="0"/>
                <a:t>MARKET DEMAND</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587022" y="767644"/>
          <a:ext cx="8105422" cy="1862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nvGraphicFramePr>
        <p:xfrm>
          <a:off x="587022" y="2908300"/>
          <a:ext cx="8105422" cy="14901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343150" y="617580"/>
            <a:ext cx="4273004" cy="307582"/>
            <a:chOff x="-169559" y="97"/>
            <a:chExt cx="2716771" cy="307582"/>
          </a:xfrm>
        </p:grpSpPr>
        <p:sp>
          <p:nvSpPr>
            <p:cNvPr id="5" name="Rounded Rectangle 4"/>
            <p:cNvSpPr/>
            <p:nvPr/>
          </p:nvSpPr>
          <p:spPr>
            <a:xfrm>
              <a:off x="-169559" y="97"/>
              <a:ext cx="2562225"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169558" y="15112"/>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i="0" kern="1200" dirty="0"/>
                <a:t>BRAND POSITIONING</a:t>
              </a:r>
            </a:p>
          </p:txBody>
        </p:sp>
      </p:grpSp>
      <p:pic>
        <p:nvPicPr>
          <p:cNvPr id="47106" name="Picture 2"/>
          <p:cNvPicPr>
            <a:picLocks noChangeAspect="1" noChangeArrowheads="1"/>
          </p:cNvPicPr>
          <p:nvPr/>
        </p:nvPicPr>
        <p:blipFill>
          <a:blip r:embed="rId2"/>
          <a:srcRect l="26839" t="43307" r="21305" b="35433"/>
          <a:stretch>
            <a:fillRect/>
          </a:stretch>
        </p:blipFill>
        <p:spPr bwMode="auto">
          <a:xfrm>
            <a:off x="905146" y="995796"/>
            <a:ext cx="7714978" cy="1785504"/>
          </a:xfrm>
          <a:prstGeom prst="rect">
            <a:avLst/>
          </a:prstGeom>
          <a:noFill/>
          <a:ln w="9525">
            <a:noFill/>
            <a:miter lim="800000"/>
            <a:headEnd/>
            <a:tailEnd/>
          </a:ln>
          <a:effectLst/>
        </p:spPr>
      </p:pic>
      <p:sp>
        <p:nvSpPr>
          <p:cNvPr id="8" name="TextBox 7"/>
          <p:cNvSpPr txBox="1"/>
          <p:nvPr/>
        </p:nvSpPr>
        <p:spPr>
          <a:xfrm>
            <a:off x="628650" y="2657477"/>
            <a:ext cx="8220075" cy="21698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66700" indent="-266700">
              <a:buFont typeface="Wingdings" pitchFamily="2" charset="2"/>
              <a:buChar char="q"/>
            </a:pPr>
            <a:r>
              <a:rPr lang="en-US" sz="1350" dirty="0"/>
              <a:t>EBRO Evan is inspired by Nissan Env200. E-Van is an electric vehicle with proven experience in the market as evident from sale of several units of the NV200 already sold. </a:t>
            </a:r>
          </a:p>
          <a:p>
            <a:pPr marL="266700" indent="-266700">
              <a:buFont typeface="Wingdings" pitchFamily="2" charset="2"/>
              <a:buChar char="q"/>
            </a:pPr>
            <a:r>
              <a:rPr lang="en-US" sz="1350" dirty="0"/>
              <a:t>Wide range of customers as van and passenger vehicle.</a:t>
            </a:r>
          </a:p>
          <a:p>
            <a:pPr marL="266700" indent="-266700">
              <a:buFont typeface="Wingdings" pitchFamily="2" charset="2"/>
              <a:buChar char="q"/>
            </a:pPr>
            <a:r>
              <a:rPr lang="en-US" sz="1350" dirty="0"/>
              <a:t>Excellent ratio between footprint and load volume. Narrower vehicle than the competition (1.75m) making it ideal for urban transport </a:t>
            </a:r>
          </a:p>
          <a:p>
            <a:pPr marL="266700" indent="-266700">
              <a:buFont typeface="Wingdings" pitchFamily="2" charset="2"/>
              <a:buChar char="q"/>
              <a:tabLst>
                <a:tab pos="361950" algn="l"/>
              </a:tabLst>
            </a:pPr>
            <a:r>
              <a:rPr lang="en-US" sz="1350" dirty="0"/>
              <a:t>Capacity for two Euro pallets despite its small size. Great accessibility thanks to its two side doors. Excellent ergonomics as a passenger vehicle</a:t>
            </a:r>
          </a:p>
          <a:p>
            <a:pPr marL="266700" indent="-266700">
              <a:buFont typeface="Wingdings" pitchFamily="2" charset="2"/>
              <a:buChar char="q"/>
            </a:pPr>
            <a:r>
              <a:rPr lang="en-US" sz="1350" dirty="0"/>
              <a:t>European production vehicle. </a:t>
            </a:r>
          </a:p>
          <a:p>
            <a:pPr marL="266700" indent="-266700">
              <a:buFont typeface="Wingdings" pitchFamily="2" charset="2"/>
              <a:buChar char="q"/>
            </a:pPr>
            <a:r>
              <a:rPr lang="en-US" sz="1350" dirty="0"/>
              <a:t>Extensive customization possibilities</a:t>
            </a:r>
          </a:p>
          <a:p>
            <a:pPr marL="266700" indent="-266700">
              <a:buFont typeface="Wingdings" pitchFamily="2" charset="2"/>
              <a:buChar char="q"/>
            </a:pPr>
            <a:r>
              <a:rPr lang="en-US" sz="1350" dirty="0"/>
              <a:t>Very competitive in price compared to its European competitor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1" y="647610"/>
            <a:ext cx="5881510" cy="307582"/>
            <a:chOff x="-169559" y="97"/>
            <a:chExt cx="2716771" cy="307582"/>
          </a:xfrm>
        </p:grpSpPr>
        <p:sp>
          <p:nvSpPr>
            <p:cNvPr id="5" name="Rounded Rectangle 4"/>
            <p:cNvSpPr/>
            <p:nvPr/>
          </p:nvSpPr>
          <p:spPr>
            <a:xfrm>
              <a:off x="-169559" y="97"/>
              <a:ext cx="2562225"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169558" y="30127"/>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a:t>EIGHT  STEPS  TO  POSITION  THE  E- VAN</a:t>
              </a:r>
              <a:endParaRPr lang="en-US" sz="2000" b="1" i="0" kern="1200" dirty="0"/>
            </a:p>
          </p:txBody>
        </p:sp>
      </p:grpSp>
      <p:pic>
        <p:nvPicPr>
          <p:cNvPr id="48130" name="Picture 2"/>
          <p:cNvPicPr>
            <a:picLocks noChangeAspect="1" noChangeArrowheads="1"/>
          </p:cNvPicPr>
          <p:nvPr/>
        </p:nvPicPr>
        <p:blipFill>
          <a:blip r:embed="rId2">
            <a:lum bright="-30000" contrast="29000"/>
          </a:blip>
          <a:srcRect l="23242" t="30020" r="25455" b="23622"/>
          <a:stretch>
            <a:fillRect/>
          </a:stretch>
        </p:blipFill>
        <p:spPr bwMode="auto">
          <a:xfrm>
            <a:off x="628650" y="1609725"/>
            <a:ext cx="7648575" cy="2922943"/>
          </a:xfrm>
          <a:prstGeom prst="rect">
            <a:avLst/>
          </a:prstGeom>
          <a:noFill/>
          <a:ln w="9525">
            <a:noFill/>
            <a:miter lim="800000"/>
            <a:headEnd/>
            <a:tailEnd/>
          </a:ln>
          <a:effectLst/>
        </p:spPr>
      </p:pic>
      <p:grpSp>
        <p:nvGrpSpPr>
          <p:cNvPr id="9" name="Group 8"/>
          <p:cNvGrpSpPr/>
          <p:nvPr/>
        </p:nvGrpSpPr>
        <p:grpSpPr>
          <a:xfrm>
            <a:off x="714866" y="1034642"/>
            <a:ext cx="7375171" cy="406883"/>
            <a:chOff x="-169559" y="97"/>
            <a:chExt cx="2716771" cy="307582"/>
          </a:xfrm>
        </p:grpSpPr>
        <p:sp>
          <p:nvSpPr>
            <p:cNvPr id="10" name="Rounded Rectangle 9"/>
            <p:cNvSpPr/>
            <p:nvPr/>
          </p:nvSpPr>
          <p:spPr>
            <a:xfrm>
              <a:off x="-169559" y="97"/>
              <a:ext cx="2647817"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p:nvPr/>
          </p:nvSpPr>
          <p:spPr>
            <a:xfrm>
              <a:off x="-169558" y="30127"/>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a:t>STEP 1 : CREATE   CHARGING   INFRA   AS   A   USP</a:t>
              </a:r>
              <a:endParaRPr lang="en-US" sz="2000" b="1" i="0" kern="1200"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191912" y="677333"/>
            <a:ext cx="8816622" cy="3962399"/>
          </a:xfrm>
        </p:spPr>
        <p:style>
          <a:lnRef idx="2">
            <a:schemeClr val="accent1"/>
          </a:lnRef>
          <a:fillRef idx="1">
            <a:schemeClr val="lt1"/>
          </a:fillRef>
          <a:effectRef idx="0">
            <a:schemeClr val="accent1"/>
          </a:effectRef>
          <a:fontRef idx="minor">
            <a:schemeClr val="dk1"/>
          </a:fontRef>
        </p:style>
        <p:txBody>
          <a:bodyPr>
            <a:normAutofit fontScale="62500" lnSpcReduction="20000"/>
          </a:bodyPr>
          <a:lstStyle/>
          <a:p>
            <a:pPr algn="ctr">
              <a:buNone/>
            </a:pPr>
            <a:r>
              <a:rPr lang="en-US" sz="29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STEP 2  RE- INVENT BRAND POSITIONING</a:t>
            </a:r>
          </a:p>
          <a:p>
            <a:pPr algn="just">
              <a:buNone/>
            </a:pPr>
            <a:endParaRPr lang="en-US" sz="4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just">
              <a:buFont typeface="Wingdings" pitchFamily="2" charset="2"/>
              <a:buChar char="q"/>
            </a:pPr>
            <a:r>
              <a:rPr lang="en-US" sz="2300" b="1" dirty="0"/>
              <a:t>EBRO can offer attractive new offerings like integrated EV-mobility bundles that include products and services, with a focus on the overall experience. A successful bundle including :- </a:t>
            </a:r>
          </a:p>
          <a:p>
            <a:pPr algn="just">
              <a:buNone/>
            </a:pPr>
            <a:endParaRPr lang="en-US" sz="2300" dirty="0"/>
          </a:p>
          <a:p>
            <a:pPr marL="450850" indent="-179388" algn="just">
              <a:buFont typeface="Wingdings" pitchFamily="2" charset="2"/>
              <a:buChar char="v"/>
            </a:pPr>
            <a:r>
              <a:rPr lang="en-US" sz="2300" dirty="0"/>
              <a:t> Proper Charging infra</a:t>
            </a:r>
          </a:p>
          <a:p>
            <a:pPr marL="450850" indent="-179388" algn="just">
              <a:buFont typeface="Wingdings" pitchFamily="2" charset="2"/>
              <a:buChar char="v"/>
            </a:pPr>
            <a:r>
              <a:rPr lang="en-US" sz="2300" dirty="0"/>
              <a:t>on-demand features and services </a:t>
            </a:r>
          </a:p>
          <a:p>
            <a:pPr marL="450850" indent="-179388" algn="just">
              <a:buFont typeface="Wingdings" pitchFamily="2" charset="2"/>
              <a:buChar char="v"/>
            </a:pPr>
            <a:r>
              <a:rPr lang="en-US" sz="2300" dirty="0"/>
              <a:t>financing options</a:t>
            </a:r>
          </a:p>
          <a:p>
            <a:pPr marL="450850" indent="-179388" algn="just">
              <a:buFont typeface="Wingdings" pitchFamily="2" charset="2"/>
              <a:buChar char="v"/>
            </a:pPr>
            <a:r>
              <a:rPr lang="en-US" sz="2300" dirty="0"/>
              <a:t>mobility services</a:t>
            </a:r>
          </a:p>
          <a:p>
            <a:pPr marL="450850" indent="-179388" algn="just">
              <a:buFont typeface="Wingdings" pitchFamily="2" charset="2"/>
              <a:buChar char="v"/>
            </a:pPr>
            <a:r>
              <a:rPr lang="en-US" sz="2300" dirty="0"/>
              <a:t>after sales packages and extended warranties.</a:t>
            </a:r>
          </a:p>
          <a:p>
            <a:pPr marL="450850" indent="-179388" algn="just">
              <a:buNone/>
            </a:pPr>
            <a:endParaRPr lang="en-US" sz="2300" dirty="0"/>
          </a:p>
          <a:p>
            <a:pPr marL="271463" indent="0" algn="just">
              <a:buNone/>
            </a:pPr>
            <a:r>
              <a:rPr lang="en-US" sz="2300" b="1" dirty="0"/>
              <a:t>These elements could create a compelling offer that enhances the customer experience and may resolve concerns that could hinder the adoption of EVs.</a:t>
            </a:r>
          </a:p>
          <a:p>
            <a:pPr marL="271463" indent="0" algn="just">
              <a:buNone/>
            </a:pPr>
            <a:endParaRPr lang="en-US" sz="400" b="1" dirty="0"/>
          </a:p>
          <a:p>
            <a:pPr algn="just">
              <a:buFont typeface="Wingdings" pitchFamily="2" charset="2"/>
              <a:buChar char="q"/>
            </a:pPr>
            <a:r>
              <a:rPr lang="en-US" sz="2300" b="1" dirty="0"/>
              <a:t>EBRO can use innovative and personalized approaches, such as digital campaigns, to reach and educate prospective EV customers. Focusing on areas and customer segments that are actively considering EVs. This step will be critical to reach scale quickly and to create a network of EV advocates for each the brand.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9626"/>
            <a:ext cx="8124825" cy="3638550"/>
          </a:xfrm>
          <a:prstGeom prst="rect">
            <a:avLst/>
          </a:prstGeom>
        </p:spPr>
        <p:style>
          <a:lnRef idx="2">
            <a:schemeClr val="accent1"/>
          </a:lnRef>
          <a:fillRef idx="1">
            <a:schemeClr val="lt1"/>
          </a:fillRef>
          <a:effectRef idx="0">
            <a:schemeClr val="accent1"/>
          </a:effectRef>
          <a:fontRef idx="minor">
            <a:schemeClr val="dk1"/>
          </a:fontRef>
        </p:style>
        <p:txBody>
          <a:bodyPr vert="horz">
            <a:normAutofit lnSpcReduction="10000"/>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3  GENERATE</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INCOME FROM LIFE CYCLE</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800" dirty="0"/>
          </a:p>
          <a:p>
            <a:pPr marL="271463" indent="-271463" algn="just">
              <a:buFont typeface="Wingdings" pitchFamily="2" charset="2"/>
              <a:buChar char="q"/>
            </a:pPr>
            <a:r>
              <a:rPr lang="en-US" sz="1800" dirty="0"/>
              <a:t> </a:t>
            </a:r>
            <a:r>
              <a:rPr lang="en-US" sz="1800" b="1" dirty="0"/>
              <a:t>By offering on-demand services and features to consumers, as Tesla does through its Auto Pilot. Such features might include performance and battery-boosting software, advanced driver-assistance systems, and services like BMW Connected Drive, which includes remote services, concierge service, and on-street parking information, among other benefits..</a:t>
            </a:r>
          </a:p>
          <a:p>
            <a:pPr marL="271463" indent="-271463" algn="just"/>
            <a:endParaRPr lang="en-US" sz="1800" b="1" dirty="0"/>
          </a:p>
          <a:p>
            <a:pPr marL="271463" indent="-271463" algn="just">
              <a:buFont typeface="Wingdings" pitchFamily="2" charset="2"/>
              <a:buChar char="q"/>
            </a:pPr>
            <a:r>
              <a:rPr lang="en-US" sz="1800" b="1" dirty="0"/>
              <a:t>Either alone or with the support of third-party data aggregators, EBRO also have an opportunity to generate revenues from the data of customers and vehicles. These data could be used to address a number of use cases involving connected vehicles, to offer personalized services, or to provide third-party marketing. Revenues from data could also be generated as an additional revenue stream.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09576" y="809625"/>
            <a:ext cx="8439150" cy="4076700"/>
          </a:xfrm>
          <a:prstGeom prst="rect">
            <a:avLst/>
          </a:prstGeom>
        </p:spPr>
        <p:style>
          <a:lnRef idx="2">
            <a:schemeClr val="accent1"/>
          </a:lnRef>
          <a:fillRef idx="1">
            <a:schemeClr val="lt1"/>
          </a:fillRef>
          <a:effectRef idx="0">
            <a:schemeClr val="accent1"/>
          </a:effectRef>
          <a:fontRef idx="minor">
            <a:schemeClr val="dk1"/>
          </a:fontRef>
        </p:style>
        <p:txBody>
          <a:bodyPr vert="horz">
            <a:normAutofit fontScale="55000" lnSpcReduction="20000"/>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33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4  BUIL</a:t>
            </a:r>
            <a:r>
              <a:rPr lang="en-US" sz="3300" b="1" u="sng" kern="1200" baseline="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a:t>
            </a:r>
            <a:r>
              <a:rPr lang="en-US" sz="3300" b="1" u="sng" kern="1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RELIABLE DISTRIBUTION CHANNELS &amp; DEALER PARTNERSHIPS</a:t>
            </a:r>
          </a:p>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2600" dirty="0"/>
          </a:p>
          <a:p>
            <a:pPr marL="180975" indent="-180975" algn="just">
              <a:buFont typeface="Wingdings" pitchFamily="2" charset="2"/>
              <a:buChar char="q"/>
            </a:pPr>
            <a:r>
              <a:rPr lang="en-US" sz="2600" b="1" dirty="0"/>
              <a:t>EBRO must provide incentives to dealers so that they make EV VAN sales more economically attractive over the long term. Without such efforts, dealers may wonder if it is worthwhile to sell EVs. Further, EBRO should monitor performance—both their own and that of third-party dealers.</a:t>
            </a:r>
          </a:p>
          <a:p>
            <a:pPr marL="180975" indent="-180975" algn="just"/>
            <a:endParaRPr lang="en-US" sz="2600" b="1" dirty="0"/>
          </a:p>
          <a:p>
            <a:pPr marL="180975" indent="-180975" algn="just">
              <a:buFont typeface="Wingdings" pitchFamily="2" charset="2"/>
              <a:buChar char="q"/>
            </a:pPr>
            <a:r>
              <a:rPr lang="en-US" sz="2600" b="1" dirty="0"/>
              <a:t>They should also invest in digitally savvy product “geniuses” to serve as trusted advisers for customers. To build the deep EV expertise that makes it possible to address all relevant customer concerns, EBRO should train the geniuses through online and in-person classes that explain integrated EV-mobility bundles.</a:t>
            </a:r>
          </a:p>
          <a:p>
            <a:pPr marL="180975" indent="-180975" algn="just"/>
            <a:endParaRPr lang="en-US" sz="2600" b="1" dirty="0"/>
          </a:p>
          <a:p>
            <a:pPr marL="180975" indent="-180975" algn="just">
              <a:buFont typeface="Wingdings" pitchFamily="2" charset="2"/>
              <a:buChar char="q"/>
            </a:pPr>
            <a:r>
              <a:rPr lang="en-US" sz="2600" b="1" dirty="0"/>
              <a:t>EBRO should also give dealers incentives to increase the number of test drives, which would expose more customers to the new technology. </a:t>
            </a:r>
          </a:p>
          <a:p>
            <a:pPr marL="180975" indent="-180975" algn="just">
              <a:buFont typeface="Wingdings" pitchFamily="2" charset="2"/>
              <a:buChar char="q"/>
            </a:pPr>
            <a:endParaRPr lang="en-US" sz="2600" b="1" dirty="0"/>
          </a:p>
          <a:p>
            <a:pPr marL="180975" indent="-180975" algn="just">
              <a:buFont typeface="Wingdings" pitchFamily="2" charset="2"/>
              <a:buChar char="q"/>
            </a:pPr>
            <a:r>
              <a:rPr lang="en-US" sz="2600" b="1" dirty="0"/>
              <a:t>EBRO could, for instance, encourage dealers to reach out to target groups, such as taxi companies and mobility providers, to get additional prospective customers behind the EV wheel. </a:t>
            </a:r>
          </a:p>
          <a:p>
            <a:pPr marL="180975" indent="-180975" algn="just">
              <a:buFont typeface="Wingdings" pitchFamily="2" charset="2"/>
              <a:buChar char="q"/>
            </a:pPr>
            <a:endParaRPr lang="en-US" sz="2600" b="1" dirty="0"/>
          </a:p>
          <a:p>
            <a:pPr marL="180975" indent="-180975" algn="just">
              <a:buFont typeface="Wingdings" pitchFamily="2" charset="2"/>
              <a:buChar char="q"/>
            </a:pPr>
            <a:r>
              <a:rPr lang="en-US" sz="2600" b="1" dirty="0"/>
              <a:t>Finally, EBRO should ensure that all showrooms prominently display the entire EV portfolio and that customers can explore them with digital tools</a:t>
            </a:r>
            <a:r>
              <a:rPr lang="en-US" sz="180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9626"/>
            <a:ext cx="8124825" cy="3638550"/>
          </a:xfrm>
          <a:prstGeom prst="rect">
            <a:avLst/>
          </a:prstGeom>
        </p:spPr>
        <p:style>
          <a:lnRef idx="2">
            <a:schemeClr val="accent1"/>
          </a:lnRef>
          <a:fillRef idx="1">
            <a:schemeClr val="lt1"/>
          </a:fillRef>
          <a:effectRef idx="0">
            <a:schemeClr val="accent1"/>
          </a:effectRef>
          <a:fontRef idx="minor">
            <a:schemeClr val="dk1"/>
          </a:fontRef>
        </p:style>
        <p:txBody>
          <a:bodyPr vert="horz">
            <a:normAutofit lnSpcReduction="10000"/>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5  CREATE OMNI</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CHANNEL STRATEGY FOR DIGITAL PRESENCE</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a:p>
            <a:pPr algn="just"/>
            <a:r>
              <a:rPr lang="en-US" sz="1800" dirty="0"/>
              <a:t>EBRO should invest significantly in their digital presence to provide easy access to information about important customer concerns; for example, </a:t>
            </a:r>
          </a:p>
          <a:p>
            <a:pPr algn="just"/>
            <a:endParaRPr lang="en-US" sz="1800" dirty="0"/>
          </a:p>
          <a:p>
            <a:pPr marL="266700" indent="-266700" algn="just">
              <a:buFont typeface="Wingdings" pitchFamily="2" charset="2"/>
              <a:buChar char="q"/>
            </a:pPr>
            <a:r>
              <a:rPr lang="en-US" sz="1800" dirty="0"/>
              <a:t> EBRO could feature discussions about customers’ key EV pain points on their websites.</a:t>
            </a:r>
          </a:p>
          <a:p>
            <a:pPr marL="266700" indent="-266700" algn="just">
              <a:buFont typeface="Wingdings" pitchFamily="2" charset="2"/>
              <a:buChar char="q"/>
            </a:pPr>
            <a:r>
              <a:rPr lang="en-US" sz="1800" dirty="0"/>
              <a:t> They could also reduce the complexity and uncertainty of a purchase by providing simple, care-free configuration and ownership options, such as subscription models that permit further personalization through on-demand features.</a:t>
            </a:r>
          </a:p>
          <a:p>
            <a:pPr marL="266700" indent="-266700" algn="just">
              <a:buFont typeface="Wingdings" pitchFamily="2" charset="2"/>
              <a:buChar char="q"/>
            </a:pPr>
            <a:r>
              <a:rPr lang="en-US" sz="1800" dirty="0"/>
              <a:t>Ensuring seamless online–offline integration between digital touch points and dealers is important.</a:t>
            </a:r>
          </a:p>
          <a:p>
            <a:pPr marL="266700" indent="-266700" algn="just">
              <a:buFont typeface="Wingdings" pitchFamily="2" charset="2"/>
              <a:buChar char="q"/>
            </a:pPr>
            <a:r>
              <a:rPr lang="en-US" sz="1800" dirty="0"/>
              <a:t>Since more than 50 percent of prospective EV customers would be willing to purchase a car online, EBRO should also begin to pilot online sales approaches, as Tesla does, to provide a lean, cost-effective retail channel with direct access to customers</a:t>
            </a:r>
            <a:r>
              <a:rPr lang="en-US" sz="160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object 45"/>
          <p:cNvSpPr txBox="1"/>
          <p:nvPr/>
        </p:nvSpPr>
        <p:spPr>
          <a:xfrm>
            <a:off x="2068316" y="1108931"/>
            <a:ext cx="1598848" cy="256320"/>
          </a:xfrm>
          <a:prstGeom prst="rect">
            <a:avLst/>
          </a:prstGeom>
        </p:spPr>
        <p:txBody>
          <a:bodyPr vert="horz" wrap="square" lIns="0" tIns="10001" rIns="0" bIns="0" rtlCol="0">
            <a:spAutoFit/>
          </a:bodyPr>
          <a:lstStyle/>
          <a:p>
            <a:pPr marL="9525" defTabSz="685800">
              <a:spcBef>
                <a:spcPts val="79"/>
              </a:spcBef>
              <a:buClrTx/>
            </a:pPr>
            <a:r>
              <a:rPr lang="en-US" sz="1600" b="1" kern="1200" spc="-8" dirty="0">
                <a:solidFill>
                  <a:srgbClr val="404040"/>
                </a:solidFill>
                <a:ea typeface="+mn-ea"/>
              </a:rPr>
              <a:t>Segmentation</a:t>
            </a:r>
            <a:endParaRPr sz="1600" kern="1200" dirty="0">
              <a:solidFill>
                <a:prstClr val="black"/>
              </a:solidFill>
              <a:ea typeface="+mn-ea"/>
            </a:endParaRPr>
          </a:p>
        </p:txBody>
      </p:sp>
      <p:sp>
        <p:nvSpPr>
          <p:cNvPr id="46" name="object 46"/>
          <p:cNvSpPr txBox="1"/>
          <p:nvPr/>
        </p:nvSpPr>
        <p:spPr>
          <a:xfrm>
            <a:off x="5527346" y="1000444"/>
            <a:ext cx="2719388" cy="311143"/>
          </a:xfrm>
          <a:prstGeom prst="rect">
            <a:avLst/>
          </a:prstGeom>
        </p:spPr>
        <p:txBody>
          <a:bodyPr vert="horz" wrap="square" lIns="0" tIns="64294" rIns="0" bIns="0" rtlCol="0">
            <a:spAutoFit/>
          </a:bodyPr>
          <a:lstStyle/>
          <a:p>
            <a:pPr marL="867728" defTabSz="685800">
              <a:spcBef>
                <a:spcPts val="521"/>
              </a:spcBef>
              <a:buClrTx/>
            </a:pPr>
            <a:r>
              <a:rPr sz="1600" b="1" kern="1200" spc="-15" dirty="0">
                <a:solidFill>
                  <a:srgbClr val="404040"/>
                </a:solidFill>
                <a:ea typeface="+mn-ea"/>
              </a:rPr>
              <a:t>Voice</a:t>
            </a:r>
            <a:r>
              <a:rPr sz="1600" b="1" kern="1200" spc="-30" dirty="0">
                <a:solidFill>
                  <a:srgbClr val="404040"/>
                </a:solidFill>
                <a:ea typeface="+mn-ea"/>
              </a:rPr>
              <a:t> </a:t>
            </a:r>
            <a:r>
              <a:rPr sz="1600" b="1" kern="1200" dirty="0">
                <a:solidFill>
                  <a:srgbClr val="404040"/>
                </a:solidFill>
                <a:ea typeface="+mn-ea"/>
              </a:rPr>
              <a:t>of</a:t>
            </a:r>
            <a:r>
              <a:rPr sz="1600" b="1" kern="1200" spc="-8" dirty="0">
                <a:solidFill>
                  <a:srgbClr val="404040"/>
                </a:solidFill>
                <a:ea typeface="+mn-ea"/>
              </a:rPr>
              <a:t> </a:t>
            </a:r>
            <a:r>
              <a:rPr sz="1600" b="1" kern="1200" spc="-4" dirty="0">
                <a:solidFill>
                  <a:srgbClr val="404040"/>
                </a:solidFill>
                <a:ea typeface="+mn-ea"/>
              </a:rPr>
              <a:t>experts</a:t>
            </a:r>
            <a:endParaRPr sz="1600" kern="1200" dirty="0">
              <a:solidFill>
                <a:prstClr val="black"/>
              </a:solidFill>
              <a:ea typeface="+mn-ea"/>
            </a:endParaRPr>
          </a:p>
        </p:txBody>
      </p:sp>
      <p:sp>
        <p:nvSpPr>
          <p:cNvPr id="56" name="object 56"/>
          <p:cNvSpPr/>
          <p:nvPr/>
        </p:nvSpPr>
        <p:spPr>
          <a:xfrm>
            <a:off x="5176807" y="886760"/>
            <a:ext cx="0" cy="3811429"/>
          </a:xfrm>
          <a:custGeom>
            <a:avLst/>
            <a:gdLst/>
            <a:ahLst/>
            <a:cxnLst/>
            <a:rect l="l" t="t" r="r" b="b"/>
            <a:pathLst>
              <a:path h="5081905">
                <a:moveTo>
                  <a:pt x="0" y="0"/>
                </a:moveTo>
                <a:lnTo>
                  <a:pt x="0" y="5081739"/>
                </a:lnTo>
              </a:path>
            </a:pathLst>
          </a:custGeom>
          <a:ln w="9525">
            <a:solidFill>
              <a:srgbClr val="445369"/>
            </a:solidFill>
            <a:prstDash val="sysDash"/>
          </a:ln>
        </p:spPr>
        <p:txBody>
          <a:bodyPr wrap="square" lIns="0" tIns="0" rIns="0" bIns="0" rtlCol="0"/>
          <a:lstStyle/>
          <a:p>
            <a:pPr defTabSz="685800">
              <a:buClrTx/>
            </a:pPr>
            <a:endParaRPr sz="1350" kern="1200">
              <a:solidFill>
                <a:prstClr val="black"/>
              </a:solidFill>
              <a:latin typeface="Calibri"/>
              <a:ea typeface="+mn-ea"/>
              <a:cs typeface="+mn-cs"/>
            </a:endParaRPr>
          </a:p>
        </p:txBody>
      </p:sp>
      <p:sp>
        <p:nvSpPr>
          <p:cNvPr id="67" name="object 67"/>
          <p:cNvSpPr txBox="1">
            <a:spLocks noGrp="1"/>
          </p:cNvSpPr>
          <p:nvPr>
            <p:ph type="title"/>
          </p:nvPr>
        </p:nvSpPr>
        <p:spPr>
          <a:xfrm>
            <a:off x="3123281" y="150544"/>
            <a:ext cx="3277519" cy="425116"/>
          </a:xfrm>
          <a:prstGeom prst="rect">
            <a:avLst/>
          </a:prstGeom>
        </p:spPr>
        <p:txBody>
          <a:bodyPr vert="horz" wrap="square" lIns="0" tIns="9525" rIns="0" bIns="0" rtlCol="0">
            <a:spAutoFit/>
          </a:bodyPr>
          <a:lstStyle/>
          <a:p>
            <a:pPr marL="9525">
              <a:spcBef>
                <a:spcPts val="75"/>
              </a:spcBef>
            </a:pPr>
            <a:r>
              <a:rPr lang="en-US" spc="-4" dirty="0"/>
              <a:t>Driving factors</a:t>
            </a:r>
            <a:endParaRPr dirty="0"/>
          </a:p>
        </p:txBody>
      </p:sp>
      <p:sp>
        <p:nvSpPr>
          <p:cNvPr id="68" name="object 68"/>
          <p:cNvSpPr txBox="1"/>
          <p:nvPr/>
        </p:nvSpPr>
        <p:spPr>
          <a:xfrm>
            <a:off x="1210921" y="650176"/>
            <a:ext cx="8252936" cy="171681"/>
          </a:xfrm>
          <a:prstGeom prst="rect">
            <a:avLst/>
          </a:prstGeom>
        </p:spPr>
        <p:txBody>
          <a:bodyPr vert="horz" wrap="square" lIns="0" tIns="10001" rIns="0" bIns="0" rtlCol="0">
            <a:spAutoFit/>
          </a:bodyPr>
          <a:lstStyle/>
          <a:p>
            <a:pPr marL="9525" defTabSz="685800">
              <a:spcBef>
                <a:spcPts val="79"/>
              </a:spcBef>
              <a:buClrTx/>
            </a:pPr>
            <a:r>
              <a:rPr lang="en-US" sz="1050" kern="1200" spc="98" dirty="0">
                <a:solidFill>
                  <a:srgbClr val="BEBEBE"/>
                </a:solidFill>
                <a:latin typeface="Arial MT"/>
                <a:ea typeface="+mn-ea"/>
                <a:cs typeface="Arial MT"/>
              </a:rPr>
              <a:t>Rising adoption of Electric van owning to better performance &amp; emission free benefits</a:t>
            </a:r>
          </a:p>
        </p:txBody>
      </p:sp>
      <p:pic>
        <p:nvPicPr>
          <p:cNvPr id="89" name="Picture 88">
            <a:extLst>
              <a:ext uri="{FF2B5EF4-FFF2-40B4-BE49-F238E27FC236}">
                <a16:creationId xmlns:a16="http://schemas.microsoft.com/office/drawing/2014/main" id="{A733EFBA-2E25-44F5-8E70-45C6D0EB72E2}"/>
              </a:ext>
            </a:extLst>
          </p:cNvPr>
          <p:cNvPicPr>
            <a:picLocks noChangeAspect="1"/>
          </p:cNvPicPr>
          <p:nvPr/>
        </p:nvPicPr>
        <p:blipFill rotWithShape="1">
          <a:blip r:embed="rId2"/>
          <a:srcRect t="19668"/>
          <a:stretch/>
        </p:blipFill>
        <p:spPr>
          <a:xfrm>
            <a:off x="1006270" y="1490174"/>
            <a:ext cx="3722941" cy="3080257"/>
          </a:xfrm>
          <a:prstGeom prst="rect">
            <a:avLst/>
          </a:prstGeom>
        </p:spPr>
      </p:pic>
      <p:pic>
        <p:nvPicPr>
          <p:cNvPr id="90" name="Picture 89">
            <a:extLst>
              <a:ext uri="{FF2B5EF4-FFF2-40B4-BE49-F238E27FC236}">
                <a16:creationId xmlns:a16="http://schemas.microsoft.com/office/drawing/2014/main" id="{90C66C86-9E6E-405A-9C5E-BB58EA1BE56E}"/>
              </a:ext>
            </a:extLst>
          </p:cNvPr>
          <p:cNvPicPr>
            <a:picLocks noChangeAspect="1"/>
          </p:cNvPicPr>
          <p:nvPr/>
        </p:nvPicPr>
        <p:blipFill>
          <a:blip r:embed="rId3"/>
          <a:stretch>
            <a:fillRect/>
          </a:stretch>
        </p:blipFill>
        <p:spPr>
          <a:xfrm>
            <a:off x="5337389" y="1311587"/>
            <a:ext cx="3806611" cy="1428115"/>
          </a:xfrm>
          <a:prstGeom prst="rect">
            <a:avLst/>
          </a:prstGeom>
        </p:spPr>
      </p:pic>
      <p:pic>
        <p:nvPicPr>
          <p:cNvPr id="91" name="Picture 90">
            <a:extLst>
              <a:ext uri="{FF2B5EF4-FFF2-40B4-BE49-F238E27FC236}">
                <a16:creationId xmlns:a16="http://schemas.microsoft.com/office/drawing/2014/main" id="{FFD9BDDB-645F-4C5E-9E96-35CBC2DD98FF}"/>
              </a:ext>
            </a:extLst>
          </p:cNvPr>
          <p:cNvPicPr>
            <a:picLocks noChangeAspect="1"/>
          </p:cNvPicPr>
          <p:nvPr/>
        </p:nvPicPr>
        <p:blipFill>
          <a:blip r:embed="rId4"/>
          <a:stretch>
            <a:fillRect/>
          </a:stretch>
        </p:blipFill>
        <p:spPr>
          <a:xfrm>
            <a:off x="5399756" y="2739702"/>
            <a:ext cx="3414234" cy="215380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9625"/>
            <a:ext cx="8124825" cy="3771899"/>
          </a:xfrm>
          <a:prstGeom prst="rect">
            <a:avLst/>
          </a:prstGeom>
        </p:spPr>
        <p:style>
          <a:lnRef idx="2">
            <a:schemeClr val="accent1"/>
          </a:lnRef>
          <a:fillRef idx="1">
            <a:schemeClr val="lt1"/>
          </a:fillRef>
          <a:effectRef idx="0">
            <a:schemeClr val="accent1"/>
          </a:effectRef>
          <a:fontRef idx="minor">
            <a:schemeClr val="dk1"/>
          </a:fontRef>
        </p:style>
        <p:txBody>
          <a:bodyPr vert="horz">
            <a:normAutofit/>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6  UPGRADED</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AFTER SALES SERVICES BOTH ONLINE &amp; OFFLINE</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a:p>
            <a:pPr algn="just"/>
            <a:r>
              <a:rPr lang="en-US" sz="1600" dirty="0"/>
              <a:t>EVs require less after-sales service than ICE vehicles do and have significantly different maintenance needs. They also require highly skilled technicians who understand battery and high-voltage technology. </a:t>
            </a:r>
          </a:p>
          <a:p>
            <a:pPr algn="just"/>
            <a:endParaRPr lang="en-US" sz="1600" dirty="0"/>
          </a:p>
          <a:p>
            <a:pPr algn="just"/>
            <a:r>
              <a:rPr lang="en-US" sz="1600" dirty="0"/>
              <a:t>EBRO should therefore develop EV-specific training programs—in battery diagnostics, for example—to train the technicians in their dealer networks. It will also be important to ensure that EV-related parts and tools, such as battery-leak detectors, are easily available. </a:t>
            </a:r>
          </a:p>
          <a:p>
            <a:pPr algn="just"/>
            <a:endParaRPr lang="en-US" sz="1600" dirty="0"/>
          </a:p>
          <a:p>
            <a:pPr algn="just"/>
            <a:r>
              <a:rPr lang="en-US" sz="1600" dirty="0"/>
              <a:t>EBRO and its  dealers should also create EV-specific service offerings and maintenance plans. EVs will have complex proprietary software. For after-sales service, many consumers will rely on the dealer networks affiliated with their cars, and that could partially compensate for lower profits in the overall EV after-sales and parts market. Dealer offerings might include distinctive warranty offers—for example, a battery-care package (similar to Apple Care).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lum bright="-31000" contrast="32000"/>
          </a:blip>
          <a:srcRect l="17155" t="32972" r="51010" b="36417"/>
          <a:stretch>
            <a:fillRect/>
          </a:stretch>
        </p:blipFill>
        <p:spPr bwMode="auto">
          <a:xfrm>
            <a:off x="638175" y="1171575"/>
            <a:ext cx="4457280" cy="1981200"/>
          </a:xfrm>
          <a:prstGeom prst="rect">
            <a:avLst/>
          </a:prstGeom>
          <a:noFill/>
          <a:ln w="9525">
            <a:noFill/>
            <a:miter lim="800000"/>
            <a:headEnd/>
            <a:tailEnd/>
          </a:ln>
          <a:effectLst/>
        </p:spPr>
      </p:pic>
      <p:grpSp>
        <p:nvGrpSpPr>
          <p:cNvPr id="5" name="Group 4"/>
          <p:cNvGrpSpPr/>
          <p:nvPr/>
        </p:nvGrpSpPr>
        <p:grpSpPr>
          <a:xfrm>
            <a:off x="1741968" y="824504"/>
            <a:ext cx="5210171" cy="152400"/>
            <a:chOff x="-169559" y="97"/>
            <a:chExt cx="2716771" cy="307582"/>
          </a:xfrm>
        </p:grpSpPr>
        <p:sp>
          <p:nvSpPr>
            <p:cNvPr id="6" name="Rounded Rectangle 5"/>
            <p:cNvSpPr/>
            <p:nvPr/>
          </p:nvSpPr>
          <p:spPr>
            <a:xfrm>
              <a:off x="-169559" y="97"/>
              <a:ext cx="2647817"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169558" y="30127"/>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1100" b="1" kern="1200" dirty="0"/>
                <a:t>ONLINE &amp; OFFLINE AFTER SALES SERVICES</a:t>
              </a:r>
              <a:endParaRPr lang="en-US" sz="1100" b="1" i="0" kern="1200" dirty="0"/>
            </a:p>
          </p:txBody>
        </p:sp>
      </p:grpSp>
      <p:sp>
        <p:nvSpPr>
          <p:cNvPr id="8" name="TextBox 7"/>
          <p:cNvSpPr txBox="1"/>
          <p:nvPr/>
        </p:nvSpPr>
        <p:spPr>
          <a:xfrm>
            <a:off x="638175" y="3429000"/>
            <a:ext cx="7962899"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1600" dirty="0"/>
              <a:t>EBRO could provide state-of-the-art after-sales services (such as parts-exchange reminders and software updates) that are always available and can be sent, in part, remotely over the air. Such services could significantly improve the customer experience. </a:t>
            </a:r>
          </a:p>
        </p:txBody>
      </p:sp>
      <p:pic>
        <p:nvPicPr>
          <p:cNvPr id="9" name="Picture 2"/>
          <p:cNvPicPr>
            <a:picLocks noChangeAspect="1" noChangeArrowheads="1"/>
          </p:cNvPicPr>
          <p:nvPr/>
        </p:nvPicPr>
        <p:blipFill>
          <a:blip r:embed="rId2">
            <a:lum bright="-31000" contrast="32000"/>
          </a:blip>
          <a:srcRect l="59575" t="39591" r="21581" b="36417"/>
          <a:stretch>
            <a:fillRect/>
          </a:stretch>
        </p:blipFill>
        <p:spPr bwMode="auto">
          <a:xfrm>
            <a:off x="5500687" y="1362075"/>
            <a:ext cx="2638425" cy="165735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9625"/>
            <a:ext cx="8124825" cy="3771899"/>
          </a:xfrm>
          <a:prstGeom prst="rect">
            <a:avLst/>
          </a:prstGeom>
        </p:spPr>
        <p:style>
          <a:lnRef idx="2">
            <a:schemeClr val="accent1"/>
          </a:lnRef>
          <a:fillRef idx="1">
            <a:schemeClr val="lt1"/>
          </a:fillRef>
          <a:effectRef idx="0">
            <a:schemeClr val="accent1"/>
          </a:effectRef>
          <a:fontRef idx="minor">
            <a:schemeClr val="dk1"/>
          </a:fontRef>
        </p:style>
        <p:txBody>
          <a:bodyPr vert="horz">
            <a:normAutofit/>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7  CREATE</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A COMPETITIVE PRICING STRATEGY</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p:txBody>
      </p:sp>
      <p:sp>
        <p:nvSpPr>
          <p:cNvPr id="6" name="TextBox 5"/>
          <p:cNvSpPr txBox="1"/>
          <p:nvPr/>
        </p:nvSpPr>
        <p:spPr>
          <a:xfrm>
            <a:off x="723900" y="1257537"/>
            <a:ext cx="7848599" cy="3139321"/>
          </a:xfrm>
          <a:prstGeom prst="rect">
            <a:avLst/>
          </a:prstGeom>
          <a:noFill/>
        </p:spPr>
        <p:txBody>
          <a:bodyPr wrap="square" rtlCol="0">
            <a:spAutoFit/>
          </a:bodyPr>
          <a:lstStyle/>
          <a:p>
            <a:pPr fontAlgn="ctr"/>
            <a:r>
              <a:rPr lang="en-US" b="1" u="sng" dirty="0"/>
              <a:t>KEY ELEMENTS TO CONSIDER</a:t>
            </a:r>
          </a:p>
          <a:p>
            <a:pPr fontAlgn="ctr"/>
            <a:endParaRPr lang="en-US" b="1" u="sng" dirty="0"/>
          </a:p>
          <a:p>
            <a:pPr marL="180975" indent="-180975" algn="just">
              <a:buFont typeface="Wingdings" pitchFamily="2" charset="2"/>
              <a:buChar char="q"/>
            </a:pPr>
            <a:r>
              <a:rPr lang="en-US" sz="1300" b="1" dirty="0"/>
              <a:t>GOVERNMENT INCENTIVES</a:t>
            </a:r>
            <a:r>
              <a:rPr lang="en-US" sz="1300" dirty="0"/>
              <a:t>: We need to analyze the different government subsidies and tax breaks available in each European country, as they can significantly impact the final price of an EV for consumers. </a:t>
            </a:r>
          </a:p>
          <a:p>
            <a:pPr marL="180975" indent="-180975" algn="just">
              <a:buFont typeface="Wingdings" pitchFamily="2" charset="2"/>
              <a:buChar char="q"/>
            </a:pPr>
            <a:r>
              <a:rPr lang="en-US" sz="1300" b="1" dirty="0"/>
              <a:t>BATTERY TECHNOLOGY AND RANGE</a:t>
            </a:r>
            <a:r>
              <a:rPr lang="en-US" sz="1300" dirty="0"/>
              <a:t>: Price EVs based on their battery capacity and driving range, as these are key factors influencing consumer choice. </a:t>
            </a:r>
          </a:p>
          <a:p>
            <a:pPr marL="180975" indent="-180975" algn="just">
              <a:buFont typeface="Wingdings" pitchFamily="2" charset="2"/>
              <a:buChar char="q"/>
            </a:pPr>
            <a:r>
              <a:rPr lang="en-US" sz="1300" b="1" dirty="0"/>
              <a:t>CHARGING INFRASTRUCTURE</a:t>
            </a:r>
            <a:r>
              <a:rPr lang="en-US" sz="1300" dirty="0"/>
              <a:t>: Consider the availability and cost of charging infrastructure in different regions, as this can affect the overall ownership cost for consumers. </a:t>
            </a:r>
          </a:p>
          <a:p>
            <a:pPr marL="180975" indent="-180975" algn="just">
              <a:buFont typeface="Wingdings" pitchFamily="2" charset="2"/>
              <a:buChar char="q"/>
            </a:pPr>
            <a:r>
              <a:rPr lang="en-US" sz="1300" b="1" dirty="0"/>
              <a:t>COMPETITOR PRICING: </a:t>
            </a:r>
            <a:r>
              <a:rPr lang="en-US" sz="1300" dirty="0"/>
              <a:t>Monitor the pricing strategies of other EV manufacturers in the European market to remain competitive. </a:t>
            </a:r>
          </a:p>
          <a:p>
            <a:pPr marL="180975" indent="-180975" algn="just">
              <a:buFont typeface="Wingdings" pitchFamily="2" charset="2"/>
              <a:buChar char="q"/>
            </a:pPr>
            <a:r>
              <a:rPr lang="en-US" sz="1300" b="1" dirty="0"/>
              <a:t>MARKET SEGMENTATION: </a:t>
            </a:r>
            <a:r>
              <a:rPr lang="en-US" sz="1300" dirty="0"/>
              <a:t>Identify different consumer segments (e.g., budget-conscious, premium, eco-conscious) and develop targeted pricing strategies for each group. </a:t>
            </a:r>
          </a:p>
          <a:p>
            <a:pPr marL="180975" indent="-180975" algn="just">
              <a:buFont typeface="Wingdings" pitchFamily="2" charset="2"/>
              <a:buChar char="q"/>
            </a:pPr>
            <a:r>
              <a:rPr lang="en-US" sz="1300" b="1" dirty="0"/>
              <a:t>DYNAMIC PRICING: </a:t>
            </a:r>
            <a:r>
              <a:rPr lang="en-US" sz="1300" dirty="0"/>
              <a:t>Explore the potential for dynamic pricing models where charging costs can vary depending on time of day, location, or grid demand.</a:t>
            </a:r>
            <a:r>
              <a:rPr lang="en-US"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0100"/>
            <a:ext cx="8258176" cy="3943142"/>
          </a:xfrm>
          <a:prstGeom prst="rect">
            <a:avLst/>
          </a:prstGeom>
        </p:spPr>
        <p:style>
          <a:lnRef idx="2">
            <a:schemeClr val="accent1"/>
          </a:lnRef>
          <a:fillRef idx="1">
            <a:schemeClr val="lt1"/>
          </a:fillRef>
          <a:effectRef idx="0">
            <a:schemeClr val="accent1"/>
          </a:effectRef>
          <a:fontRef idx="minor">
            <a:schemeClr val="dk1"/>
          </a:fontRef>
        </p:style>
        <p:txBody>
          <a:bodyPr vert="horz">
            <a:normAutofit/>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a:t>
            </a:r>
            <a:r>
              <a:rPr lang="en-US" sz="1900" b="1" u="sng" kern="1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8</a:t>
            </a: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CREATE</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A </a:t>
            </a:r>
            <a:r>
              <a:rPr lang="en-US" sz="1900" b="1" u="sng" kern="1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MEDIA MARKETING STRATEGY </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p:txBody>
      </p:sp>
      <p:sp>
        <p:nvSpPr>
          <p:cNvPr id="9" name="TextBox 8"/>
          <p:cNvSpPr txBox="1"/>
          <p:nvPr/>
        </p:nvSpPr>
        <p:spPr>
          <a:xfrm>
            <a:off x="971550" y="1219200"/>
            <a:ext cx="7419975" cy="352404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1800" b="1" dirty="0"/>
              <a:t>CREATE A MEDIA MARKETING STRATEGY THAT INCLUDES:</a:t>
            </a:r>
          </a:p>
          <a:p>
            <a:pPr algn="just"/>
            <a:endParaRPr lang="en-US" sz="900" dirty="0"/>
          </a:p>
          <a:p>
            <a:pPr marL="266700" indent="-266700" algn="just">
              <a:buFont typeface="Wingdings" pitchFamily="2" charset="2"/>
              <a:buChar char="q"/>
            </a:pPr>
            <a:r>
              <a:rPr lang="en-US" sz="1200" b="1" dirty="0"/>
              <a:t>In</a:t>
            </a:r>
            <a:r>
              <a:rPr lang="en-US" b="1" dirty="0"/>
              <a:t>teractive Omni channel based website.</a:t>
            </a:r>
            <a:endParaRPr lang="en-US" dirty="0"/>
          </a:p>
          <a:p>
            <a:pPr marL="266700" indent="-266700" algn="just">
              <a:buFont typeface="Wingdings" pitchFamily="2" charset="2"/>
              <a:buChar char="q"/>
            </a:pPr>
            <a:r>
              <a:rPr lang="en-US" dirty="0"/>
              <a:t> </a:t>
            </a:r>
            <a:r>
              <a:rPr lang="en-US" b="1" dirty="0"/>
              <a:t>Services on after sales and pre sales.</a:t>
            </a:r>
            <a:endParaRPr lang="en-US" dirty="0"/>
          </a:p>
          <a:p>
            <a:pPr marL="266700" indent="-266700" algn="just">
              <a:buFont typeface="Wingdings" pitchFamily="2" charset="2"/>
              <a:buChar char="q"/>
            </a:pPr>
            <a:r>
              <a:rPr lang="en-US" b="1" dirty="0"/>
              <a:t> Promotions should be done through social media channels such as </a:t>
            </a:r>
            <a:r>
              <a:rPr lang="en-US" b="1" dirty="0" err="1"/>
              <a:t>Instagram</a:t>
            </a:r>
            <a:r>
              <a:rPr lang="en-US" b="1" dirty="0"/>
              <a:t>, </a:t>
            </a:r>
            <a:r>
              <a:rPr lang="en-US" b="1" dirty="0" err="1"/>
              <a:t>Facebook</a:t>
            </a:r>
            <a:r>
              <a:rPr lang="en-US" b="1" dirty="0"/>
              <a:t> and </a:t>
            </a:r>
            <a:r>
              <a:rPr lang="en-US" b="1" dirty="0" err="1"/>
              <a:t>Youtube</a:t>
            </a:r>
            <a:r>
              <a:rPr lang="en-US" b="1" dirty="0"/>
              <a:t> &amp;  Social media influencers.</a:t>
            </a:r>
          </a:p>
          <a:p>
            <a:pPr marL="266700" indent="-266700" algn="just">
              <a:buFont typeface="Wingdings" pitchFamily="2" charset="2"/>
              <a:buChar char="q"/>
            </a:pPr>
            <a:r>
              <a:rPr lang="en-US" b="1" dirty="0"/>
              <a:t>Extensive promotions to be done at various Motor shows and Auto Exhibitions</a:t>
            </a:r>
            <a:r>
              <a:rPr lang="en-US" dirty="0"/>
              <a:t>.</a:t>
            </a:r>
          </a:p>
          <a:p>
            <a:pPr marL="266700" indent="-266700" algn="just">
              <a:buFont typeface="Wingdings" pitchFamily="2" charset="2"/>
              <a:buChar char="q"/>
            </a:pPr>
            <a:r>
              <a:rPr lang="en-US" b="1" dirty="0"/>
              <a:t>Active participation in motor shows and Rallies.</a:t>
            </a:r>
            <a:endParaRPr lang="en-US" dirty="0"/>
          </a:p>
          <a:p>
            <a:pPr marL="266700" indent="-266700" algn="just">
              <a:buFont typeface="Wingdings" pitchFamily="2" charset="2"/>
              <a:buChar char="q"/>
            </a:pPr>
            <a:r>
              <a:rPr lang="en-US" b="1" dirty="0"/>
              <a:t>EBRO can built a strong customer community and could help bridge the gap among customers and company</a:t>
            </a:r>
          </a:p>
          <a:p>
            <a:pPr marL="266700" indent="-266700" algn="just">
              <a:buFont typeface="Wingdings" pitchFamily="2" charset="2"/>
              <a:buChar char="q"/>
            </a:pPr>
            <a:r>
              <a:rPr lang="en-US" b="1" dirty="0"/>
              <a:t>Develop email marketing campaigns focused on fleet managers, small businesses, and city-based service providers.</a:t>
            </a:r>
          </a:p>
          <a:p>
            <a:pPr marL="266700" indent="-266700" algn="just">
              <a:buFont typeface="Wingdings" pitchFamily="2" charset="2"/>
              <a:buChar char="q"/>
            </a:pPr>
            <a:r>
              <a:rPr lang="en-US" b="1" dirty="0"/>
              <a:t>Collaborate with Charging Infrastructure Providers.</a:t>
            </a:r>
          </a:p>
          <a:p>
            <a:pPr marL="266700" indent="-266700" algn="just">
              <a:buFont typeface="Wingdings" pitchFamily="2" charset="2"/>
              <a:buChar char="q"/>
            </a:pPr>
            <a:r>
              <a:rPr lang="en-US" b="1" dirty="0"/>
              <a:t>Free Trial Programs can be offered to businesses as the opportunity to test the EV van in their fleet for a limited time to experience its benefits.</a:t>
            </a:r>
          </a:p>
          <a:p>
            <a:pPr marL="266700" indent="-266700" algn="just">
              <a:buFont typeface="Wingdings" pitchFamily="2" charset="2"/>
              <a:buChar char="q"/>
            </a:pPr>
            <a:r>
              <a:rPr lang="en-US" b="1" dirty="0"/>
              <a:t>Get coverage in major European media outlets.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pic>
        <p:nvPicPr>
          <p:cNvPr id="275" name="Google Shape;275;p10" descr="Un árbol sin hojas&#10;&#10;Descripción generada automáticamente con confianza media"/>
          <p:cNvPicPr preferRelativeResize="0"/>
          <p:nvPr/>
        </p:nvPicPr>
        <p:blipFill rotWithShape="1">
          <a:blip r:embed="rId3" cstate="email"/>
          <a:srcRect r="-271" b="-20653"/>
          <a:stretch>
            <a:fillRect/>
          </a:stretch>
        </p:blipFill>
        <p:spPr>
          <a:xfrm>
            <a:off x="-52074" y="0"/>
            <a:ext cx="9257545" cy="6765519"/>
          </a:xfrm>
          <a:prstGeom prst="rect">
            <a:avLst/>
          </a:prstGeom>
          <a:noFill/>
          <a:ln>
            <a:noFill/>
          </a:ln>
        </p:spPr>
      </p:pic>
      <p:sp>
        <p:nvSpPr>
          <p:cNvPr id="276" name="Google Shape;276;p10"/>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ES"/>
              <a:pPr marL="0" lvl="0" indent="0" algn="r" rtl="0">
                <a:lnSpc>
                  <a:spcPct val="100000"/>
                </a:lnSpc>
                <a:spcBef>
                  <a:spcPts val="0"/>
                </a:spcBef>
                <a:spcAft>
                  <a:spcPts val="0"/>
                </a:spcAft>
                <a:buSzPts val="1000"/>
                <a:buNone/>
              </a:pPr>
              <a:t>34</a:t>
            </a:fld>
            <a:endParaRPr lang="es-ES"/>
          </a:p>
        </p:txBody>
      </p:sp>
      <p:sp>
        <p:nvSpPr>
          <p:cNvPr id="277" name="Google Shape;277;p10"/>
          <p:cNvSpPr/>
          <p:nvPr/>
        </p:nvSpPr>
        <p:spPr>
          <a:xfrm>
            <a:off x="518325" y="1689888"/>
            <a:ext cx="2390400" cy="587912"/>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79" name="Google Shape;279;p10"/>
          <p:cNvPicPr preferRelativeResize="0"/>
          <p:nvPr/>
        </p:nvPicPr>
        <p:blipFill rotWithShape="1">
          <a:blip r:embed="rId4" cstate="email"/>
          <a:srcRect/>
          <a:stretch>
            <a:fillRect/>
          </a:stretch>
        </p:blipFill>
        <p:spPr>
          <a:xfrm>
            <a:off x="672550" y="1689884"/>
            <a:ext cx="1930750" cy="587916"/>
          </a:xfrm>
          <a:prstGeom prst="rect">
            <a:avLst/>
          </a:prstGeom>
          <a:noFill/>
          <a:ln>
            <a:noFill/>
          </a:ln>
        </p:spPr>
      </p:pic>
      <p:sp>
        <p:nvSpPr>
          <p:cNvPr id="280" name="Google Shape;280;p10"/>
          <p:cNvSpPr txBox="1"/>
          <p:nvPr/>
        </p:nvSpPr>
        <p:spPr>
          <a:xfrm>
            <a:off x="212900" y="2865700"/>
            <a:ext cx="3702300" cy="72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400"/>
              </a:spcBef>
              <a:spcAft>
                <a:spcPts val="0"/>
              </a:spcAft>
              <a:buClr>
                <a:srgbClr val="000000"/>
              </a:buClr>
              <a:buSzPts val="4800"/>
              <a:buFont typeface="Arial" panose="020B0604020202020204"/>
              <a:buNone/>
            </a:pPr>
            <a:r>
              <a:rPr lang="es-ES" sz="4800" b="1" i="0" u="none" strike="noStrike" cap="none">
                <a:solidFill>
                  <a:srgbClr val="FFFFFF"/>
                </a:solidFill>
                <a:latin typeface="Calibri" panose="020F0502020204030204"/>
                <a:ea typeface="Calibri" panose="020F0502020204030204"/>
                <a:cs typeface="Calibri" panose="020F0502020204030204"/>
                <a:sym typeface="Calibri" panose="020F0502020204030204"/>
              </a:rPr>
              <a:t>Thank you!</a:t>
            </a:r>
            <a:endParaRPr sz="48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64199" y="1232547"/>
            <a:ext cx="2832734" cy="3688605"/>
          </a:xfrm>
          <a:custGeom>
            <a:avLst/>
            <a:gdLst/>
            <a:ahLst/>
            <a:cxnLst/>
            <a:rect l="l" t="t" r="r" b="b"/>
            <a:pathLst>
              <a:path w="3776979" h="4777740">
                <a:moveTo>
                  <a:pt x="3776472" y="0"/>
                </a:moveTo>
                <a:lnTo>
                  <a:pt x="0" y="0"/>
                </a:lnTo>
                <a:lnTo>
                  <a:pt x="0" y="4777740"/>
                </a:lnTo>
                <a:lnTo>
                  <a:pt x="3776472" y="4777740"/>
                </a:lnTo>
                <a:lnTo>
                  <a:pt x="3776472" y="0"/>
                </a:lnTo>
                <a:close/>
              </a:path>
            </a:pathLst>
          </a:custGeom>
          <a:solidFill>
            <a:srgbClr val="EFE4DA">
              <a:alpha val="45097"/>
            </a:srgbClr>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3" name="object 3"/>
          <p:cNvSpPr/>
          <p:nvPr/>
        </p:nvSpPr>
        <p:spPr>
          <a:xfrm>
            <a:off x="292608" y="1287017"/>
            <a:ext cx="2832734" cy="3583305"/>
          </a:xfrm>
          <a:custGeom>
            <a:avLst/>
            <a:gdLst/>
            <a:ahLst/>
            <a:cxnLst/>
            <a:rect l="l" t="t" r="r" b="b"/>
            <a:pathLst>
              <a:path w="3776979" h="4777740">
                <a:moveTo>
                  <a:pt x="3776472" y="0"/>
                </a:moveTo>
                <a:lnTo>
                  <a:pt x="0" y="0"/>
                </a:lnTo>
                <a:lnTo>
                  <a:pt x="0" y="4777740"/>
                </a:lnTo>
                <a:lnTo>
                  <a:pt x="3776472" y="4777740"/>
                </a:lnTo>
                <a:lnTo>
                  <a:pt x="3776472" y="0"/>
                </a:lnTo>
                <a:close/>
              </a:path>
            </a:pathLst>
          </a:custGeom>
          <a:solidFill>
            <a:srgbClr val="FFBEBE">
              <a:alpha val="45097"/>
            </a:srgbClr>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dirty="0">
              <a:ln>
                <a:noFill/>
              </a:ln>
              <a:solidFill>
                <a:prstClr val="black"/>
              </a:solidFill>
              <a:effectLst/>
              <a:uLnTx/>
              <a:uFillTx/>
              <a:latin typeface="Calibri"/>
              <a:ea typeface="+mn-ea"/>
              <a:cs typeface="Arial" panose="020B0604020202020204"/>
              <a:sym typeface="Arial" panose="020B0604020202020204"/>
            </a:endParaRPr>
          </a:p>
        </p:txBody>
      </p:sp>
      <p:sp>
        <p:nvSpPr>
          <p:cNvPr id="4" name="object 4"/>
          <p:cNvSpPr txBox="1"/>
          <p:nvPr/>
        </p:nvSpPr>
        <p:spPr>
          <a:xfrm>
            <a:off x="996887" y="3286348"/>
            <a:ext cx="1988820" cy="1349953"/>
          </a:xfrm>
          <a:prstGeom prst="rect">
            <a:avLst/>
          </a:prstGeom>
        </p:spPr>
        <p:txBody>
          <a:bodyPr vert="horz" wrap="square" lIns="0" tIns="80486" rIns="0" bIns="0" rtlCol="0">
            <a:spAutoFit/>
          </a:bodyPr>
          <a:lstStyle/>
          <a:p>
            <a:pPr marL="0" marR="0" lvl="0" indent="0" algn="l" defTabSz="685800" rtl="0" eaLnBrk="1" fontAlgn="auto" latinLnBrk="0" hangingPunct="1">
              <a:lnSpc>
                <a:spcPct val="100000"/>
              </a:lnSpc>
              <a:spcBef>
                <a:spcPts val="633"/>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Pre</a:t>
            </a:r>
            <a:r>
              <a:rPr kumimoji="0" sz="900" b="1" i="0" u="none" strike="noStrike" kern="1200" cap="none" spc="-3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Orders</a:t>
            </a:r>
            <a:r>
              <a:rPr kumimoji="0" sz="900" b="1" i="0" u="none" strike="noStrike" kern="1200" cap="none" spc="-3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&amp;</a:t>
            </a:r>
            <a:r>
              <a:rPr kumimoji="0" sz="900" b="1" i="0" u="none" strike="noStrike" kern="1200" cap="none" spc="-26"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Bookings</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29540" marR="37624" lvl="0" indent="-129540" algn="r" defTabSz="685800" rtl="0" eaLnBrk="1" fontAlgn="auto" latinLnBrk="0" hangingPunct="1">
              <a:lnSpc>
                <a:spcPct val="100000"/>
              </a:lnSpc>
              <a:spcBef>
                <a:spcPts val="495"/>
              </a:spcBef>
              <a:spcAft>
                <a:spcPts val="0"/>
              </a:spcAft>
              <a:buClrTx/>
              <a:buSzTx/>
              <a:buFont typeface="Wingdings"/>
              <a:buChar char=""/>
              <a:tabLst>
                <a:tab pos="129540" algn="l"/>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Open pre-order</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option</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for</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enthusiasts</a:t>
            </a:r>
            <a:r>
              <a:rPr kumimoji="0" sz="788" b="1" i="0" u="none" strike="noStrike" kern="1200" cap="none" spc="-26"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0" marR="3810" lvl="0" indent="0" algn="r" defTabSz="685800" rtl="0" eaLnBrk="1" fontAlgn="auto" latinLnBrk="0" hangingPunct="1">
              <a:lnSpc>
                <a:spcPct val="100000"/>
              </a:lnSpc>
              <a:spcBef>
                <a:spcPts val="0"/>
              </a:spcBef>
              <a:spcAft>
                <a:spcPts val="0"/>
              </a:spcAft>
              <a:buClrTx/>
              <a:buSzTx/>
              <a:buFont typeface="Arial" panose="020B0604020202020204"/>
              <a:buNone/>
              <a:tabLst/>
              <a:defRPr/>
            </a:pP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early</a:t>
            </a:r>
            <a:r>
              <a:rPr kumimoji="0" sz="788" b="1" i="0" u="none" strike="noStrike" kern="1200" cap="none" spc="-8"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adopters</a:t>
            </a:r>
            <a:r>
              <a:rPr kumimoji="0" sz="788" b="1" i="0" u="none" strike="noStrike" kern="1200" cap="none" spc="-19"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to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get</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sense</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of</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demand</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135731" marR="73819" lvl="0" indent="-129540" algn="l" defTabSz="685800" rtl="0" eaLnBrk="1" fontAlgn="auto" latinLnBrk="0" hangingPunct="1">
              <a:lnSpc>
                <a:spcPct val="100000"/>
              </a:lnSpc>
              <a:spcBef>
                <a:spcPts val="0"/>
              </a:spcBef>
              <a:spcAft>
                <a:spcPts val="0"/>
              </a:spcAft>
              <a:buClrTx/>
              <a:buSzTx/>
              <a:buFont typeface="Wingdings"/>
              <a:buChar char=""/>
              <a:tabLst>
                <a:tab pos="136208" algn="l"/>
              </a:tabLst>
              <a:defRPr/>
            </a:pP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Customized</a:t>
            </a:r>
            <a:r>
              <a:rPr kumimoji="0" sz="788" b="1" i="0" u="none" strike="noStrike" kern="1200" cap="none" spc="-3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design</a:t>
            </a:r>
            <a:r>
              <a:rPr kumimoji="0" sz="788" b="1" i="0" u="none" strike="noStrike" kern="1200" cap="none" spc="-23"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gift</a:t>
            </a:r>
            <a:r>
              <a:rPr kumimoji="0" sz="788" b="1" i="0" u="none" strike="noStrike" kern="1200" cap="none" spc="-8"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bookings</a:t>
            </a:r>
            <a:r>
              <a:rPr kumimoji="0" sz="788" b="1" i="0" u="none" strike="noStrike" kern="1200" cap="none" spc="-26"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to </a:t>
            </a:r>
            <a:r>
              <a:rPr kumimoji="0" sz="788" b="0" i="0" u="none" strike="noStrike" kern="1200" cap="none" spc="-20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build</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hype</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excitement</a:t>
            </a:r>
            <a:r>
              <a:rPr kumimoji="0" sz="788" b="0" i="0" u="none" strike="noStrike" kern="1200" cap="none" spc="-2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in new</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market</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0" marR="0" lvl="0" indent="0" algn="l" defTabSz="685800" rtl="0" eaLnBrk="1" fontAlgn="auto" latinLnBrk="0" hangingPunct="1">
              <a:lnSpc>
                <a:spcPct val="100000"/>
              </a:lnSpc>
              <a:spcBef>
                <a:spcPts val="19"/>
              </a:spcBef>
              <a:spcAft>
                <a:spcPts val="0"/>
              </a:spcAft>
              <a:buClr>
                <a:srgbClr val="404040"/>
              </a:buClr>
              <a:buSzTx/>
              <a:buFont typeface="Wingdings"/>
              <a:buChar char=""/>
              <a:tabLst/>
              <a:defRPr/>
            </a:pPr>
            <a:endParaRPr kumimoji="0" sz="1050"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0" marR="0" lvl="0" indent="0" algn="l" defTabSz="685800" rtl="0" eaLnBrk="1" fontAlgn="auto" latinLnBrk="0" hangingPunct="1">
              <a:lnSpc>
                <a:spcPct val="100000"/>
              </a:lnSpc>
              <a:spcBef>
                <a:spcPts val="4"/>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Referral</a:t>
            </a:r>
            <a:r>
              <a:rPr kumimoji="0" sz="900" b="1" i="0" u="none" strike="noStrike" kern="1200" cap="none" spc="-38"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&amp;</a:t>
            </a:r>
            <a:r>
              <a:rPr kumimoji="0" sz="900" b="1" i="0" u="none" strike="noStrike" kern="1200" cap="none" spc="-15"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Promotion</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5731" marR="188119" lvl="0" indent="-129540" algn="l" defTabSz="685800" rtl="0" eaLnBrk="1" fontAlgn="auto" latinLnBrk="0" hangingPunct="1">
              <a:lnSpc>
                <a:spcPct val="100000"/>
              </a:lnSpc>
              <a:spcBef>
                <a:spcPts val="307"/>
              </a:spcBef>
              <a:spcAft>
                <a:spcPts val="0"/>
              </a:spcAft>
              <a:buClrTx/>
              <a:buSzTx/>
              <a:buFont typeface="Wingdings"/>
              <a:buChar char=""/>
              <a:tabLst>
                <a:tab pos="136208" algn="l"/>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Provide </a:t>
            </a:r>
            <a:r>
              <a:rPr kumimoji="0" lang="en-US"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EBRO</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owners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with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cash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payment</a:t>
            </a:r>
            <a:r>
              <a:rPr kumimoji="0" sz="788" b="1" i="0" u="none" strike="noStrike" kern="1200" cap="none" spc="-8"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for</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each car</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sold</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as</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referral</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5" name="object 5"/>
          <p:cNvSpPr/>
          <p:nvPr/>
        </p:nvSpPr>
        <p:spPr>
          <a:xfrm>
            <a:off x="292608" y="941832"/>
            <a:ext cx="2832734" cy="281464"/>
          </a:xfrm>
          <a:custGeom>
            <a:avLst/>
            <a:gdLst/>
            <a:ahLst/>
            <a:cxnLst/>
            <a:rect l="l" t="t" r="r" b="b"/>
            <a:pathLst>
              <a:path w="3776979" h="375285">
                <a:moveTo>
                  <a:pt x="3589020" y="0"/>
                </a:moveTo>
                <a:lnTo>
                  <a:pt x="0" y="0"/>
                </a:lnTo>
                <a:lnTo>
                  <a:pt x="0" y="374903"/>
                </a:lnTo>
                <a:lnTo>
                  <a:pt x="3589020" y="374903"/>
                </a:lnTo>
                <a:lnTo>
                  <a:pt x="3776472" y="187451"/>
                </a:lnTo>
                <a:lnTo>
                  <a:pt x="3589020" y="0"/>
                </a:lnTo>
                <a:close/>
              </a:path>
            </a:pathLst>
          </a:custGeom>
          <a:solidFill>
            <a:srgbClr val="D45716"/>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6" name="object 6"/>
          <p:cNvSpPr/>
          <p:nvPr/>
        </p:nvSpPr>
        <p:spPr>
          <a:xfrm>
            <a:off x="6164199" y="941832"/>
            <a:ext cx="2832734" cy="281464"/>
          </a:xfrm>
          <a:custGeom>
            <a:avLst/>
            <a:gdLst/>
            <a:ahLst/>
            <a:cxnLst/>
            <a:rect l="l" t="t" r="r" b="b"/>
            <a:pathLst>
              <a:path w="3776979" h="375285">
                <a:moveTo>
                  <a:pt x="3589020" y="0"/>
                </a:moveTo>
                <a:lnTo>
                  <a:pt x="0" y="0"/>
                </a:lnTo>
                <a:lnTo>
                  <a:pt x="0" y="374903"/>
                </a:lnTo>
                <a:lnTo>
                  <a:pt x="3589020" y="374903"/>
                </a:lnTo>
                <a:lnTo>
                  <a:pt x="3776472" y="187451"/>
                </a:lnTo>
                <a:lnTo>
                  <a:pt x="3589020" y="0"/>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grpSp>
        <p:nvGrpSpPr>
          <p:cNvPr id="7" name="object 7"/>
          <p:cNvGrpSpPr/>
          <p:nvPr/>
        </p:nvGrpSpPr>
        <p:grpSpPr>
          <a:xfrm>
            <a:off x="3235834" y="1287017"/>
            <a:ext cx="2832734" cy="3583305"/>
            <a:chOff x="4314444" y="1716023"/>
            <a:chExt cx="3776979" cy="4777740"/>
          </a:xfrm>
        </p:grpSpPr>
        <p:sp>
          <p:nvSpPr>
            <p:cNvPr id="8" name="object 8"/>
            <p:cNvSpPr/>
            <p:nvPr/>
          </p:nvSpPr>
          <p:spPr>
            <a:xfrm>
              <a:off x="4314444" y="1716023"/>
              <a:ext cx="3776979" cy="4777740"/>
            </a:xfrm>
            <a:custGeom>
              <a:avLst/>
              <a:gdLst/>
              <a:ahLst/>
              <a:cxnLst/>
              <a:rect l="l" t="t" r="r" b="b"/>
              <a:pathLst>
                <a:path w="3776979" h="4777740">
                  <a:moveTo>
                    <a:pt x="3776472" y="0"/>
                  </a:moveTo>
                  <a:lnTo>
                    <a:pt x="0" y="0"/>
                  </a:lnTo>
                  <a:lnTo>
                    <a:pt x="0" y="4777740"/>
                  </a:lnTo>
                  <a:lnTo>
                    <a:pt x="3776472" y="4777740"/>
                  </a:lnTo>
                  <a:lnTo>
                    <a:pt x="3776472" y="0"/>
                  </a:lnTo>
                  <a:close/>
                </a:path>
              </a:pathLst>
            </a:custGeom>
            <a:solidFill>
              <a:srgbClr val="D5D5D5">
                <a:alpha val="45097"/>
              </a:srgbClr>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9" name="object 9"/>
            <p:cNvSpPr/>
            <p:nvPr/>
          </p:nvSpPr>
          <p:spPr>
            <a:xfrm>
              <a:off x="4493821" y="4495571"/>
              <a:ext cx="550545" cy="413384"/>
            </a:xfrm>
            <a:custGeom>
              <a:avLst/>
              <a:gdLst/>
              <a:ahLst/>
              <a:cxnLst/>
              <a:rect l="l" t="t" r="r" b="b"/>
              <a:pathLst>
                <a:path w="550545" h="413385">
                  <a:moveTo>
                    <a:pt x="550179" y="31157"/>
                  </a:moveTo>
                  <a:lnTo>
                    <a:pt x="6967" y="31157"/>
                  </a:lnTo>
                  <a:lnTo>
                    <a:pt x="0" y="38135"/>
                  </a:lnTo>
                  <a:lnTo>
                    <a:pt x="0" y="55343"/>
                  </a:lnTo>
                  <a:lnTo>
                    <a:pt x="6967" y="62314"/>
                  </a:lnTo>
                  <a:lnTo>
                    <a:pt x="31140" y="62314"/>
                  </a:lnTo>
                  <a:lnTo>
                    <a:pt x="31140" y="381679"/>
                  </a:lnTo>
                  <a:lnTo>
                    <a:pt x="6967" y="381679"/>
                  </a:lnTo>
                  <a:lnTo>
                    <a:pt x="0" y="388657"/>
                  </a:lnTo>
                  <a:lnTo>
                    <a:pt x="0" y="405865"/>
                  </a:lnTo>
                  <a:lnTo>
                    <a:pt x="6967" y="412836"/>
                  </a:lnTo>
                  <a:lnTo>
                    <a:pt x="168494" y="412836"/>
                  </a:lnTo>
                  <a:lnTo>
                    <a:pt x="215231" y="366100"/>
                  </a:lnTo>
                  <a:lnTo>
                    <a:pt x="77851" y="366100"/>
                  </a:lnTo>
                  <a:lnTo>
                    <a:pt x="77850" y="85683"/>
                  </a:lnTo>
                  <a:lnTo>
                    <a:pt x="495652" y="85683"/>
                  </a:lnTo>
                  <a:lnTo>
                    <a:pt x="550179" y="31157"/>
                  </a:lnTo>
                  <a:close/>
                </a:path>
                <a:path w="550545" h="413385">
                  <a:moveTo>
                    <a:pt x="304435" y="0"/>
                  </a:moveTo>
                  <a:lnTo>
                    <a:pt x="287230" y="0"/>
                  </a:lnTo>
                  <a:lnTo>
                    <a:pt x="280263" y="6945"/>
                  </a:lnTo>
                  <a:lnTo>
                    <a:pt x="280263" y="31157"/>
                  </a:lnTo>
                  <a:lnTo>
                    <a:pt x="311403" y="31157"/>
                  </a:lnTo>
                  <a:lnTo>
                    <a:pt x="311403" y="6945"/>
                  </a:lnTo>
                  <a:lnTo>
                    <a:pt x="304435" y="0"/>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10" name="object 10"/>
            <p:cNvPicPr/>
            <p:nvPr/>
          </p:nvPicPr>
          <p:blipFill>
            <a:blip r:embed="rId2" cstate="print"/>
            <a:stretch>
              <a:fillRect/>
            </a:stretch>
          </p:blipFill>
          <p:spPr>
            <a:xfrm>
              <a:off x="4633952" y="4620201"/>
              <a:ext cx="223099" cy="202523"/>
            </a:xfrm>
            <a:prstGeom prst="rect">
              <a:avLst/>
            </a:prstGeom>
          </p:spPr>
        </p:pic>
        <p:pic>
          <p:nvPicPr>
            <p:cNvPr id="11" name="object 11"/>
            <p:cNvPicPr/>
            <p:nvPr/>
          </p:nvPicPr>
          <p:blipFill>
            <a:blip r:embed="rId3" cstate="print"/>
            <a:stretch>
              <a:fillRect/>
            </a:stretch>
          </p:blipFill>
          <p:spPr>
            <a:xfrm>
              <a:off x="4569470" y="2221067"/>
              <a:ext cx="135654" cy="115947"/>
            </a:xfrm>
            <a:prstGeom prst="rect">
              <a:avLst/>
            </a:prstGeom>
          </p:spPr>
        </p:pic>
        <p:pic>
          <p:nvPicPr>
            <p:cNvPr id="12" name="object 12"/>
            <p:cNvPicPr/>
            <p:nvPr/>
          </p:nvPicPr>
          <p:blipFill>
            <a:blip r:embed="rId4" cstate="print"/>
            <a:stretch>
              <a:fillRect/>
            </a:stretch>
          </p:blipFill>
          <p:spPr>
            <a:xfrm>
              <a:off x="4432469" y="1993329"/>
              <a:ext cx="157462" cy="187506"/>
            </a:xfrm>
            <a:prstGeom prst="rect">
              <a:avLst/>
            </a:prstGeom>
          </p:spPr>
        </p:pic>
        <p:sp>
          <p:nvSpPr>
            <p:cNvPr id="13" name="object 13"/>
            <p:cNvSpPr/>
            <p:nvPr/>
          </p:nvSpPr>
          <p:spPr>
            <a:xfrm>
              <a:off x="4529384" y="2064282"/>
              <a:ext cx="297180" cy="189865"/>
            </a:xfrm>
            <a:custGeom>
              <a:avLst/>
              <a:gdLst/>
              <a:ahLst/>
              <a:cxnLst/>
              <a:rect l="l" t="t" r="r" b="b"/>
              <a:pathLst>
                <a:path w="297179" h="189864">
                  <a:moveTo>
                    <a:pt x="68549" y="0"/>
                  </a:moveTo>
                  <a:lnTo>
                    <a:pt x="0" y="113523"/>
                  </a:lnTo>
                  <a:lnTo>
                    <a:pt x="53579" y="175804"/>
                  </a:lnTo>
                  <a:lnTo>
                    <a:pt x="74065" y="152153"/>
                  </a:lnTo>
                  <a:lnTo>
                    <a:pt x="80073" y="146400"/>
                  </a:lnTo>
                  <a:lnTo>
                    <a:pt x="87262" y="142200"/>
                  </a:lnTo>
                  <a:lnTo>
                    <a:pt x="95339" y="139625"/>
                  </a:lnTo>
                  <a:lnTo>
                    <a:pt x="104006" y="138751"/>
                  </a:lnTo>
                  <a:lnTo>
                    <a:pt x="111060" y="139342"/>
                  </a:lnTo>
                  <a:lnTo>
                    <a:pt x="142196" y="168499"/>
                  </a:lnTo>
                  <a:lnTo>
                    <a:pt x="143402" y="176592"/>
                  </a:lnTo>
                  <a:lnTo>
                    <a:pt x="147342" y="175015"/>
                  </a:lnTo>
                  <a:lnTo>
                    <a:pt x="152069" y="174227"/>
                  </a:lnTo>
                  <a:lnTo>
                    <a:pt x="163851" y="174818"/>
                  </a:lnTo>
                  <a:lnTo>
                    <a:pt x="170684" y="176592"/>
                  </a:lnTo>
                  <a:lnTo>
                    <a:pt x="177074" y="179548"/>
                  </a:lnTo>
                  <a:lnTo>
                    <a:pt x="182798" y="183687"/>
                  </a:lnTo>
                  <a:lnTo>
                    <a:pt x="187856" y="189257"/>
                  </a:lnTo>
                  <a:lnTo>
                    <a:pt x="296801" y="80314"/>
                  </a:lnTo>
                  <a:lnTo>
                    <a:pt x="278137" y="63857"/>
                  </a:lnTo>
                  <a:lnTo>
                    <a:pt x="223771" y="126137"/>
                  </a:lnTo>
                  <a:lnTo>
                    <a:pt x="217295" y="132481"/>
                  </a:lnTo>
                  <a:lnTo>
                    <a:pt x="209785" y="137273"/>
                  </a:lnTo>
                  <a:lnTo>
                    <a:pt x="201389" y="140438"/>
                  </a:lnTo>
                  <a:lnTo>
                    <a:pt x="188314" y="141904"/>
                  </a:lnTo>
                  <a:lnTo>
                    <a:pt x="179634" y="141165"/>
                  </a:lnTo>
                  <a:lnTo>
                    <a:pt x="146209" y="115063"/>
                  </a:lnTo>
                  <a:lnTo>
                    <a:pt x="141629" y="97460"/>
                  </a:lnTo>
                  <a:lnTo>
                    <a:pt x="143845" y="79414"/>
                  </a:lnTo>
                  <a:lnTo>
                    <a:pt x="152857" y="63068"/>
                  </a:lnTo>
                  <a:lnTo>
                    <a:pt x="199345" y="9460"/>
                  </a:lnTo>
                  <a:lnTo>
                    <a:pt x="170376" y="9312"/>
                  </a:lnTo>
                  <a:lnTo>
                    <a:pt x="138379" y="11825"/>
                  </a:lnTo>
                  <a:lnTo>
                    <a:pt x="104166" y="10790"/>
                  </a:lnTo>
                  <a:lnTo>
                    <a:pt x="68549" y="0"/>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14" name="object 14"/>
            <p:cNvPicPr/>
            <p:nvPr/>
          </p:nvPicPr>
          <p:blipFill>
            <a:blip r:embed="rId5" cstate="print"/>
            <a:stretch>
              <a:fillRect/>
            </a:stretch>
          </p:blipFill>
          <p:spPr>
            <a:xfrm>
              <a:off x="4685393" y="2057186"/>
              <a:ext cx="208567" cy="133232"/>
            </a:xfrm>
            <a:prstGeom prst="rect">
              <a:avLst/>
            </a:prstGeom>
          </p:spPr>
        </p:pic>
        <p:sp>
          <p:nvSpPr>
            <p:cNvPr id="15" name="object 15"/>
            <p:cNvSpPr/>
            <p:nvPr/>
          </p:nvSpPr>
          <p:spPr>
            <a:xfrm>
              <a:off x="4608487" y="3388601"/>
              <a:ext cx="346710" cy="338455"/>
            </a:xfrm>
            <a:custGeom>
              <a:avLst/>
              <a:gdLst/>
              <a:ahLst/>
              <a:cxnLst/>
              <a:rect l="l" t="t" r="r" b="b"/>
              <a:pathLst>
                <a:path w="346710" h="338454">
                  <a:moveTo>
                    <a:pt x="60972" y="313270"/>
                  </a:moveTo>
                  <a:lnTo>
                    <a:pt x="50965" y="307390"/>
                  </a:lnTo>
                  <a:lnTo>
                    <a:pt x="48844" y="308800"/>
                  </a:lnTo>
                  <a:lnTo>
                    <a:pt x="43573" y="313677"/>
                  </a:lnTo>
                  <a:lnTo>
                    <a:pt x="39560" y="319608"/>
                  </a:lnTo>
                  <a:lnTo>
                    <a:pt x="36995" y="326339"/>
                  </a:lnTo>
                  <a:lnTo>
                    <a:pt x="36106" y="333590"/>
                  </a:lnTo>
                  <a:lnTo>
                    <a:pt x="36106" y="338137"/>
                  </a:lnTo>
                  <a:lnTo>
                    <a:pt x="60972" y="313270"/>
                  </a:lnTo>
                  <a:close/>
                </a:path>
                <a:path w="346710" h="338454">
                  <a:moveTo>
                    <a:pt x="297713" y="76542"/>
                  </a:moveTo>
                  <a:lnTo>
                    <a:pt x="276072" y="48247"/>
                  </a:lnTo>
                  <a:lnTo>
                    <a:pt x="256895" y="33286"/>
                  </a:lnTo>
                  <a:lnTo>
                    <a:pt x="243357" y="22720"/>
                  </a:lnTo>
                  <a:lnTo>
                    <a:pt x="204622" y="6108"/>
                  </a:lnTo>
                  <a:lnTo>
                    <a:pt x="161404" y="0"/>
                  </a:lnTo>
                  <a:lnTo>
                    <a:pt x="118224" y="5461"/>
                  </a:lnTo>
                  <a:lnTo>
                    <a:pt x="79603" y="21539"/>
                  </a:lnTo>
                  <a:lnTo>
                    <a:pt x="46990" y="46659"/>
                  </a:lnTo>
                  <a:lnTo>
                    <a:pt x="21869" y="79273"/>
                  </a:lnTo>
                  <a:lnTo>
                    <a:pt x="5715" y="117830"/>
                  </a:lnTo>
                  <a:lnTo>
                    <a:pt x="0" y="160782"/>
                  </a:lnTo>
                  <a:lnTo>
                    <a:pt x="5715" y="203784"/>
                  </a:lnTo>
                  <a:lnTo>
                    <a:pt x="21869" y="242519"/>
                  </a:lnTo>
                  <a:lnTo>
                    <a:pt x="46990" y="275424"/>
                  </a:lnTo>
                  <a:lnTo>
                    <a:pt x="76060" y="298183"/>
                  </a:lnTo>
                  <a:lnTo>
                    <a:pt x="128485" y="245770"/>
                  </a:lnTo>
                  <a:lnTo>
                    <a:pt x="91986" y="233121"/>
                  </a:lnTo>
                  <a:lnTo>
                    <a:pt x="63715" y="245770"/>
                  </a:lnTo>
                  <a:lnTo>
                    <a:pt x="38950" y="201206"/>
                  </a:lnTo>
                  <a:lnTo>
                    <a:pt x="33362" y="152184"/>
                  </a:lnTo>
                  <a:lnTo>
                    <a:pt x="46494" y="104635"/>
                  </a:lnTo>
                  <a:lnTo>
                    <a:pt x="77863" y="64452"/>
                  </a:lnTo>
                  <a:lnTo>
                    <a:pt x="117068" y="41173"/>
                  </a:lnTo>
                  <a:lnTo>
                    <a:pt x="162102" y="33286"/>
                  </a:lnTo>
                  <a:lnTo>
                    <a:pt x="212394" y="43370"/>
                  </a:lnTo>
                  <a:lnTo>
                    <a:pt x="253339" y="70916"/>
                  </a:lnTo>
                  <a:lnTo>
                    <a:pt x="273431" y="100812"/>
                  </a:lnTo>
                  <a:lnTo>
                    <a:pt x="297713" y="76542"/>
                  </a:lnTo>
                  <a:close/>
                </a:path>
                <a:path w="346710" h="338454">
                  <a:moveTo>
                    <a:pt x="346481" y="27774"/>
                  </a:moveTo>
                  <a:lnTo>
                    <a:pt x="301993" y="34290"/>
                  </a:lnTo>
                  <a:lnTo>
                    <a:pt x="295897" y="38239"/>
                  </a:lnTo>
                  <a:lnTo>
                    <a:pt x="313448" y="60794"/>
                  </a:lnTo>
                  <a:lnTo>
                    <a:pt x="346481" y="27774"/>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16" name="object 16"/>
            <p:cNvPicPr/>
            <p:nvPr/>
          </p:nvPicPr>
          <p:blipFill>
            <a:blip r:embed="rId6" cstate="print"/>
            <a:stretch>
              <a:fillRect/>
            </a:stretch>
          </p:blipFill>
          <p:spPr>
            <a:xfrm>
              <a:off x="4697688" y="3450921"/>
              <a:ext cx="142991" cy="143070"/>
            </a:xfrm>
            <a:prstGeom prst="rect">
              <a:avLst/>
            </a:prstGeom>
          </p:spPr>
        </p:pic>
        <p:pic>
          <p:nvPicPr>
            <p:cNvPr id="17" name="object 17"/>
            <p:cNvPicPr/>
            <p:nvPr/>
          </p:nvPicPr>
          <p:blipFill>
            <a:blip r:embed="rId7" cstate="print"/>
            <a:stretch>
              <a:fillRect/>
            </a:stretch>
          </p:blipFill>
          <p:spPr>
            <a:xfrm>
              <a:off x="4474706" y="3559994"/>
              <a:ext cx="163519" cy="126779"/>
            </a:xfrm>
            <a:prstGeom prst="rect">
              <a:avLst/>
            </a:prstGeom>
          </p:spPr>
        </p:pic>
        <p:pic>
          <p:nvPicPr>
            <p:cNvPr id="18" name="object 18"/>
            <p:cNvPicPr/>
            <p:nvPr/>
          </p:nvPicPr>
          <p:blipFill>
            <a:blip r:embed="rId8" cstate="print"/>
            <a:stretch>
              <a:fillRect/>
            </a:stretch>
          </p:blipFill>
          <p:spPr>
            <a:xfrm>
              <a:off x="4539256" y="3415641"/>
              <a:ext cx="98262" cy="125230"/>
            </a:xfrm>
            <a:prstGeom prst="rect">
              <a:avLst/>
            </a:prstGeom>
          </p:spPr>
        </p:pic>
      </p:grpSp>
      <p:sp>
        <p:nvSpPr>
          <p:cNvPr id="19" name="object 19"/>
          <p:cNvSpPr/>
          <p:nvPr/>
        </p:nvSpPr>
        <p:spPr>
          <a:xfrm>
            <a:off x="3235834" y="941832"/>
            <a:ext cx="2832734" cy="281464"/>
          </a:xfrm>
          <a:custGeom>
            <a:avLst/>
            <a:gdLst/>
            <a:ahLst/>
            <a:cxnLst/>
            <a:rect l="l" t="t" r="r" b="b"/>
            <a:pathLst>
              <a:path w="3776979" h="375285">
                <a:moveTo>
                  <a:pt x="3589020" y="0"/>
                </a:moveTo>
                <a:lnTo>
                  <a:pt x="0" y="0"/>
                </a:lnTo>
                <a:lnTo>
                  <a:pt x="0" y="374903"/>
                </a:lnTo>
                <a:lnTo>
                  <a:pt x="3589020" y="374903"/>
                </a:lnTo>
                <a:lnTo>
                  <a:pt x="3776472" y="187451"/>
                </a:lnTo>
                <a:lnTo>
                  <a:pt x="3589020" y="0"/>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20" name="object 20"/>
          <p:cNvSpPr txBox="1"/>
          <p:nvPr/>
        </p:nvSpPr>
        <p:spPr>
          <a:xfrm>
            <a:off x="3235834" y="1287017"/>
            <a:ext cx="2832734" cy="3486852"/>
          </a:xfrm>
          <a:prstGeom prst="rect">
            <a:avLst/>
          </a:prstGeom>
        </p:spPr>
        <p:txBody>
          <a:bodyPr vert="horz" wrap="square" lIns="0" tIns="0" rIns="0" bIns="0" rtlCol="0">
            <a:spAutoFit/>
          </a:bodyPr>
          <a:lstStyle/>
          <a:p>
            <a:pPr marL="686276" marR="0" lvl="0" indent="0" algn="l" defTabSz="685800" rtl="0" eaLnBrk="1" fontAlgn="auto" latinLnBrk="0" hangingPunct="1">
              <a:lnSpc>
                <a:spcPts val="1039"/>
              </a:lnSpc>
              <a:spcBef>
                <a:spcPts val="0"/>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Creating</a:t>
            </a:r>
            <a:r>
              <a:rPr kumimoji="0" sz="900" b="1" i="0" u="none" strike="noStrike" kern="1200" cap="none" spc="-19"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a best-in-class</a:t>
            </a:r>
            <a:r>
              <a:rPr kumimoji="0" sz="900" b="1" i="0" u="none" strike="noStrike" kern="1200" cap="none" spc="-26"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experience</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93433" marR="199549" lvl="0" indent="-129540" algn="l" defTabSz="685800" rtl="0" eaLnBrk="1" fontAlgn="auto" latinLnBrk="0" hangingPunct="1">
              <a:lnSpc>
                <a:spcPct val="100000"/>
              </a:lnSpc>
              <a:spcBef>
                <a:spcPts val="431"/>
              </a:spcBef>
              <a:spcAft>
                <a:spcPts val="0"/>
              </a:spcAft>
              <a:buClrTx/>
              <a:buSzTx/>
              <a:buFont typeface="Wingdings"/>
              <a:buChar char=""/>
              <a:tabLst>
                <a:tab pos="793909" algn="l"/>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Personalized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driver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profiles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with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custom </a:t>
            </a:r>
            <a:r>
              <a:rPr kumimoji="0" sz="788" b="0" i="0" u="none" strike="noStrike" kern="1200" cap="none" spc="-210"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settings</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changed</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with</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button</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793909" marR="0" lvl="0" indent="-129540" algn="l" defTabSz="685800" rtl="0" eaLnBrk="1" fontAlgn="auto" latinLnBrk="0" hangingPunct="1">
              <a:lnSpc>
                <a:spcPct val="100000"/>
              </a:lnSpc>
              <a:spcBef>
                <a:spcPts val="0"/>
              </a:spcBef>
              <a:spcAft>
                <a:spcPts val="0"/>
              </a:spcAft>
              <a:buClrTx/>
              <a:buSzTx/>
              <a:buFont typeface="Wingdings"/>
              <a:buChar char=""/>
              <a:tabLst>
                <a:tab pos="793909" algn="l"/>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Data</a:t>
            </a:r>
            <a:r>
              <a:rPr kumimoji="0" sz="788" b="0" i="0" u="none" strike="noStrike" kern="1200" cap="none" spc="-23"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driven design</a:t>
            </a:r>
            <a:r>
              <a:rPr kumimoji="0" sz="788" b="0" i="0" u="none" strike="noStrike" kern="1200" cap="none" spc="-19"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with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integrated</a:t>
            </a:r>
            <a:endParaRPr kumimoji="0" sz="788"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93433"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customer</a:t>
            </a:r>
            <a:r>
              <a:rPr kumimoji="0" sz="788" b="0" i="0" u="none" strike="noStrike" kern="1200" cap="none" spc="-30"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preferences</a:t>
            </a:r>
            <a:r>
              <a:rPr kumimoji="0" sz="788" b="1" i="0" u="none" strike="noStrike" kern="1200" cap="none" spc="-11"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&amp;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insights</a:t>
            </a:r>
            <a:endParaRPr kumimoji="0" sz="788"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93433" marR="192405" lvl="0" indent="-129540" algn="l" defTabSz="685800" rtl="0" eaLnBrk="1" fontAlgn="auto" latinLnBrk="0" hangingPunct="1">
              <a:lnSpc>
                <a:spcPct val="100000"/>
              </a:lnSpc>
              <a:spcBef>
                <a:spcPts val="0"/>
              </a:spcBef>
              <a:spcAft>
                <a:spcPts val="0"/>
              </a:spcAft>
              <a:buClrTx/>
              <a:buSzTx/>
              <a:buFont typeface="Wingdings"/>
              <a:buChar char=""/>
              <a:tabLst>
                <a:tab pos="793909" algn="l"/>
              </a:tabLst>
              <a:defRPr/>
            </a:pP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Fully</a:t>
            </a:r>
            <a:r>
              <a:rPr kumimoji="0" sz="788" b="1" i="0" u="none" strike="noStrike" kern="1200" cap="none" spc="-26"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upgradable,</a:t>
            </a:r>
            <a:r>
              <a:rPr kumimoji="0" sz="788" b="1" i="0" u="none" strike="noStrike" kern="1200" cap="none" spc="-38"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dynamic</a:t>
            </a:r>
            <a:r>
              <a:rPr kumimoji="0" sz="788" b="1" i="0" u="none" strike="noStrike" kern="1200" cap="none" spc="21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dashboards </a:t>
            </a:r>
            <a:r>
              <a:rPr kumimoji="0" sz="788" b="0" i="0" u="none" strike="noStrike" kern="1200" cap="none" spc="-210"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automated</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driver recognition</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0" marR="0" lvl="0" indent="0" algn="l" defTabSz="685800" rtl="0" eaLnBrk="1" fontAlgn="auto" latinLnBrk="0" hangingPunct="1">
              <a:lnSpc>
                <a:spcPct val="100000"/>
              </a:lnSpc>
              <a:spcBef>
                <a:spcPts val="8"/>
              </a:spcBef>
              <a:spcAft>
                <a:spcPts val="0"/>
              </a:spcAft>
              <a:buClr>
                <a:srgbClr val="404040"/>
              </a:buClr>
              <a:buSzTx/>
              <a:buFont typeface="Wingdings"/>
              <a:buChar char=""/>
              <a:tabLst/>
              <a:defRPr/>
            </a:pPr>
            <a:endParaRPr kumimoji="0" sz="93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728186"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900" b="1" i="0" u="none" strike="noStrike" kern="1200" cap="none" spc="-4"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B2C</a:t>
            </a:r>
            <a:r>
              <a:rPr kumimoji="0" sz="900" b="1" i="0" u="none" strike="noStrike" kern="1200" cap="none" spc="-34"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strategy</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844391" marR="84296" lvl="1" indent="-129540" algn="l" defTabSz="685800" rtl="0" eaLnBrk="1" fontAlgn="auto" latinLnBrk="0" hangingPunct="1">
              <a:lnSpc>
                <a:spcPct val="100000"/>
              </a:lnSpc>
              <a:spcBef>
                <a:spcPts val="570"/>
              </a:spcBef>
              <a:spcAft>
                <a:spcPts val="0"/>
              </a:spcAft>
              <a:buClrTx/>
              <a:buSzTx/>
              <a:buFont typeface="Wingdings"/>
              <a:buChar char=""/>
              <a:tabLst>
                <a:tab pos="844868" algn="l"/>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New</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tech</a:t>
            </a:r>
            <a:r>
              <a:rPr kumimoji="0" sz="788" b="1" i="0" u="none" strike="noStrike" kern="1200" cap="none" spc="-11"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&amp; update</a:t>
            </a:r>
            <a:r>
              <a:rPr kumimoji="0" sz="788" b="1" i="0" u="none" strike="noStrike" kern="1200" cap="none" spc="-26"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beta</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 trial</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 programs</a:t>
            </a:r>
            <a:r>
              <a:rPr kumimoji="0" sz="788" b="0" i="0" u="none" strike="noStrike" kern="1200" cap="none" spc="-23"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for </a:t>
            </a:r>
            <a:r>
              <a:rPr kumimoji="0" sz="788" b="0" i="0" u="none" strike="noStrike" kern="1200" cap="none" spc="-210"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live</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reaction</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suggestions</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844391" marR="0" lvl="1" indent="-130016" algn="l" defTabSz="685800" rtl="0" eaLnBrk="1" fontAlgn="auto" latinLnBrk="0" hangingPunct="1">
              <a:lnSpc>
                <a:spcPct val="100000"/>
              </a:lnSpc>
              <a:spcBef>
                <a:spcPts val="0"/>
              </a:spcBef>
              <a:spcAft>
                <a:spcPts val="0"/>
              </a:spcAft>
              <a:buClrTx/>
              <a:buSzTx/>
              <a:buFont typeface="Wingdings"/>
              <a:buChar char=""/>
              <a:tabLst>
                <a:tab pos="844868" algn="l"/>
              </a:tabLst>
              <a:defRPr/>
            </a:pP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Timely</a:t>
            </a:r>
            <a:r>
              <a:rPr kumimoji="0" sz="788" b="0" i="0" u="none" strike="noStrike" kern="1200" cap="none" spc="-4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personalized</a:t>
            </a:r>
            <a:r>
              <a:rPr kumimoji="0" sz="788" b="1" i="0" u="none" strike="noStrike" kern="1200" cap="none" spc="-45"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recommendations</a:t>
            </a:r>
            <a:endParaRPr kumimoji="0" sz="788"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844391"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to</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improve</a:t>
            </a:r>
            <a:r>
              <a:rPr kumimoji="0" sz="788" b="0" i="0" u="none" strike="noStrike" kern="1200" cap="none" spc="-19"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user</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driving</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experience</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0" marR="0" lvl="0" indent="0" algn="l" defTabSz="685800" rtl="0" eaLnBrk="1" fontAlgn="auto" latinLnBrk="0" hangingPunct="1">
              <a:lnSpc>
                <a:spcPct val="100000"/>
              </a:lnSpc>
              <a:spcBef>
                <a:spcPts val="30"/>
              </a:spcBef>
              <a:spcAft>
                <a:spcPts val="0"/>
              </a:spcAft>
              <a:buClrTx/>
              <a:buSzTx/>
              <a:buFont typeface="Arial" panose="020B0604020202020204"/>
              <a:buNone/>
              <a:tabLst/>
              <a:defRPr/>
            </a:pPr>
            <a:endParaRPr kumimoji="0" sz="93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728186"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900" b="1" i="0" u="none" strike="noStrike" kern="1200" cap="none" spc="-4"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B2B</a:t>
            </a:r>
            <a:r>
              <a:rPr kumimoji="0" sz="900" b="1" i="0" u="none" strike="noStrike" kern="1200" cap="none" spc="-26"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strategy</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857726" marR="0" lvl="1" indent="-129540" algn="l" defTabSz="685800" rtl="0" eaLnBrk="1" fontAlgn="auto" latinLnBrk="0" hangingPunct="1">
              <a:lnSpc>
                <a:spcPct val="100000"/>
              </a:lnSpc>
              <a:spcBef>
                <a:spcPts val="608"/>
              </a:spcBef>
              <a:spcAft>
                <a:spcPts val="0"/>
              </a:spcAft>
              <a:buClrTx/>
              <a:buSzTx/>
              <a:buFont typeface="Wingdings"/>
              <a:buChar char=""/>
              <a:tabLst>
                <a:tab pos="857726" algn="l"/>
              </a:tabLst>
              <a:defRPr/>
            </a:pP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Active</a:t>
            </a:r>
            <a:r>
              <a:rPr kumimoji="0" sz="788" b="0" i="0" u="none" strike="noStrike" kern="1200" cap="none" spc="-23"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participation</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support</a:t>
            </a:r>
            <a:r>
              <a:rPr kumimoji="0" sz="788" b="0" i="0" u="none" strike="noStrike" kern="1200" cap="none" spc="-2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in</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85725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Government</a:t>
            </a:r>
            <a:r>
              <a:rPr kumimoji="0" sz="788" b="1" i="0" u="none" strike="noStrike" kern="1200" cap="none" spc="-23"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programs</a:t>
            </a:r>
            <a:r>
              <a:rPr kumimoji="0" sz="788" b="1" i="0" u="none" strike="noStrike" kern="1200" cap="none" spc="-23"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9"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events</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857250" marR="244316" lvl="1" indent="-129540" algn="l" defTabSz="685800" rtl="0" eaLnBrk="1" fontAlgn="auto" latinLnBrk="0" hangingPunct="1">
              <a:lnSpc>
                <a:spcPct val="100000"/>
              </a:lnSpc>
              <a:spcBef>
                <a:spcPts val="0"/>
              </a:spcBef>
              <a:spcAft>
                <a:spcPts val="0"/>
              </a:spcAft>
              <a:buClrTx/>
              <a:buSzTx/>
              <a:buFont typeface="Wingdings"/>
              <a:buChar char=""/>
              <a:tabLst>
                <a:tab pos="857726" algn="l"/>
              </a:tabLst>
              <a:defRPr/>
            </a:pP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Targeted</a:t>
            </a:r>
            <a:r>
              <a:rPr kumimoji="0" sz="788" b="1" i="0" u="none" strike="noStrike" kern="1200" cap="none" spc="-23"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corporate</a:t>
            </a:r>
            <a:r>
              <a:rPr kumimoji="0" sz="788" b="1" i="0" u="none" strike="noStrike" kern="1200" cap="none" spc="-19"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communication</a:t>
            </a:r>
            <a:r>
              <a:rPr kumimoji="0" sz="788" b="0" i="0" u="none" strike="noStrike" kern="1200" cap="none" spc="-34"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to </a:t>
            </a:r>
            <a:r>
              <a:rPr kumimoji="0" sz="788" b="0" i="0" u="none" strike="noStrike" kern="1200" cap="none" spc="-20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facilitate</a:t>
            </a:r>
            <a:r>
              <a:rPr kumimoji="0" sz="788" b="0" i="0" u="none" strike="noStrike" kern="1200" cap="none" spc="-23"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transparent</a:t>
            </a:r>
            <a:r>
              <a:rPr kumimoji="0" sz="788" b="1" i="0" u="none" strike="noStrike" kern="1200" cap="none" spc="-23"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feedback</a:t>
            </a:r>
            <a:endParaRPr kumimoji="0" sz="788"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342900" marR="0" lvl="1" indent="0" algn="l" defTabSz="685800" rtl="0" eaLnBrk="1" fontAlgn="auto" latinLnBrk="0" hangingPunct="1">
              <a:lnSpc>
                <a:spcPct val="100000"/>
              </a:lnSpc>
              <a:spcBef>
                <a:spcPts val="0"/>
              </a:spcBef>
              <a:spcAft>
                <a:spcPts val="0"/>
              </a:spcAft>
              <a:buClr>
                <a:srgbClr val="404040"/>
              </a:buClr>
              <a:buSzTx/>
              <a:buFont typeface="Wingdings"/>
              <a:buChar char=""/>
              <a:tabLst/>
              <a:defRPr/>
            </a:pP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28186" marR="0" lvl="0" indent="0" algn="l" defTabSz="685800" rtl="0" eaLnBrk="1" fontAlgn="auto" latinLnBrk="0" hangingPunct="1">
              <a:lnSpc>
                <a:spcPct val="100000"/>
              </a:lnSpc>
              <a:spcBef>
                <a:spcPts val="548"/>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Engagement</a:t>
            </a:r>
            <a:r>
              <a:rPr kumimoji="0" sz="900" b="1" i="0" u="none" strike="noStrike" kern="1200" cap="none" spc="-30"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strategies</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818198" marR="0" lvl="0" indent="-129540" algn="l" defTabSz="685800" rtl="0" eaLnBrk="1" fontAlgn="auto" latinLnBrk="0" hangingPunct="1">
              <a:lnSpc>
                <a:spcPct val="100000"/>
              </a:lnSpc>
              <a:spcBef>
                <a:spcPts val="506"/>
              </a:spcBef>
              <a:spcAft>
                <a:spcPts val="0"/>
              </a:spcAft>
              <a:buClrTx/>
              <a:buSzTx/>
              <a:buFont typeface="Wingdings"/>
              <a:buChar char=""/>
              <a:tabLst>
                <a:tab pos="818198" algn="l"/>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Large</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scale</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a:t>
            </a:r>
            <a:r>
              <a:rPr kumimoji="0" sz="788" b="1" i="0" u="none" strike="noStrike" kern="1200" cap="none" spc="-19"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High-end</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launch</a:t>
            </a:r>
            <a:r>
              <a:rPr kumimoji="0" sz="788" b="1" i="0" u="none" strike="noStrike" kern="1200" cap="none" spc="-23"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events</a:t>
            </a:r>
            <a:endParaRPr kumimoji="0" sz="788"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817721"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targeted</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at</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gaining</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huge</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traction</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817721" marR="281464" lvl="0" indent="-129540" algn="l" defTabSz="685800" rtl="0" eaLnBrk="1" fontAlgn="auto" latinLnBrk="0" hangingPunct="1">
              <a:lnSpc>
                <a:spcPct val="100000"/>
              </a:lnSpc>
              <a:spcBef>
                <a:spcPts val="0"/>
              </a:spcBef>
              <a:spcAft>
                <a:spcPts val="0"/>
              </a:spcAft>
              <a:buClrTx/>
              <a:buSzTx/>
              <a:buFont typeface="Wingdings"/>
              <a:buChar char=""/>
              <a:tabLst>
                <a:tab pos="818198" algn="l"/>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Participate</a:t>
            </a:r>
            <a:r>
              <a:rPr kumimoji="0" sz="788" b="0" i="0" u="none" strike="noStrike" kern="1200" cap="none" spc="-23"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in</a:t>
            </a:r>
            <a:r>
              <a:rPr kumimoji="0" sz="788" b="0" i="0" u="none" strike="noStrike" kern="1200" cap="none" spc="-19"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Luxury</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auto</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exhibitions</a:t>
            </a:r>
            <a:r>
              <a:rPr kumimoji="0" sz="788" b="0" i="0" u="none" strike="noStrike" kern="1200" cap="none" spc="-2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 </a:t>
            </a:r>
            <a:r>
              <a:rPr kumimoji="0" sz="788" b="0" i="0" u="none" strike="noStrike" kern="1200" cap="none" spc="-20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organize</a:t>
            </a:r>
            <a:r>
              <a:rPr kumimoji="0" sz="788" b="0" i="0" u="none" strike="noStrike" kern="1200" cap="none" spc="-8"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test</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drive</a:t>
            </a:r>
            <a:r>
              <a:rPr kumimoji="0" sz="788" b="1" i="0" u="none" strike="noStrike" kern="1200" cap="none" spc="-8"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events</a:t>
            </a:r>
            <a:endParaRPr kumimoji="0" sz="788"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21" name="object 21"/>
          <p:cNvSpPr txBox="1"/>
          <p:nvPr/>
        </p:nvSpPr>
        <p:spPr>
          <a:xfrm>
            <a:off x="6164199" y="1287017"/>
            <a:ext cx="2832734" cy="3688606"/>
          </a:xfrm>
          <a:prstGeom prst="rect">
            <a:avLst/>
          </a:prstGeom>
        </p:spPr>
        <p:txBody>
          <a:bodyPr vert="horz" wrap="square" lIns="0" tIns="101441" rIns="0" bIns="0" rtlCol="0">
            <a:spAutoFit/>
          </a:bodyPr>
          <a:lstStyle/>
          <a:p>
            <a:pPr marL="719614" marR="0" lvl="0" indent="0" algn="l" defTabSz="685800" rtl="0" eaLnBrk="1" fontAlgn="auto" latinLnBrk="0" hangingPunct="1">
              <a:lnSpc>
                <a:spcPct val="100000"/>
              </a:lnSpc>
              <a:spcBef>
                <a:spcPts val="799"/>
              </a:spcBef>
              <a:spcAft>
                <a:spcPts val="0"/>
              </a:spcAft>
              <a:buClrTx/>
              <a:buSzTx/>
              <a:buFont typeface="Arial" panose="020B0604020202020204"/>
              <a:buNone/>
              <a:tabLst/>
              <a:defRPr/>
            </a:pPr>
            <a:r>
              <a:rPr kumimoji="0" sz="900" b="1" i="0" u="none" strike="noStrike" kern="1200" cap="none" spc="-8"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Vehicle</a:t>
            </a:r>
            <a:r>
              <a:rPr kumimoji="0" sz="900" b="1" i="0" u="none" strike="noStrike" kern="1200" cap="none" spc="-34"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life</a:t>
            </a:r>
            <a:r>
              <a:rPr kumimoji="0" sz="900" b="1" i="0" u="none" strike="noStrike" kern="1200" cap="none" spc="-15"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8"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cycle</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09136" marR="375761" lvl="0" indent="0" algn="l" defTabSz="685800" rtl="0" eaLnBrk="1" fontAlgn="auto" latinLnBrk="0" hangingPunct="1">
              <a:lnSpc>
                <a:spcPct val="100000"/>
              </a:lnSpc>
              <a:spcBef>
                <a:spcPts val="356"/>
              </a:spcBef>
              <a:spcAft>
                <a:spcPts val="0"/>
              </a:spcAft>
              <a:buClrTx/>
              <a:buSzTx/>
              <a:buFont typeface="Arial" panose="020B0604020202020204"/>
              <a:buNone/>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Proactively participate in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the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vehicle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replacement process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of customers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to </a:t>
            </a:r>
            <a:r>
              <a:rPr kumimoji="0" sz="788" b="0" i="0" u="none" strike="noStrike" kern="1200" cap="none" spc="-210"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enhance</a:t>
            </a:r>
            <a:r>
              <a:rPr kumimoji="0" sz="788" b="1" i="0" u="none" strike="noStrike" kern="1200" cap="none" spc="-3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repeat</a:t>
            </a:r>
            <a:r>
              <a:rPr kumimoji="0" sz="788" b="1" i="0" u="none" strike="noStrike" kern="1200" cap="none" spc="-11"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purchases</a:t>
            </a:r>
            <a:r>
              <a:rPr kumimoji="0" sz="788" b="1" i="0" u="none" strike="noStrike" kern="1200" cap="none" spc="-49"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improve </a:t>
            </a:r>
            <a:r>
              <a:rPr kumimoji="0" sz="788" b="0" i="0" u="none" strike="noStrike" kern="1200" cap="none" spc="-206"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retention</a:t>
            </a:r>
            <a:r>
              <a:rPr kumimoji="0" sz="788" b="1" i="0" u="none" strike="noStrike" kern="1200" cap="none" spc="-26"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rate</a:t>
            </a:r>
            <a:r>
              <a:rPr kumimoji="0" sz="788" b="1" i="0" u="none" strike="noStrike" kern="1200" cap="none" spc="-19"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1"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(91%</a:t>
            </a:r>
            <a:r>
              <a:rPr kumimoji="0" sz="788" b="0" i="1" u="none" strike="noStrike" kern="1200" cap="none" spc="-8"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1"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retention</a:t>
            </a:r>
            <a:r>
              <a:rPr kumimoji="0" sz="788" b="0" i="1" u="none" strike="noStrike" kern="1200" cap="none" spc="-11"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1"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globally)</a:t>
            </a:r>
            <a:endParaRPr kumimoji="0" sz="788"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0" marR="0" lvl="0" indent="0" algn="l" defTabSz="685800" rtl="0" eaLnBrk="1" fontAlgn="auto" latinLnBrk="0" hangingPunct="1">
              <a:lnSpc>
                <a:spcPct val="100000"/>
              </a:lnSpc>
              <a:spcBef>
                <a:spcPts val="23"/>
              </a:spcBef>
              <a:spcAft>
                <a:spcPts val="0"/>
              </a:spcAft>
              <a:buClrTx/>
              <a:buSzTx/>
              <a:buFont typeface="Arial" panose="020B0604020202020204"/>
              <a:buNone/>
              <a:tabLst/>
              <a:defRPr/>
            </a:pPr>
            <a:endParaRPr kumimoji="0" sz="713"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02469" marR="0" lvl="0" indent="12859"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900" b="1" i="0" u="none" strike="noStrike" kern="1200" cap="none" spc="-4"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Service</a:t>
            </a:r>
            <a:r>
              <a:rPr kumimoji="0" sz="900" b="1" i="0" u="none" strike="noStrike" kern="1200" cap="none" spc="-23"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&amp; </a:t>
            </a:r>
            <a:r>
              <a:rPr kumimoji="0" sz="900" b="1" i="0" u="none" strike="noStrike" kern="1200" cap="none" spc="0"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roadside</a:t>
            </a:r>
            <a:r>
              <a:rPr kumimoji="0" sz="900" b="1" i="0" u="none" strike="noStrike" kern="1200" cap="none" spc="-11"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assistance</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02469" marR="300038" lvl="0" indent="0" algn="l" defTabSz="685800" rtl="0" eaLnBrk="1" fontAlgn="auto" latinLnBrk="0" hangingPunct="1">
              <a:lnSpc>
                <a:spcPct val="100000"/>
              </a:lnSpc>
              <a:spcBef>
                <a:spcPts val="349"/>
              </a:spcBef>
              <a:spcAft>
                <a:spcPts val="0"/>
              </a:spcAft>
              <a:buClrTx/>
              <a:buSzTx/>
              <a:buFont typeface="Arial" panose="020B0604020202020204"/>
              <a:buNone/>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Build an expanded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network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of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service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centers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and </a:t>
            </a:r>
            <a:r>
              <a:rPr kumimoji="0" lang="en-US"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EBRO</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certified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technicians </a:t>
            </a:r>
            <a:r>
              <a:rPr kumimoji="0" sz="788" b="1" i="0" u="none" strike="noStrike" kern="1200" cap="none" spc="-21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for</a:t>
            </a:r>
            <a:r>
              <a:rPr kumimoji="0" sz="788" b="0" i="0" u="none" strike="noStrike" kern="1200" cap="none" spc="-19"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prompt</a:t>
            </a:r>
            <a:r>
              <a:rPr kumimoji="0" sz="788" b="0" i="0" u="none" strike="noStrike" kern="1200" cap="none" spc="-19"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superior</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customer</a:t>
            </a:r>
            <a:r>
              <a:rPr kumimoji="0" sz="788" b="0" i="0" u="none" strike="noStrike" kern="1200" cap="none" spc="-2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service</a:t>
            </a:r>
            <a:endParaRPr kumimoji="0" sz="78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900"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0" marR="0" lvl="0" indent="0" algn="l" defTabSz="685800" rtl="0" eaLnBrk="1" fontAlgn="auto" latinLnBrk="0" hangingPunct="1">
              <a:lnSpc>
                <a:spcPct val="100000"/>
              </a:lnSpc>
              <a:spcBef>
                <a:spcPts val="30"/>
              </a:spcBef>
              <a:spcAft>
                <a:spcPts val="0"/>
              </a:spcAft>
              <a:buClrTx/>
              <a:buSzTx/>
              <a:buFont typeface="Arial" panose="020B0604020202020204"/>
              <a:buNone/>
              <a:tabLst/>
              <a:defRPr/>
            </a:pPr>
            <a:endParaRPr kumimoji="0" sz="1238"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715804" marR="0" lvl="0" indent="0" algn="l" defTabSz="685800" rtl="0" eaLnBrk="1" fontAlgn="auto" latinLnBrk="0" hangingPunct="1">
              <a:lnSpc>
                <a:spcPct val="100000"/>
              </a:lnSpc>
              <a:spcBef>
                <a:spcPts val="4"/>
              </a:spcBef>
              <a:spcAft>
                <a:spcPts val="0"/>
              </a:spcAft>
              <a:buClrTx/>
              <a:buSzTx/>
              <a:buFont typeface="Arial" panose="020B0604020202020204"/>
              <a:buNone/>
              <a:tabLst/>
              <a:defRPr/>
            </a:pPr>
            <a:r>
              <a:rPr kumimoji="0" sz="900" b="1" i="0" u="none" strike="noStrike" kern="1200" cap="none" spc="-11"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Value</a:t>
            </a:r>
            <a:r>
              <a:rPr kumimoji="0" sz="900" b="1" i="0" u="none" strike="noStrike" kern="1200" cap="none" spc="-26"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added</a:t>
            </a:r>
            <a:r>
              <a:rPr kumimoji="0" sz="900" b="1" i="0" u="none" strike="noStrike" kern="1200" cap="none" spc="-8"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services</a:t>
            </a:r>
            <a:r>
              <a:rPr kumimoji="0" sz="900" b="1" i="0" u="none" strike="noStrike" kern="1200" cap="none" spc="-30"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&amp;</a:t>
            </a:r>
            <a:r>
              <a:rPr kumimoji="0" sz="900" b="1" i="0" u="none" strike="noStrike" kern="1200" cap="none" spc="-8"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products</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15804" marR="538163" lvl="0" indent="0" algn="just" defTabSz="685800" rtl="0" eaLnBrk="1" fontAlgn="auto" latinLnBrk="0" hangingPunct="1">
              <a:lnSpc>
                <a:spcPct val="100000"/>
              </a:lnSpc>
              <a:spcBef>
                <a:spcPts val="608"/>
              </a:spcBef>
              <a:spcAft>
                <a:spcPts val="0"/>
              </a:spcAft>
              <a:buClrTx/>
              <a:buSzTx/>
              <a:buFont typeface="Arial" panose="020B0604020202020204"/>
              <a:buNone/>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Continuously</a:t>
            </a:r>
            <a:r>
              <a:rPr kumimoji="0" sz="788" b="0" i="0" u="none" strike="noStrike" kern="1200" cap="none" spc="-2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create</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value</a:t>
            </a:r>
            <a:r>
              <a:rPr kumimoji="0" sz="788" b="0" i="0" u="none" strike="noStrike" kern="1200" cap="none" spc="-11"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for</a:t>
            </a:r>
            <a:r>
              <a:rPr kumimoji="0" sz="788" b="0" i="0" u="none" strike="noStrike" kern="1200" cap="none" spc="-19" normalizeH="0" baseline="0" noProof="0" dirty="0">
                <a:ln>
                  <a:noFill/>
                </a:ln>
                <a:solidFill>
                  <a:srgbClr val="404040"/>
                </a:solidFill>
                <a:effectLst/>
                <a:uLnTx/>
                <a:uFillTx/>
                <a:latin typeface="Arial MT"/>
                <a:ea typeface="+mn-ea"/>
                <a:cs typeface="Arial MT"/>
                <a:sym typeface="Arial" panose="020B0604020202020204"/>
              </a:rPr>
              <a:t> </a:t>
            </a:r>
            <a:r>
              <a:rPr kumimoji="0" lang="en-US"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EBRO</a:t>
            </a:r>
            <a:r>
              <a:rPr kumimoji="0" sz="788" b="0" i="0" u="none" strike="noStrike" kern="1200" cap="none" spc="-210"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users including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new tech updates</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210"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digital</a:t>
            </a:r>
            <a:r>
              <a:rPr kumimoji="0" sz="788" b="1" i="0" u="none" strike="noStrike" kern="1200" cap="none" spc="-3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functionalities</a:t>
            </a:r>
            <a:endParaRPr kumimoji="0" sz="788"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863"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15804"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900" b="1" i="0" u="none" strike="noStrike" kern="1200" cap="none" spc="-4"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Customer</a:t>
            </a:r>
            <a:r>
              <a:rPr kumimoji="0" sz="900" b="1" i="0" u="none" strike="noStrike" kern="1200" cap="none" spc="-53"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lifetime</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702469" marR="297180" lvl="0" indent="0" algn="l" defTabSz="685800" rtl="0" eaLnBrk="1" fontAlgn="auto" latinLnBrk="0" hangingPunct="1">
              <a:lnSpc>
                <a:spcPct val="100000"/>
              </a:lnSpc>
              <a:spcBef>
                <a:spcPts val="559"/>
              </a:spcBef>
              <a:spcAft>
                <a:spcPts val="0"/>
              </a:spcAft>
              <a:buClrTx/>
              <a:buSzTx/>
              <a:buFont typeface="Arial" panose="020B0604020202020204"/>
              <a:buNone/>
              <a:tabLst/>
              <a:defRPr/>
            </a:pP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For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maximum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potential revenue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generation throughout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the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customer </a:t>
            </a:r>
            <a:r>
              <a:rPr kumimoji="0" sz="788" b="0" i="0" u="none" strike="noStrike" kern="1200" cap="none" spc="4"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lifetime,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two-way communication loop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for</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feedback,</a:t>
            </a:r>
            <a:r>
              <a:rPr kumimoji="0" sz="788" b="0" i="0" u="none" strike="noStrike" kern="1200" cap="none" spc="-34"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improvements,</a:t>
            </a:r>
            <a:r>
              <a:rPr kumimoji="0" sz="788" b="0" i="0" u="none" strike="noStrike" kern="1200" cap="none" spc="-2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suggestions </a:t>
            </a:r>
            <a:r>
              <a:rPr kumimoji="0" sz="788" b="0" i="0" u="none" strike="noStrike" kern="1200" cap="none" spc="-206" normalizeH="0" baseline="0" noProof="0" dirty="0">
                <a:ln>
                  <a:noFill/>
                </a:ln>
                <a:solidFill>
                  <a:srgbClr val="404040"/>
                </a:solidFill>
                <a:effectLst/>
                <a:uLnTx/>
                <a:uFillTx/>
                <a:latin typeface="Arial MT"/>
                <a:ea typeface="+mn-ea"/>
                <a:cs typeface="Arial MT"/>
                <a:sym typeface="Arial" panose="020B0604020202020204"/>
              </a:rPr>
              <a:t> </a:t>
            </a:r>
            <a:r>
              <a:rPr kumimoji="0" sz="788" b="0" i="0" u="none" strike="noStrike" kern="1200" cap="none" spc="0" normalizeH="0" baseline="0" noProof="0" dirty="0">
                <a:ln>
                  <a:noFill/>
                </a:ln>
                <a:solidFill>
                  <a:srgbClr val="404040"/>
                </a:solidFill>
                <a:effectLst/>
                <a:uLnTx/>
                <a:uFillTx/>
                <a:latin typeface="Arial MT"/>
                <a:ea typeface="+mn-ea"/>
                <a:cs typeface="Arial MT"/>
                <a:sym typeface="Arial" panose="020B0604020202020204"/>
              </a:rPr>
              <a:t>&amp;</a:t>
            </a:r>
            <a:r>
              <a:rPr kumimoji="0" sz="788" b="0" i="0" u="none" strike="noStrike" kern="1200" cap="none" spc="-15" normalizeH="0" baseline="0" noProof="0" dirty="0">
                <a:ln>
                  <a:noFill/>
                </a:ln>
                <a:solidFill>
                  <a:srgbClr val="404040"/>
                </a:solidFill>
                <a:effectLst/>
                <a:uLnTx/>
                <a:uFillTx/>
                <a:latin typeface="Arial MT"/>
                <a:ea typeface="+mn-ea"/>
                <a:cs typeface="Arial MT"/>
                <a:sym typeface="Arial" panose="020B0604020202020204"/>
              </a:rPr>
              <a:t> </a:t>
            </a:r>
            <a:r>
              <a:rPr kumimoji="0" sz="788"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evolution</a:t>
            </a:r>
            <a:r>
              <a:rPr kumimoji="0" sz="788" b="1" i="0" u="none" strike="noStrike" kern="1200" cap="none" spc="-19"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of</a:t>
            </a:r>
            <a:r>
              <a:rPr kumimoji="0" sz="788" b="1" i="0" u="none" strike="noStrike" kern="1200" cap="none" spc="-15"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88" b="1" i="0" u="none" strike="noStrike" kern="1200" cap="none" spc="0"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needs</a:t>
            </a:r>
            <a:endParaRPr kumimoji="0" sz="788"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22" name="object 22"/>
          <p:cNvGrpSpPr/>
          <p:nvPr/>
        </p:nvGrpSpPr>
        <p:grpSpPr>
          <a:xfrm>
            <a:off x="429563" y="1513618"/>
            <a:ext cx="2383155" cy="3203734"/>
            <a:chOff x="572750" y="2018157"/>
            <a:chExt cx="3177540" cy="4271645"/>
          </a:xfrm>
        </p:grpSpPr>
        <p:pic>
          <p:nvPicPr>
            <p:cNvPr id="23" name="object 23"/>
            <p:cNvPicPr/>
            <p:nvPr/>
          </p:nvPicPr>
          <p:blipFill>
            <a:blip r:embed="rId9" cstate="print"/>
            <a:stretch>
              <a:fillRect/>
            </a:stretch>
          </p:blipFill>
          <p:spPr>
            <a:xfrm>
              <a:off x="826032" y="4885515"/>
              <a:ext cx="122802" cy="122618"/>
            </a:xfrm>
            <a:prstGeom prst="rect">
              <a:avLst/>
            </a:prstGeom>
          </p:spPr>
        </p:pic>
        <p:sp>
          <p:nvSpPr>
            <p:cNvPr id="24" name="object 24"/>
            <p:cNvSpPr/>
            <p:nvPr/>
          </p:nvSpPr>
          <p:spPr>
            <a:xfrm>
              <a:off x="572750" y="4632614"/>
              <a:ext cx="629920" cy="628650"/>
            </a:xfrm>
            <a:custGeom>
              <a:avLst/>
              <a:gdLst/>
              <a:ahLst/>
              <a:cxnLst/>
              <a:rect l="l" t="t" r="r" b="b"/>
              <a:pathLst>
                <a:path w="629919" h="628650">
                  <a:moveTo>
                    <a:pt x="92102" y="329537"/>
                  </a:moveTo>
                  <a:lnTo>
                    <a:pt x="46051" y="329537"/>
                  </a:lnTo>
                  <a:lnTo>
                    <a:pt x="53649" y="379182"/>
                  </a:lnTo>
                  <a:lnTo>
                    <a:pt x="69837" y="425387"/>
                  </a:lnTo>
                  <a:lnTo>
                    <a:pt x="93758" y="467296"/>
                  </a:lnTo>
                  <a:lnTo>
                    <a:pt x="124553" y="504054"/>
                  </a:lnTo>
                  <a:lnTo>
                    <a:pt x="161366" y="534803"/>
                  </a:lnTo>
                  <a:lnTo>
                    <a:pt x="203339" y="558688"/>
                  </a:lnTo>
                  <a:lnTo>
                    <a:pt x="249613" y="574852"/>
                  </a:lnTo>
                  <a:lnTo>
                    <a:pt x="299332" y="582439"/>
                  </a:lnTo>
                  <a:lnTo>
                    <a:pt x="299332" y="628421"/>
                  </a:lnTo>
                  <a:lnTo>
                    <a:pt x="330033" y="628421"/>
                  </a:lnTo>
                  <a:lnTo>
                    <a:pt x="330033" y="582439"/>
                  </a:lnTo>
                  <a:lnTo>
                    <a:pt x="379751" y="574852"/>
                  </a:lnTo>
                  <a:lnTo>
                    <a:pt x="426026" y="558688"/>
                  </a:lnTo>
                  <a:lnTo>
                    <a:pt x="465092" y="536457"/>
                  </a:lnTo>
                  <a:lnTo>
                    <a:pt x="299332" y="536457"/>
                  </a:lnTo>
                  <a:lnTo>
                    <a:pt x="253312" y="528330"/>
                  </a:lnTo>
                  <a:lnTo>
                    <a:pt x="211080" y="511379"/>
                  </a:lnTo>
                  <a:lnTo>
                    <a:pt x="173647" y="486610"/>
                  </a:lnTo>
                  <a:lnTo>
                    <a:pt x="142023" y="455034"/>
                  </a:lnTo>
                  <a:lnTo>
                    <a:pt x="117217" y="417657"/>
                  </a:lnTo>
                  <a:lnTo>
                    <a:pt x="100240" y="375489"/>
                  </a:lnTo>
                  <a:lnTo>
                    <a:pt x="92102" y="329537"/>
                  </a:lnTo>
                  <a:close/>
                </a:path>
                <a:path w="629919" h="628650">
                  <a:moveTo>
                    <a:pt x="159950" y="329537"/>
                  </a:moveTo>
                  <a:lnTo>
                    <a:pt x="129173" y="329537"/>
                  </a:lnTo>
                  <a:lnTo>
                    <a:pt x="138131" y="373038"/>
                  </a:lnTo>
                  <a:lnTo>
                    <a:pt x="156544" y="412156"/>
                  </a:lnTo>
                  <a:lnTo>
                    <a:pt x="183145" y="445628"/>
                  </a:lnTo>
                  <a:lnTo>
                    <a:pt x="216670" y="472188"/>
                  </a:lnTo>
                  <a:lnTo>
                    <a:pt x="255782" y="490558"/>
                  </a:lnTo>
                  <a:lnTo>
                    <a:pt x="299332" y="499518"/>
                  </a:lnTo>
                  <a:lnTo>
                    <a:pt x="299332" y="536457"/>
                  </a:lnTo>
                  <a:lnTo>
                    <a:pt x="330033" y="536457"/>
                  </a:lnTo>
                  <a:lnTo>
                    <a:pt x="330033" y="499518"/>
                  </a:lnTo>
                  <a:lnTo>
                    <a:pt x="373630" y="490558"/>
                  </a:lnTo>
                  <a:lnTo>
                    <a:pt x="412804" y="472165"/>
                  </a:lnTo>
                  <a:lnTo>
                    <a:pt x="417165" y="468710"/>
                  </a:lnTo>
                  <a:lnTo>
                    <a:pt x="299332" y="468710"/>
                  </a:lnTo>
                  <a:lnTo>
                    <a:pt x="257240" y="458473"/>
                  </a:lnTo>
                  <a:lnTo>
                    <a:pt x="220552" y="437736"/>
                  </a:lnTo>
                  <a:lnTo>
                    <a:pt x="190971" y="408199"/>
                  </a:lnTo>
                  <a:lnTo>
                    <a:pt x="170202" y="371566"/>
                  </a:lnTo>
                  <a:lnTo>
                    <a:pt x="159950" y="329537"/>
                  </a:lnTo>
                  <a:close/>
                </a:path>
                <a:path w="629919" h="628650">
                  <a:moveTo>
                    <a:pt x="583314" y="329537"/>
                  </a:moveTo>
                  <a:lnTo>
                    <a:pt x="537263" y="329537"/>
                  </a:lnTo>
                  <a:lnTo>
                    <a:pt x="529124" y="375489"/>
                  </a:lnTo>
                  <a:lnTo>
                    <a:pt x="512147" y="417657"/>
                  </a:lnTo>
                  <a:lnTo>
                    <a:pt x="487341" y="455034"/>
                  </a:lnTo>
                  <a:lnTo>
                    <a:pt x="455717" y="486610"/>
                  </a:lnTo>
                  <a:lnTo>
                    <a:pt x="418284" y="511379"/>
                  </a:lnTo>
                  <a:lnTo>
                    <a:pt x="376053" y="528330"/>
                  </a:lnTo>
                  <a:lnTo>
                    <a:pt x="330033" y="536457"/>
                  </a:lnTo>
                  <a:lnTo>
                    <a:pt x="465092" y="536457"/>
                  </a:lnTo>
                  <a:lnTo>
                    <a:pt x="504811" y="504054"/>
                  </a:lnTo>
                  <a:lnTo>
                    <a:pt x="535606" y="467296"/>
                  </a:lnTo>
                  <a:lnTo>
                    <a:pt x="559527" y="425387"/>
                  </a:lnTo>
                  <a:lnTo>
                    <a:pt x="575715" y="379182"/>
                  </a:lnTo>
                  <a:lnTo>
                    <a:pt x="583314" y="329537"/>
                  </a:lnTo>
                  <a:close/>
                </a:path>
                <a:path w="629919" h="628650">
                  <a:moveTo>
                    <a:pt x="330032" y="406174"/>
                  </a:moveTo>
                  <a:lnTo>
                    <a:pt x="299332" y="406174"/>
                  </a:lnTo>
                  <a:lnTo>
                    <a:pt x="299332" y="468710"/>
                  </a:lnTo>
                  <a:lnTo>
                    <a:pt x="330033" y="468710"/>
                  </a:lnTo>
                  <a:lnTo>
                    <a:pt x="330032" y="406174"/>
                  </a:lnTo>
                  <a:close/>
                </a:path>
                <a:path w="629919" h="628650">
                  <a:moveTo>
                    <a:pt x="500268" y="329537"/>
                  </a:moveTo>
                  <a:lnTo>
                    <a:pt x="469414" y="329537"/>
                  </a:lnTo>
                  <a:lnTo>
                    <a:pt x="459162" y="371566"/>
                  </a:lnTo>
                  <a:lnTo>
                    <a:pt x="438394" y="408199"/>
                  </a:lnTo>
                  <a:lnTo>
                    <a:pt x="408812" y="437736"/>
                  </a:lnTo>
                  <a:lnTo>
                    <a:pt x="372124" y="458473"/>
                  </a:lnTo>
                  <a:lnTo>
                    <a:pt x="330033" y="468710"/>
                  </a:lnTo>
                  <a:lnTo>
                    <a:pt x="417165" y="468710"/>
                  </a:lnTo>
                  <a:lnTo>
                    <a:pt x="446316" y="445604"/>
                  </a:lnTo>
                  <a:lnTo>
                    <a:pt x="472907" y="412136"/>
                  </a:lnTo>
                  <a:lnTo>
                    <a:pt x="491312" y="373026"/>
                  </a:lnTo>
                  <a:lnTo>
                    <a:pt x="500268" y="329537"/>
                  </a:lnTo>
                  <a:close/>
                </a:path>
                <a:path w="629919" h="628650">
                  <a:moveTo>
                    <a:pt x="222580" y="298883"/>
                  </a:moveTo>
                  <a:lnTo>
                    <a:pt x="0" y="298883"/>
                  </a:lnTo>
                  <a:lnTo>
                    <a:pt x="0" y="329537"/>
                  </a:lnTo>
                  <a:lnTo>
                    <a:pt x="222580" y="329537"/>
                  </a:lnTo>
                  <a:lnTo>
                    <a:pt x="222580" y="298883"/>
                  </a:lnTo>
                  <a:close/>
                </a:path>
                <a:path w="629919" h="628650">
                  <a:moveTo>
                    <a:pt x="629365" y="298883"/>
                  </a:moveTo>
                  <a:lnTo>
                    <a:pt x="406784" y="298883"/>
                  </a:lnTo>
                  <a:lnTo>
                    <a:pt x="406784" y="329537"/>
                  </a:lnTo>
                  <a:lnTo>
                    <a:pt x="629365" y="329537"/>
                  </a:lnTo>
                  <a:lnTo>
                    <a:pt x="629365" y="298883"/>
                  </a:lnTo>
                  <a:close/>
                </a:path>
                <a:path w="629919" h="628650">
                  <a:moveTo>
                    <a:pt x="330032" y="0"/>
                  </a:moveTo>
                  <a:lnTo>
                    <a:pt x="299332" y="0"/>
                  </a:lnTo>
                  <a:lnTo>
                    <a:pt x="299332" y="45982"/>
                  </a:lnTo>
                  <a:lnTo>
                    <a:pt x="249613" y="53568"/>
                  </a:lnTo>
                  <a:lnTo>
                    <a:pt x="203339" y="69732"/>
                  </a:lnTo>
                  <a:lnTo>
                    <a:pt x="161366" y="93617"/>
                  </a:lnTo>
                  <a:lnTo>
                    <a:pt x="124553" y="124367"/>
                  </a:lnTo>
                  <a:lnTo>
                    <a:pt x="93758" y="161124"/>
                  </a:lnTo>
                  <a:lnTo>
                    <a:pt x="69837" y="203034"/>
                  </a:lnTo>
                  <a:lnTo>
                    <a:pt x="53649" y="249239"/>
                  </a:lnTo>
                  <a:lnTo>
                    <a:pt x="46051" y="298883"/>
                  </a:lnTo>
                  <a:lnTo>
                    <a:pt x="92102" y="298883"/>
                  </a:lnTo>
                  <a:lnTo>
                    <a:pt x="100240" y="252932"/>
                  </a:lnTo>
                  <a:lnTo>
                    <a:pt x="117217" y="210763"/>
                  </a:lnTo>
                  <a:lnTo>
                    <a:pt x="142023" y="173387"/>
                  </a:lnTo>
                  <a:lnTo>
                    <a:pt x="173647" y="141810"/>
                  </a:lnTo>
                  <a:lnTo>
                    <a:pt x="211080" y="117041"/>
                  </a:lnTo>
                  <a:lnTo>
                    <a:pt x="253312" y="100090"/>
                  </a:lnTo>
                  <a:lnTo>
                    <a:pt x="299332" y="91964"/>
                  </a:lnTo>
                  <a:lnTo>
                    <a:pt x="465092" y="91964"/>
                  </a:lnTo>
                  <a:lnTo>
                    <a:pt x="426026" y="69732"/>
                  </a:lnTo>
                  <a:lnTo>
                    <a:pt x="379751" y="53568"/>
                  </a:lnTo>
                  <a:lnTo>
                    <a:pt x="330032" y="45982"/>
                  </a:lnTo>
                  <a:lnTo>
                    <a:pt x="330032" y="0"/>
                  </a:lnTo>
                  <a:close/>
                </a:path>
                <a:path w="629919" h="628650">
                  <a:moveTo>
                    <a:pt x="330032" y="91964"/>
                  </a:moveTo>
                  <a:lnTo>
                    <a:pt x="299332" y="91964"/>
                  </a:lnTo>
                  <a:lnTo>
                    <a:pt x="299332" y="128979"/>
                  </a:lnTo>
                  <a:lnTo>
                    <a:pt x="255778" y="137918"/>
                  </a:lnTo>
                  <a:lnTo>
                    <a:pt x="216609" y="156293"/>
                  </a:lnTo>
                  <a:lnTo>
                    <a:pt x="183091" y="182840"/>
                  </a:lnTo>
                  <a:lnTo>
                    <a:pt x="156489" y="216297"/>
                  </a:lnTo>
                  <a:lnTo>
                    <a:pt x="138069" y="255399"/>
                  </a:lnTo>
                  <a:lnTo>
                    <a:pt x="129096" y="298883"/>
                  </a:lnTo>
                  <a:lnTo>
                    <a:pt x="159950" y="298883"/>
                  </a:lnTo>
                  <a:lnTo>
                    <a:pt x="170202" y="256855"/>
                  </a:lnTo>
                  <a:lnTo>
                    <a:pt x="190971" y="220221"/>
                  </a:lnTo>
                  <a:lnTo>
                    <a:pt x="220552" y="190684"/>
                  </a:lnTo>
                  <a:lnTo>
                    <a:pt x="257240" y="169947"/>
                  </a:lnTo>
                  <a:lnTo>
                    <a:pt x="299332" y="159710"/>
                  </a:lnTo>
                  <a:lnTo>
                    <a:pt x="417165" y="159710"/>
                  </a:lnTo>
                  <a:lnTo>
                    <a:pt x="412775" y="156232"/>
                  </a:lnTo>
                  <a:lnTo>
                    <a:pt x="373598" y="137847"/>
                  </a:lnTo>
                  <a:lnTo>
                    <a:pt x="330032" y="128902"/>
                  </a:lnTo>
                  <a:lnTo>
                    <a:pt x="330032" y="91964"/>
                  </a:lnTo>
                  <a:close/>
                </a:path>
                <a:path w="629919" h="628650">
                  <a:moveTo>
                    <a:pt x="417165" y="159710"/>
                  </a:moveTo>
                  <a:lnTo>
                    <a:pt x="330032" y="159710"/>
                  </a:lnTo>
                  <a:lnTo>
                    <a:pt x="372124" y="169947"/>
                  </a:lnTo>
                  <a:lnTo>
                    <a:pt x="408812" y="190684"/>
                  </a:lnTo>
                  <a:lnTo>
                    <a:pt x="438394" y="220221"/>
                  </a:lnTo>
                  <a:lnTo>
                    <a:pt x="459162" y="256855"/>
                  </a:lnTo>
                  <a:lnTo>
                    <a:pt x="469414" y="298883"/>
                  </a:lnTo>
                  <a:lnTo>
                    <a:pt x="500268" y="298883"/>
                  </a:lnTo>
                  <a:lnTo>
                    <a:pt x="491310" y="255382"/>
                  </a:lnTo>
                  <a:lnTo>
                    <a:pt x="472898" y="216264"/>
                  </a:lnTo>
                  <a:lnTo>
                    <a:pt x="446297" y="182792"/>
                  </a:lnTo>
                  <a:lnTo>
                    <a:pt x="417165" y="159710"/>
                  </a:lnTo>
                  <a:close/>
                </a:path>
                <a:path w="629919" h="628650">
                  <a:moveTo>
                    <a:pt x="465092" y="91964"/>
                  </a:moveTo>
                  <a:lnTo>
                    <a:pt x="330032" y="91964"/>
                  </a:lnTo>
                  <a:lnTo>
                    <a:pt x="376053" y="100090"/>
                  </a:lnTo>
                  <a:lnTo>
                    <a:pt x="418284" y="117041"/>
                  </a:lnTo>
                  <a:lnTo>
                    <a:pt x="455717" y="141810"/>
                  </a:lnTo>
                  <a:lnTo>
                    <a:pt x="487341" y="173387"/>
                  </a:lnTo>
                  <a:lnTo>
                    <a:pt x="512147" y="210763"/>
                  </a:lnTo>
                  <a:lnTo>
                    <a:pt x="529124" y="252932"/>
                  </a:lnTo>
                  <a:lnTo>
                    <a:pt x="537263" y="298883"/>
                  </a:lnTo>
                  <a:lnTo>
                    <a:pt x="583314" y="298883"/>
                  </a:lnTo>
                  <a:lnTo>
                    <a:pt x="575715" y="249239"/>
                  </a:lnTo>
                  <a:lnTo>
                    <a:pt x="559527" y="203034"/>
                  </a:lnTo>
                  <a:lnTo>
                    <a:pt x="535606" y="161124"/>
                  </a:lnTo>
                  <a:lnTo>
                    <a:pt x="504811" y="124367"/>
                  </a:lnTo>
                  <a:lnTo>
                    <a:pt x="467998" y="93617"/>
                  </a:lnTo>
                  <a:lnTo>
                    <a:pt x="465092" y="91964"/>
                  </a:lnTo>
                  <a:close/>
                </a:path>
                <a:path w="629919" h="628650">
                  <a:moveTo>
                    <a:pt x="330032" y="159710"/>
                  </a:moveTo>
                  <a:lnTo>
                    <a:pt x="299332" y="159710"/>
                  </a:lnTo>
                  <a:lnTo>
                    <a:pt x="299332" y="222246"/>
                  </a:lnTo>
                  <a:lnTo>
                    <a:pt x="330032" y="222246"/>
                  </a:lnTo>
                  <a:lnTo>
                    <a:pt x="330032" y="159710"/>
                  </a:lnTo>
                  <a:close/>
                </a:path>
              </a:pathLst>
            </a:custGeom>
            <a:solidFill>
              <a:srgbClr val="D45716"/>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25" name="object 25"/>
            <p:cNvPicPr/>
            <p:nvPr/>
          </p:nvPicPr>
          <p:blipFill>
            <a:blip r:embed="rId10" cstate="print"/>
            <a:stretch>
              <a:fillRect/>
            </a:stretch>
          </p:blipFill>
          <p:spPr>
            <a:xfrm>
              <a:off x="673889" y="5747007"/>
              <a:ext cx="191202" cy="191308"/>
            </a:xfrm>
            <a:prstGeom prst="rect">
              <a:avLst/>
            </a:prstGeom>
          </p:spPr>
        </p:pic>
        <p:sp>
          <p:nvSpPr>
            <p:cNvPr id="26" name="object 26"/>
            <p:cNvSpPr/>
            <p:nvPr/>
          </p:nvSpPr>
          <p:spPr>
            <a:xfrm>
              <a:off x="674357" y="5761545"/>
              <a:ext cx="534035" cy="528320"/>
            </a:xfrm>
            <a:custGeom>
              <a:avLst/>
              <a:gdLst/>
              <a:ahLst/>
              <a:cxnLst/>
              <a:rect l="l" t="t" r="r" b="b"/>
              <a:pathLst>
                <a:path w="534035" h="528320">
                  <a:moveTo>
                    <a:pt x="238734" y="72771"/>
                  </a:moveTo>
                  <a:lnTo>
                    <a:pt x="233514" y="67564"/>
                  </a:lnTo>
                  <a:lnTo>
                    <a:pt x="220649" y="67564"/>
                  </a:lnTo>
                  <a:lnTo>
                    <a:pt x="215442" y="72771"/>
                  </a:lnTo>
                  <a:lnTo>
                    <a:pt x="215442" y="133515"/>
                  </a:lnTo>
                  <a:lnTo>
                    <a:pt x="220649" y="138722"/>
                  </a:lnTo>
                  <a:lnTo>
                    <a:pt x="227088" y="138722"/>
                  </a:lnTo>
                  <a:lnTo>
                    <a:pt x="233514" y="138722"/>
                  </a:lnTo>
                  <a:lnTo>
                    <a:pt x="238734" y="133515"/>
                  </a:lnTo>
                  <a:lnTo>
                    <a:pt x="238734" y="72771"/>
                  </a:lnTo>
                  <a:close/>
                </a:path>
                <a:path w="534035" h="528320">
                  <a:moveTo>
                    <a:pt x="533742" y="161772"/>
                  </a:moveTo>
                  <a:lnTo>
                    <a:pt x="533628" y="3759"/>
                  </a:lnTo>
                  <a:lnTo>
                    <a:pt x="529691" y="0"/>
                  </a:lnTo>
                  <a:lnTo>
                    <a:pt x="524281" y="139"/>
                  </a:lnTo>
                  <a:lnTo>
                    <a:pt x="523621" y="215"/>
                  </a:lnTo>
                  <a:lnTo>
                    <a:pt x="405688" y="29679"/>
                  </a:lnTo>
                  <a:lnTo>
                    <a:pt x="405688" y="181089"/>
                  </a:lnTo>
                  <a:lnTo>
                    <a:pt x="392061" y="197116"/>
                  </a:lnTo>
                  <a:lnTo>
                    <a:pt x="353072" y="187629"/>
                  </a:lnTo>
                  <a:lnTo>
                    <a:pt x="346735" y="182346"/>
                  </a:lnTo>
                  <a:lnTo>
                    <a:pt x="338899" y="179184"/>
                  </a:lnTo>
                  <a:lnTo>
                    <a:pt x="330657" y="178612"/>
                  </a:lnTo>
                  <a:lnTo>
                    <a:pt x="326910" y="161772"/>
                  </a:lnTo>
                  <a:lnTo>
                    <a:pt x="405688" y="181089"/>
                  </a:lnTo>
                  <a:lnTo>
                    <a:pt x="405688" y="29679"/>
                  </a:lnTo>
                  <a:lnTo>
                    <a:pt x="254673" y="67398"/>
                  </a:lnTo>
                  <a:lnTo>
                    <a:pt x="254673" y="144145"/>
                  </a:lnTo>
                  <a:lnTo>
                    <a:pt x="307695" y="157467"/>
                  </a:lnTo>
                  <a:lnTo>
                    <a:pt x="313194" y="181000"/>
                  </a:lnTo>
                  <a:lnTo>
                    <a:pt x="307975" y="182956"/>
                  </a:lnTo>
                  <a:lnTo>
                    <a:pt x="303237" y="186029"/>
                  </a:lnTo>
                  <a:lnTo>
                    <a:pt x="299326" y="190017"/>
                  </a:lnTo>
                  <a:lnTo>
                    <a:pt x="221907" y="267398"/>
                  </a:lnTo>
                  <a:lnTo>
                    <a:pt x="186029" y="267398"/>
                  </a:lnTo>
                  <a:lnTo>
                    <a:pt x="166687" y="234683"/>
                  </a:lnTo>
                  <a:lnTo>
                    <a:pt x="137325" y="212686"/>
                  </a:lnTo>
                  <a:lnTo>
                    <a:pt x="101854" y="203314"/>
                  </a:lnTo>
                  <a:lnTo>
                    <a:pt x="64211" y="208457"/>
                  </a:lnTo>
                  <a:lnTo>
                    <a:pt x="38417" y="222148"/>
                  </a:lnTo>
                  <a:lnTo>
                    <a:pt x="18338" y="242481"/>
                  </a:lnTo>
                  <a:lnTo>
                    <a:pt x="5130" y="267843"/>
                  </a:lnTo>
                  <a:lnTo>
                    <a:pt x="0" y="296608"/>
                  </a:lnTo>
                  <a:lnTo>
                    <a:pt x="0" y="527964"/>
                  </a:lnTo>
                  <a:lnTo>
                    <a:pt x="190893" y="527964"/>
                  </a:lnTo>
                  <a:lnTo>
                    <a:pt x="190893" y="347179"/>
                  </a:lnTo>
                  <a:lnTo>
                    <a:pt x="238734" y="347179"/>
                  </a:lnTo>
                  <a:lnTo>
                    <a:pt x="335051" y="267398"/>
                  </a:lnTo>
                  <a:lnTo>
                    <a:pt x="362204" y="238277"/>
                  </a:lnTo>
                  <a:lnTo>
                    <a:pt x="367474" y="219011"/>
                  </a:lnTo>
                  <a:lnTo>
                    <a:pt x="366306" y="208851"/>
                  </a:lnTo>
                  <a:lnTo>
                    <a:pt x="390220" y="214757"/>
                  </a:lnTo>
                  <a:lnTo>
                    <a:pt x="397154" y="214718"/>
                  </a:lnTo>
                  <a:lnTo>
                    <a:pt x="400621" y="213093"/>
                  </a:lnTo>
                  <a:lnTo>
                    <a:pt x="404202" y="208851"/>
                  </a:lnTo>
                  <a:lnTo>
                    <a:pt x="414223" y="197116"/>
                  </a:lnTo>
                  <a:lnTo>
                    <a:pt x="424116" y="185547"/>
                  </a:lnTo>
                  <a:lnTo>
                    <a:pt x="522897" y="210286"/>
                  </a:lnTo>
                  <a:lnTo>
                    <a:pt x="528040" y="211086"/>
                  </a:lnTo>
                  <a:lnTo>
                    <a:pt x="532853" y="207581"/>
                  </a:lnTo>
                  <a:lnTo>
                    <a:pt x="533704" y="202184"/>
                  </a:lnTo>
                  <a:lnTo>
                    <a:pt x="533742" y="185547"/>
                  </a:lnTo>
                  <a:lnTo>
                    <a:pt x="533742" y="161772"/>
                  </a:lnTo>
                  <a:close/>
                </a:path>
              </a:pathLst>
            </a:custGeom>
            <a:solidFill>
              <a:srgbClr val="D45716"/>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27" name="object 27"/>
            <p:cNvSpPr/>
            <p:nvPr/>
          </p:nvSpPr>
          <p:spPr>
            <a:xfrm>
              <a:off x="1011174" y="2027682"/>
              <a:ext cx="2729230" cy="1894839"/>
            </a:xfrm>
            <a:custGeom>
              <a:avLst/>
              <a:gdLst/>
              <a:ahLst/>
              <a:cxnLst/>
              <a:rect l="l" t="t" r="r" b="b"/>
              <a:pathLst>
                <a:path w="2729229" h="1894839">
                  <a:moveTo>
                    <a:pt x="4571" y="0"/>
                  </a:moveTo>
                  <a:lnTo>
                    <a:pt x="4571" y="1891664"/>
                  </a:lnTo>
                </a:path>
                <a:path w="2729229" h="1894839">
                  <a:moveTo>
                    <a:pt x="1316736" y="13715"/>
                  </a:moveTo>
                  <a:lnTo>
                    <a:pt x="1316736" y="1890775"/>
                  </a:lnTo>
                </a:path>
                <a:path w="2729229" h="1894839">
                  <a:moveTo>
                    <a:pt x="2710179" y="1894331"/>
                  </a:moveTo>
                  <a:lnTo>
                    <a:pt x="7619" y="1894331"/>
                  </a:lnTo>
                </a:path>
                <a:path w="2729229" h="1894839">
                  <a:moveTo>
                    <a:pt x="2729103" y="909827"/>
                  </a:moveTo>
                  <a:lnTo>
                    <a:pt x="0" y="909827"/>
                  </a:lnTo>
                </a:path>
              </a:pathLst>
            </a:custGeom>
            <a:ln w="19050">
              <a:solidFill>
                <a:srgbClr val="44536A"/>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grpSp>
      <p:sp>
        <p:nvSpPr>
          <p:cNvPr id="28" name="object 28"/>
          <p:cNvSpPr/>
          <p:nvPr/>
        </p:nvSpPr>
        <p:spPr>
          <a:xfrm>
            <a:off x="3407636" y="4243711"/>
            <a:ext cx="391954" cy="274796"/>
          </a:xfrm>
          <a:custGeom>
            <a:avLst/>
            <a:gdLst/>
            <a:ahLst/>
            <a:cxnLst/>
            <a:rect l="l" t="t" r="r" b="b"/>
            <a:pathLst>
              <a:path w="522604" h="366395">
                <a:moveTo>
                  <a:pt x="326466" y="26136"/>
                </a:moveTo>
                <a:lnTo>
                  <a:pt x="324408" y="15989"/>
                </a:lnTo>
                <a:lnTo>
                  <a:pt x="318795" y="7683"/>
                </a:lnTo>
                <a:lnTo>
                  <a:pt x="310489" y="2057"/>
                </a:lnTo>
                <a:lnTo>
                  <a:pt x="300342" y="0"/>
                </a:lnTo>
                <a:lnTo>
                  <a:pt x="26111" y="0"/>
                </a:lnTo>
                <a:lnTo>
                  <a:pt x="15976" y="2057"/>
                </a:lnTo>
                <a:lnTo>
                  <a:pt x="7670" y="7683"/>
                </a:lnTo>
                <a:lnTo>
                  <a:pt x="2057" y="15989"/>
                </a:lnTo>
                <a:lnTo>
                  <a:pt x="0" y="26136"/>
                </a:lnTo>
                <a:lnTo>
                  <a:pt x="0" y="202526"/>
                </a:lnTo>
                <a:lnTo>
                  <a:pt x="2057" y="212674"/>
                </a:lnTo>
                <a:lnTo>
                  <a:pt x="7670" y="220980"/>
                </a:lnTo>
                <a:lnTo>
                  <a:pt x="15976" y="226593"/>
                </a:lnTo>
                <a:lnTo>
                  <a:pt x="26111" y="228650"/>
                </a:lnTo>
                <a:lnTo>
                  <a:pt x="65290" y="228650"/>
                </a:lnTo>
                <a:lnTo>
                  <a:pt x="65290" y="293979"/>
                </a:lnTo>
                <a:lnTo>
                  <a:pt x="130581" y="228650"/>
                </a:lnTo>
                <a:lnTo>
                  <a:pt x="169760" y="228650"/>
                </a:lnTo>
                <a:lnTo>
                  <a:pt x="169760" y="97993"/>
                </a:lnTo>
                <a:lnTo>
                  <a:pt x="173875" y="77698"/>
                </a:lnTo>
                <a:lnTo>
                  <a:pt x="185102" y="61087"/>
                </a:lnTo>
                <a:lnTo>
                  <a:pt x="201714" y="49860"/>
                </a:lnTo>
                <a:lnTo>
                  <a:pt x="221996" y="45732"/>
                </a:lnTo>
                <a:lnTo>
                  <a:pt x="326466" y="45732"/>
                </a:lnTo>
                <a:lnTo>
                  <a:pt x="326466" y="26136"/>
                </a:lnTo>
                <a:close/>
              </a:path>
              <a:path w="522604" h="366395">
                <a:moveTo>
                  <a:pt x="522351" y="97993"/>
                </a:moveTo>
                <a:lnTo>
                  <a:pt x="520280" y="87845"/>
                </a:lnTo>
                <a:lnTo>
                  <a:pt x="514667" y="79540"/>
                </a:lnTo>
                <a:lnTo>
                  <a:pt x="506374" y="73926"/>
                </a:lnTo>
                <a:lnTo>
                  <a:pt x="496227" y="71869"/>
                </a:lnTo>
                <a:lnTo>
                  <a:pt x="221996" y="71869"/>
                </a:lnTo>
                <a:lnTo>
                  <a:pt x="211848" y="73926"/>
                </a:lnTo>
                <a:lnTo>
                  <a:pt x="203542" y="79540"/>
                </a:lnTo>
                <a:lnTo>
                  <a:pt x="197942" y="87845"/>
                </a:lnTo>
                <a:lnTo>
                  <a:pt x="195872" y="97993"/>
                </a:lnTo>
                <a:lnTo>
                  <a:pt x="195872" y="274383"/>
                </a:lnTo>
                <a:lnTo>
                  <a:pt x="197942" y="284530"/>
                </a:lnTo>
                <a:lnTo>
                  <a:pt x="203542" y="292836"/>
                </a:lnTo>
                <a:lnTo>
                  <a:pt x="211848" y="298450"/>
                </a:lnTo>
                <a:lnTo>
                  <a:pt x="221996" y="300520"/>
                </a:lnTo>
                <a:lnTo>
                  <a:pt x="391756" y="300520"/>
                </a:lnTo>
                <a:lnTo>
                  <a:pt x="457047" y="365848"/>
                </a:lnTo>
                <a:lnTo>
                  <a:pt x="457047" y="300520"/>
                </a:lnTo>
                <a:lnTo>
                  <a:pt x="496227" y="300520"/>
                </a:lnTo>
                <a:lnTo>
                  <a:pt x="506374" y="298450"/>
                </a:lnTo>
                <a:lnTo>
                  <a:pt x="514667" y="292836"/>
                </a:lnTo>
                <a:lnTo>
                  <a:pt x="520280" y="284530"/>
                </a:lnTo>
                <a:lnTo>
                  <a:pt x="522351" y="274383"/>
                </a:lnTo>
                <a:lnTo>
                  <a:pt x="522351" y="97993"/>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29" name="object 29"/>
          <p:cNvSpPr/>
          <p:nvPr/>
        </p:nvSpPr>
        <p:spPr>
          <a:xfrm>
            <a:off x="6381569" y="2463231"/>
            <a:ext cx="256699" cy="301943"/>
          </a:xfrm>
          <a:custGeom>
            <a:avLst/>
            <a:gdLst/>
            <a:ahLst/>
            <a:cxnLst/>
            <a:rect l="l" t="t" r="r" b="b"/>
            <a:pathLst>
              <a:path w="342265" h="402589">
                <a:moveTo>
                  <a:pt x="87160" y="355981"/>
                </a:moveTo>
                <a:lnTo>
                  <a:pt x="81000" y="350151"/>
                </a:lnTo>
                <a:lnTo>
                  <a:pt x="74396" y="341795"/>
                </a:lnTo>
                <a:lnTo>
                  <a:pt x="73774" y="341795"/>
                </a:lnTo>
                <a:lnTo>
                  <a:pt x="72529" y="341185"/>
                </a:lnTo>
                <a:lnTo>
                  <a:pt x="71907" y="341185"/>
                </a:lnTo>
                <a:lnTo>
                  <a:pt x="40868" y="402259"/>
                </a:lnTo>
                <a:lnTo>
                  <a:pt x="87160" y="355981"/>
                </a:lnTo>
                <a:close/>
              </a:path>
              <a:path w="342265" h="402589">
                <a:moveTo>
                  <a:pt x="342099" y="101041"/>
                </a:moveTo>
                <a:lnTo>
                  <a:pt x="341553" y="100063"/>
                </a:lnTo>
                <a:lnTo>
                  <a:pt x="335940" y="93281"/>
                </a:lnTo>
                <a:lnTo>
                  <a:pt x="329285" y="87795"/>
                </a:lnTo>
                <a:lnTo>
                  <a:pt x="321767" y="83743"/>
                </a:lnTo>
                <a:lnTo>
                  <a:pt x="320586" y="75412"/>
                </a:lnTo>
                <a:lnTo>
                  <a:pt x="291617" y="41960"/>
                </a:lnTo>
                <a:lnTo>
                  <a:pt x="272783" y="39090"/>
                </a:lnTo>
                <a:lnTo>
                  <a:pt x="268617" y="30645"/>
                </a:lnTo>
                <a:lnTo>
                  <a:pt x="262712" y="23190"/>
                </a:lnTo>
                <a:lnTo>
                  <a:pt x="255168" y="17018"/>
                </a:lnTo>
                <a:lnTo>
                  <a:pt x="251002" y="14897"/>
                </a:lnTo>
                <a:lnTo>
                  <a:pt x="246126" y="12407"/>
                </a:lnTo>
                <a:lnTo>
                  <a:pt x="237566" y="9969"/>
                </a:lnTo>
                <a:lnTo>
                  <a:pt x="228841" y="9156"/>
                </a:lnTo>
                <a:lnTo>
                  <a:pt x="220230" y="9969"/>
                </a:lnTo>
                <a:lnTo>
                  <a:pt x="212026" y="12407"/>
                </a:lnTo>
                <a:lnTo>
                  <a:pt x="205168" y="7327"/>
                </a:lnTo>
                <a:lnTo>
                  <a:pt x="197612" y="3416"/>
                </a:lnTo>
                <a:lnTo>
                  <a:pt x="189357" y="901"/>
                </a:lnTo>
                <a:lnTo>
                  <a:pt x="180403" y="0"/>
                </a:lnTo>
                <a:lnTo>
                  <a:pt x="170446" y="1028"/>
                </a:lnTo>
                <a:lnTo>
                  <a:pt x="161188" y="3962"/>
                </a:lnTo>
                <a:lnTo>
                  <a:pt x="152857" y="8636"/>
                </a:lnTo>
                <a:lnTo>
                  <a:pt x="145694" y="14897"/>
                </a:lnTo>
                <a:lnTo>
                  <a:pt x="136550" y="12014"/>
                </a:lnTo>
                <a:lnTo>
                  <a:pt x="127012" y="10934"/>
                </a:lnTo>
                <a:lnTo>
                  <a:pt x="117348" y="11836"/>
                </a:lnTo>
                <a:lnTo>
                  <a:pt x="107873" y="14897"/>
                </a:lnTo>
                <a:lnTo>
                  <a:pt x="99999" y="19278"/>
                </a:lnTo>
                <a:lnTo>
                  <a:pt x="93218" y="24892"/>
                </a:lnTo>
                <a:lnTo>
                  <a:pt x="87731" y="31559"/>
                </a:lnTo>
                <a:lnTo>
                  <a:pt x="83693" y="39090"/>
                </a:lnTo>
                <a:lnTo>
                  <a:pt x="75361" y="40259"/>
                </a:lnTo>
                <a:lnTo>
                  <a:pt x="41922" y="69253"/>
                </a:lnTo>
                <a:lnTo>
                  <a:pt x="39052" y="88087"/>
                </a:lnTo>
                <a:lnTo>
                  <a:pt x="30619" y="92252"/>
                </a:lnTo>
                <a:lnTo>
                  <a:pt x="9144" y="132054"/>
                </a:lnTo>
                <a:lnTo>
                  <a:pt x="9956" y="140677"/>
                </a:lnTo>
                <a:lnTo>
                  <a:pt x="12395" y="148882"/>
                </a:lnTo>
                <a:lnTo>
                  <a:pt x="7315" y="155740"/>
                </a:lnTo>
                <a:lnTo>
                  <a:pt x="3403" y="163309"/>
                </a:lnTo>
                <a:lnTo>
                  <a:pt x="889" y="171564"/>
                </a:lnTo>
                <a:lnTo>
                  <a:pt x="0" y="180517"/>
                </a:lnTo>
                <a:lnTo>
                  <a:pt x="1016" y="190487"/>
                </a:lnTo>
                <a:lnTo>
                  <a:pt x="3949" y="199745"/>
                </a:lnTo>
                <a:lnTo>
                  <a:pt x="8623" y="208089"/>
                </a:lnTo>
                <a:lnTo>
                  <a:pt x="14871" y="215252"/>
                </a:lnTo>
                <a:lnTo>
                  <a:pt x="12001" y="224396"/>
                </a:lnTo>
                <a:lnTo>
                  <a:pt x="10922" y="233946"/>
                </a:lnTo>
                <a:lnTo>
                  <a:pt x="11823" y="243611"/>
                </a:lnTo>
                <a:lnTo>
                  <a:pt x="14871" y="253098"/>
                </a:lnTo>
                <a:lnTo>
                  <a:pt x="19265" y="260972"/>
                </a:lnTo>
                <a:lnTo>
                  <a:pt x="24866" y="267754"/>
                </a:lnTo>
                <a:lnTo>
                  <a:pt x="31521" y="273240"/>
                </a:lnTo>
                <a:lnTo>
                  <a:pt x="39052" y="277291"/>
                </a:lnTo>
                <a:lnTo>
                  <a:pt x="40220" y="285623"/>
                </a:lnTo>
                <a:lnTo>
                  <a:pt x="69202" y="319087"/>
                </a:lnTo>
                <a:lnTo>
                  <a:pt x="88036" y="321945"/>
                </a:lnTo>
                <a:lnTo>
                  <a:pt x="92202" y="330390"/>
                </a:lnTo>
                <a:lnTo>
                  <a:pt x="98107" y="337845"/>
                </a:lnTo>
                <a:lnTo>
                  <a:pt x="102057" y="341083"/>
                </a:lnTo>
                <a:lnTo>
                  <a:pt x="159105" y="284035"/>
                </a:lnTo>
                <a:lnTo>
                  <a:pt x="136321" y="279438"/>
                </a:lnTo>
                <a:lnTo>
                  <a:pt x="102209" y="256501"/>
                </a:lnTo>
                <a:lnTo>
                  <a:pt x="79146" y="222415"/>
                </a:lnTo>
                <a:lnTo>
                  <a:pt x="70675" y="180517"/>
                </a:lnTo>
                <a:lnTo>
                  <a:pt x="79146" y="138633"/>
                </a:lnTo>
                <a:lnTo>
                  <a:pt x="102209" y="104533"/>
                </a:lnTo>
                <a:lnTo>
                  <a:pt x="136321" y="81597"/>
                </a:lnTo>
                <a:lnTo>
                  <a:pt x="177927" y="73202"/>
                </a:lnTo>
                <a:lnTo>
                  <a:pt x="219532" y="81597"/>
                </a:lnTo>
                <a:lnTo>
                  <a:pt x="253644" y="104533"/>
                </a:lnTo>
                <a:lnTo>
                  <a:pt x="276707" y="138633"/>
                </a:lnTo>
                <a:lnTo>
                  <a:pt x="281381" y="161747"/>
                </a:lnTo>
                <a:lnTo>
                  <a:pt x="342099" y="101041"/>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30" name="object 30"/>
          <p:cNvSpPr/>
          <p:nvPr/>
        </p:nvSpPr>
        <p:spPr>
          <a:xfrm>
            <a:off x="6334002" y="3355466"/>
            <a:ext cx="297656" cy="347663"/>
          </a:xfrm>
          <a:custGeom>
            <a:avLst/>
            <a:gdLst/>
            <a:ahLst/>
            <a:cxnLst/>
            <a:rect l="l" t="t" r="r" b="b"/>
            <a:pathLst>
              <a:path w="396875" h="463550">
                <a:moveTo>
                  <a:pt x="233438" y="229527"/>
                </a:moveTo>
                <a:lnTo>
                  <a:pt x="62001" y="229527"/>
                </a:lnTo>
                <a:lnTo>
                  <a:pt x="62001" y="254330"/>
                </a:lnTo>
                <a:lnTo>
                  <a:pt x="208622" y="254330"/>
                </a:lnTo>
                <a:lnTo>
                  <a:pt x="233438" y="229527"/>
                </a:lnTo>
                <a:close/>
              </a:path>
              <a:path w="396875" h="463550">
                <a:moveTo>
                  <a:pt x="283057" y="179895"/>
                </a:moveTo>
                <a:lnTo>
                  <a:pt x="62001" y="179895"/>
                </a:lnTo>
                <a:lnTo>
                  <a:pt x="62001" y="204711"/>
                </a:lnTo>
                <a:lnTo>
                  <a:pt x="258254" y="204711"/>
                </a:lnTo>
                <a:lnTo>
                  <a:pt x="283057" y="179895"/>
                </a:lnTo>
                <a:close/>
              </a:path>
              <a:path w="396875" h="463550">
                <a:moveTo>
                  <a:pt x="396786" y="66179"/>
                </a:moveTo>
                <a:lnTo>
                  <a:pt x="235585" y="0"/>
                </a:lnTo>
                <a:lnTo>
                  <a:pt x="0" y="96710"/>
                </a:lnTo>
                <a:lnTo>
                  <a:pt x="0" y="462953"/>
                </a:lnTo>
                <a:lnTo>
                  <a:pt x="37198" y="425754"/>
                </a:lnTo>
                <a:lnTo>
                  <a:pt x="37198" y="155079"/>
                </a:lnTo>
                <a:lnTo>
                  <a:pt x="307873" y="155079"/>
                </a:lnTo>
                <a:lnTo>
                  <a:pt x="396786" y="66179"/>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31" name="object 31"/>
          <p:cNvSpPr txBox="1">
            <a:spLocks noGrp="1"/>
          </p:cNvSpPr>
          <p:nvPr>
            <p:ph type="title"/>
          </p:nvPr>
        </p:nvSpPr>
        <p:spPr>
          <a:xfrm>
            <a:off x="2377249" y="245554"/>
            <a:ext cx="4388168" cy="425116"/>
          </a:xfrm>
          <a:prstGeom prst="rect">
            <a:avLst/>
          </a:prstGeom>
        </p:spPr>
        <p:txBody>
          <a:bodyPr vert="horz" wrap="square" lIns="0" tIns="9525" rIns="0" bIns="0" rtlCol="0">
            <a:spAutoFit/>
          </a:bodyPr>
          <a:lstStyle/>
          <a:p>
            <a:pPr marL="9525">
              <a:spcBef>
                <a:spcPts val="75"/>
              </a:spcBef>
            </a:pPr>
            <a:r>
              <a:rPr spc="-4" dirty="0"/>
              <a:t>To-be</a:t>
            </a:r>
            <a:r>
              <a:rPr spc="-26" dirty="0"/>
              <a:t> </a:t>
            </a:r>
            <a:r>
              <a:rPr spc="-4" dirty="0"/>
              <a:t>Customer</a:t>
            </a:r>
            <a:r>
              <a:rPr spc="-26" dirty="0"/>
              <a:t> </a:t>
            </a:r>
            <a:r>
              <a:rPr dirty="0"/>
              <a:t>Strategy</a:t>
            </a:r>
          </a:p>
        </p:txBody>
      </p:sp>
      <p:sp>
        <p:nvSpPr>
          <p:cNvPr id="32" name="object 32"/>
          <p:cNvSpPr txBox="1"/>
          <p:nvPr/>
        </p:nvSpPr>
        <p:spPr>
          <a:xfrm>
            <a:off x="975550" y="671513"/>
            <a:ext cx="7217569" cy="494847"/>
          </a:xfrm>
          <a:prstGeom prst="rect">
            <a:avLst/>
          </a:prstGeom>
        </p:spPr>
        <p:txBody>
          <a:bodyPr vert="horz" wrap="square" lIns="0" tIns="10001" rIns="0" bIns="0" rtlCol="0">
            <a:spAutoFit/>
          </a:bodyPr>
          <a:lstStyle/>
          <a:p>
            <a:pPr marL="0" marR="20003" lvl="0" indent="0" algn="ctr" defTabSz="685800" rtl="0" eaLnBrk="1" fontAlgn="auto" latinLnBrk="0" hangingPunct="1">
              <a:lnSpc>
                <a:spcPct val="100000"/>
              </a:lnSpc>
              <a:spcBef>
                <a:spcPts val="79"/>
              </a:spcBef>
              <a:spcAft>
                <a:spcPts val="0"/>
              </a:spcAft>
              <a:buClrTx/>
              <a:buSzTx/>
              <a:buFont typeface="Arial" panose="020B0604020202020204"/>
              <a:buNone/>
              <a:tabLst/>
              <a:defRPr/>
            </a:pPr>
            <a:r>
              <a:rPr kumimoji="0" sz="1050" b="0" i="0" u="none" strike="noStrike" kern="1200" cap="none" spc="98" normalizeH="0" baseline="0" noProof="0" dirty="0">
                <a:ln>
                  <a:noFill/>
                </a:ln>
                <a:solidFill>
                  <a:srgbClr val="BEBEBE"/>
                </a:solidFill>
                <a:effectLst/>
                <a:uLnTx/>
                <a:uFillTx/>
                <a:latin typeface="Arial MT"/>
                <a:ea typeface="+mn-ea"/>
                <a:cs typeface="Arial MT"/>
                <a:sym typeface="Arial" panose="020B0604020202020204"/>
              </a:rPr>
              <a:t>Following</a:t>
            </a:r>
            <a:r>
              <a:rPr kumimoji="0" sz="1050" b="0" i="0" u="none" strike="noStrike" kern="1200" cap="none" spc="19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56" normalizeH="0" baseline="0" noProof="0" dirty="0">
                <a:ln>
                  <a:noFill/>
                </a:ln>
                <a:solidFill>
                  <a:srgbClr val="BEBEBE"/>
                </a:solidFill>
                <a:effectLst/>
                <a:uLnTx/>
                <a:uFillTx/>
                <a:latin typeface="Arial MT"/>
                <a:ea typeface="+mn-ea"/>
                <a:cs typeface="Arial MT"/>
                <a:sym typeface="Arial" panose="020B0604020202020204"/>
              </a:rPr>
              <a:t>is</a:t>
            </a:r>
            <a:r>
              <a:rPr kumimoji="0" sz="1050" b="0" i="0" u="none" strike="noStrike" kern="1200" cap="none" spc="221"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0" normalizeH="0" baseline="0" noProof="0" dirty="0">
                <a:ln>
                  <a:noFill/>
                </a:ln>
                <a:solidFill>
                  <a:srgbClr val="BEBEBE"/>
                </a:solidFill>
                <a:effectLst/>
                <a:uLnTx/>
                <a:uFillTx/>
                <a:latin typeface="Arial MT"/>
                <a:ea typeface="+mn-ea"/>
                <a:cs typeface="Arial MT"/>
                <a:sym typeface="Arial" panose="020B0604020202020204"/>
              </a:rPr>
              <a:t>a</a:t>
            </a:r>
            <a:r>
              <a:rPr kumimoji="0" sz="1050" b="0" i="0" u="none" strike="noStrike" kern="1200" cap="none" spc="229"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0" normalizeH="0" baseline="0" noProof="0" dirty="0">
                <a:ln>
                  <a:noFill/>
                </a:ln>
                <a:solidFill>
                  <a:srgbClr val="BEBEBE"/>
                </a:solidFill>
                <a:effectLst/>
                <a:uLnTx/>
                <a:uFillTx/>
                <a:latin typeface="Arial MT"/>
                <a:ea typeface="+mn-ea"/>
                <a:cs typeface="Arial MT"/>
                <a:sym typeface="Arial" panose="020B0604020202020204"/>
              </a:rPr>
              <a:t>brief</a:t>
            </a:r>
            <a:r>
              <a:rPr kumimoji="0" sz="1050" b="0" i="0" u="none" strike="noStrike" kern="1200" cap="none" spc="191"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4" normalizeH="0" baseline="0" noProof="0" dirty="0">
                <a:ln>
                  <a:noFill/>
                </a:ln>
                <a:solidFill>
                  <a:srgbClr val="BEBEBE"/>
                </a:solidFill>
                <a:effectLst/>
                <a:uLnTx/>
                <a:uFillTx/>
                <a:latin typeface="Arial MT"/>
                <a:ea typeface="+mn-ea"/>
                <a:cs typeface="Arial MT"/>
                <a:sym typeface="Arial" panose="020B0604020202020204"/>
              </a:rPr>
              <a:t>overview</a:t>
            </a:r>
            <a:r>
              <a:rPr kumimoji="0" sz="1050" b="0" i="0" u="none" strike="noStrike" kern="1200" cap="none" spc="214"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56" normalizeH="0" baseline="0" noProof="0" dirty="0">
                <a:ln>
                  <a:noFill/>
                </a:ln>
                <a:solidFill>
                  <a:srgbClr val="BEBEBE"/>
                </a:solidFill>
                <a:effectLst/>
                <a:uLnTx/>
                <a:uFillTx/>
                <a:latin typeface="Arial MT"/>
                <a:ea typeface="+mn-ea"/>
                <a:cs typeface="Arial MT"/>
                <a:sym typeface="Arial" panose="020B0604020202020204"/>
              </a:rPr>
              <a:t>of</a:t>
            </a:r>
            <a:r>
              <a:rPr kumimoji="0" sz="1050" b="0" i="0" u="none" strike="noStrike" kern="1200" cap="none" spc="210"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8" normalizeH="0" baseline="0" noProof="0" dirty="0">
                <a:ln>
                  <a:noFill/>
                </a:ln>
                <a:solidFill>
                  <a:srgbClr val="BEBEBE"/>
                </a:solidFill>
                <a:effectLst/>
                <a:uLnTx/>
                <a:uFillTx/>
                <a:latin typeface="Arial MT"/>
                <a:ea typeface="+mn-ea"/>
                <a:cs typeface="Arial MT"/>
                <a:sym typeface="Arial" panose="020B0604020202020204"/>
              </a:rPr>
              <a:t>customized</a:t>
            </a:r>
            <a:r>
              <a:rPr kumimoji="0" sz="1050" b="0" i="0" u="none" strike="noStrike" kern="1200" cap="none" spc="199"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4" normalizeH="0" baseline="0" noProof="0" dirty="0">
                <a:ln>
                  <a:noFill/>
                </a:ln>
                <a:solidFill>
                  <a:srgbClr val="BEBEBE"/>
                </a:solidFill>
                <a:effectLst/>
                <a:uLnTx/>
                <a:uFillTx/>
                <a:latin typeface="Arial MT"/>
                <a:ea typeface="+mn-ea"/>
                <a:cs typeface="Arial MT"/>
                <a:sym typeface="Arial" panose="020B0604020202020204"/>
              </a:rPr>
              <a:t>approach</a:t>
            </a:r>
            <a:r>
              <a:rPr kumimoji="0" sz="1050" b="0" i="0" u="none" strike="noStrike" kern="1200" cap="none" spc="199"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4" normalizeH="0" baseline="0" noProof="0" dirty="0">
                <a:ln>
                  <a:noFill/>
                </a:ln>
                <a:solidFill>
                  <a:srgbClr val="BEBEBE"/>
                </a:solidFill>
                <a:effectLst/>
                <a:uLnTx/>
                <a:uFillTx/>
                <a:latin typeface="Arial MT"/>
                <a:ea typeface="+mn-ea"/>
                <a:cs typeface="Arial MT"/>
                <a:sym typeface="Arial" panose="020B0604020202020204"/>
              </a:rPr>
              <a:t>devised</a:t>
            </a:r>
            <a:r>
              <a:rPr kumimoji="0" sz="1050" b="0" i="0" u="none" strike="noStrike" kern="1200" cap="none" spc="199"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75" normalizeH="0" baseline="0" noProof="0" dirty="0">
                <a:ln>
                  <a:noFill/>
                </a:ln>
                <a:solidFill>
                  <a:srgbClr val="BEBEBE"/>
                </a:solidFill>
                <a:effectLst/>
                <a:uLnTx/>
                <a:uFillTx/>
                <a:latin typeface="Arial MT"/>
                <a:ea typeface="+mn-ea"/>
                <a:cs typeface="Arial MT"/>
                <a:sym typeface="Arial" panose="020B0604020202020204"/>
              </a:rPr>
              <a:t>for</a:t>
            </a:r>
            <a:r>
              <a:rPr kumimoji="0" sz="1050" b="0" i="0" u="none" strike="noStrike" kern="1200" cap="none" spc="28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4" normalizeH="0" baseline="0" noProof="0" dirty="0">
                <a:ln>
                  <a:noFill/>
                </a:ln>
                <a:solidFill>
                  <a:srgbClr val="BEBEBE"/>
                </a:solidFill>
                <a:effectLst/>
                <a:uLnTx/>
                <a:uFillTx/>
                <a:latin typeface="Arial MT"/>
                <a:ea typeface="+mn-ea"/>
                <a:cs typeface="Arial MT"/>
                <a:sym typeface="Arial" panose="020B0604020202020204"/>
              </a:rPr>
              <a:t>targeted</a:t>
            </a:r>
            <a:r>
              <a:rPr kumimoji="0" sz="1050" b="0" i="0" u="none" strike="noStrike" kern="1200" cap="none" spc="19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8" normalizeH="0" baseline="0" noProof="0" dirty="0">
                <a:ln>
                  <a:noFill/>
                </a:ln>
                <a:solidFill>
                  <a:srgbClr val="BEBEBE"/>
                </a:solidFill>
                <a:effectLst/>
                <a:uLnTx/>
                <a:uFillTx/>
                <a:latin typeface="Arial MT"/>
                <a:ea typeface="+mn-ea"/>
                <a:cs typeface="Arial MT"/>
                <a:sym typeface="Arial" panose="020B0604020202020204"/>
              </a:rPr>
              <a:t>customer</a:t>
            </a:r>
            <a:r>
              <a:rPr kumimoji="0" sz="1050" b="0" i="0" u="none" strike="noStrike" kern="1200" cap="none" spc="191"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4" normalizeH="0" baseline="0" noProof="0" dirty="0">
                <a:ln>
                  <a:noFill/>
                </a:ln>
                <a:solidFill>
                  <a:srgbClr val="BEBEBE"/>
                </a:solidFill>
                <a:effectLst/>
                <a:uLnTx/>
                <a:uFillTx/>
                <a:latin typeface="Arial MT"/>
                <a:ea typeface="+mn-ea"/>
                <a:cs typeface="Arial MT"/>
                <a:sym typeface="Arial" panose="020B0604020202020204"/>
              </a:rPr>
              <a:t>cohort:</a:t>
            </a:r>
            <a:endParaRPr kumimoji="0" sz="1050"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a:p>
            <a:pPr marL="0" marR="0" lvl="0" indent="0" algn="l" defTabSz="685800" rtl="0" eaLnBrk="1" fontAlgn="auto" latinLnBrk="0" hangingPunct="1">
              <a:lnSpc>
                <a:spcPct val="100000"/>
              </a:lnSpc>
              <a:spcBef>
                <a:spcPts val="26"/>
              </a:spcBef>
              <a:spcAft>
                <a:spcPts val="0"/>
              </a:spcAft>
              <a:buClrTx/>
              <a:buSzTx/>
              <a:buFont typeface="Arial" panose="020B0604020202020204"/>
              <a:buNone/>
              <a:tabLst/>
              <a:defRPr/>
            </a:pPr>
            <a:endParaRPr kumimoji="0" sz="1050"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a:buNone/>
              <a:tabLst>
                <a:tab pos="2903220" algn="l"/>
                <a:tab pos="5924550" algn="l"/>
              </a:tabLst>
              <a:defRPr/>
            </a:pPr>
            <a:r>
              <a:rPr kumimoji="0" sz="1050"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Customer</a:t>
            </a:r>
            <a:r>
              <a:rPr kumimoji="0" sz="1050" b="1" i="0" u="none" strike="noStrike" kern="1200" cap="none" spc="-45"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Acquisition	Customer</a:t>
            </a:r>
            <a:r>
              <a:rPr kumimoji="0" sz="1050"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Engagement	Customer</a:t>
            </a:r>
            <a:r>
              <a:rPr kumimoji="0" sz="1050" b="1" i="0" u="none" strike="noStrike" kern="1200" cap="none" spc="-3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Retention</a:t>
            </a:r>
            <a:endParaRPr kumimoji="0" sz="1050"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34" name="object 34"/>
          <p:cNvGrpSpPr/>
          <p:nvPr/>
        </p:nvGrpSpPr>
        <p:grpSpPr>
          <a:xfrm>
            <a:off x="6350739" y="4183304"/>
            <a:ext cx="414814" cy="458153"/>
            <a:chOff x="8467651" y="5577739"/>
            <a:chExt cx="553085" cy="610870"/>
          </a:xfrm>
        </p:grpSpPr>
        <p:pic>
          <p:nvPicPr>
            <p:cNvPr id="35" name="object 35"/>
            <p:cNvPicPr/>
            <p:nvPr/>
          </p:nvPicPr>
          <p:blipFill>
            <a:blip r:embed="rId11" cstate="print"/>
            <a:stretch>
              <a:fillRect/>
            </a:stretch>
          </p:blipFill>
          <p:spPr>
            <a:xfrm>
              <a:off x="8782280" y="5637420"/>
              <a:ext cx="235510" cy="223893"/>
            </a:xfrm>
            <a:prstGeom prst="rect">
              <a:avLst/>
            </a:prstGeom>
          </p:spPr>
        </p:pic>
        <p:sp>
          <p:nvSpPr>
            <p:cNvPr id="36" name="object 36"/>
            <p:cNvSpPr/>
            <p:nvPr/>
          </p:nvSpPr>
          <p:spPr>
            <a:xfrm>
              <a:off x="8470633" y="5678855"/>
              <a:ext cx="440055" cy="509270"/>
            </a:xfrm>
            <a:custGeom>
              <a:avLst/>
              <a:gdLst/>
              <a:ahLst/>
              <a:cxnLst/>
              <a:rect l="l" t="t" r="r" b="b"/>
              <a:pathLst>
                <a:path w="440054" h="509270">
                  <a:moveTo>
                    <a:pt x="124536" y="8369"/>
                  </a:moveTo>
                  <a:lnTo>
                    <a:pt x="116865" y="685"/>
                  </a:lnTo>
                  <a:lnTo>
                    <a:pt x="25158" y="0"/>
                  </a:lnTo>
                  <a:lnTo>
                    <a:pt x="17487" y="7683"/>
                  </a:lnTo>
                  <a:lnTo>
                    <a:pt x="17487" y="26619"/>
                  </a:lnTo>
                  <a:lnTo>
                    <a:pt x="25158" y="34302"/>
                  </a:lnTo>
                  <a:lnTo>
                    <a:pt x="65062" y="34302"/>
                  </a:lnTo>
                  <a:lnTo>
                    <a:pt x="56984" y="43624"/>
                  </a:lnTo>
                  <a:lnTo>
                    <a:pt x="14605" y="118452"/>
                  </a:lnTo>
                  <a:lnTo>
                    <a:pt x="2667" y="165938"/>
                  </a:lnTo>
                  <a:lnTo>
                    <a:pt x="0" y="214820"/>
                  </a:lnTo>
                  <a:lnTo>
                    <a:pt x="6781" y="263753"/>
                  </a:lnTo>
                  <a:lnTo>
                    <a:pt x="8610" y="271500"/>
                  </a:lnTo>
                  <a:lnTo>
                    <a:pt x="15532" y="276974"/>
                  </a:lnTo>
                  <a:lnTo>
                    <a:pt x="26149" y="276783"/>
                  </a:lnTo>
                  <a:lnTo>
                    <a:pt x="34213" y="213448"/>
                  </a:lnTo>
                  <a:lnTo>
                    <a:pt x="36728" y="171132"/>
                  </a:lnTo>
                  <a:lnTo>
                    <a:pt x="47244" y="130060"/>
                  </a:lnTo>
                  <a:lnTo>
                    <a:pt x="65570" y="91401"/>
                  </a:lnTo>
                  <a:lnTo>
                    <a:pt x="76581" y="74510"/>
                  </a:lnTo>
                  <a:lnTo>
                    <a:pt x="89052" y="58648"/>
                  </a:lnTo>
                  <a:lnTo>
                    <a:pt x="89560" y="59156"/>
                  </a:lnTo>
                  <a:lnTo>
                    <a:pt x="89560" y="100025"/>
                  </a:lnTo>
                  <a:lnTo>
                    <a:pt x="97231" y="107696"/>
                  </a:lnTo>
                  <a:lnTo>
                    <a:pt x="116179" y="107696"/>
                  </a:lnTo>
                  <a:lnTo>
                    <a:pt x="123850" y="100025"/>
                  </a:lnTo>
                  <a:lnTo>
                    <a:pt x="124536" y="8369"/>
                  </a:lnTo>
                  <a:close/>
                </a:path>
                <a:path w="440054" h="509270">
                  <a:moveTo>
                    <a:pt x="439902" y="379666"/>
                  </a:moveTo>
                  <a:lnTo>
                    <a:pt x="439089" y="373151"/>
                  </a:lnTo>
                  <a:lnTo>
                    <a:pt x="435724" y="367233"/>
                  </a:lnTo>
                  <a:lnTo>
                    <a:pt x="430314" y="363093"/>
                  </a:lnTo>
                  <a:lnTo>
                    <a:pt x="423964" y="361391"/>
                  </a:lnTo>
                  <a:lnTo>
                    <a:pt x="417449" y="362204"/>
                  </a:lnTo>
                  <a:lnTo>
                    <a:pt x="411530" y="365582"/>
                  </a:lnTo>
                  <a:lnTo>
                    <a:pt x="410832" y="366217"/>
                  </a:lnTo>
                  <a:lnTo>
                    <a:pt x="410502" y="366560"/>
                  </a:lnTo>
                  <a:lnTo>
                    <a:pt x="410248" y="366560"/>
                  </a:lnTo>
                  <a:lnTo>
                    <a:pt x="367703" y="398094"/>
                  </a:lnTo>
                  <a:lnTo>
                    <a:pt x="319620" y="418528"/>
                  </a:lnTo>
                  <a:lnTo>
                    <a:pt x="268109" y="427228"/>
                  </a:lnTo>
                  <a:lnTo>
                    <a:pt x="215290" y="423583"/>
                  </a:lnTo>
                  <a:lnTo>
                    <a:pt x="242531" y="408152"/>
                  </a:lnTo>
                  <a:lnTo>
                    <a:pt x="247650" y="403644"/>
                  </a:lnTo>
                  <a:lnTo>
                    <a:pt x="250545" y="397725"/>
                  </a:lnTo>
                  <a:lnTo>
                    <a:pt x="251002" y="391160"/>
                  </a:lnTo>
                  <a:lnTo>
                    <a:pt x="248831" y="384695"/>
                  </a:lnTo>
                  <a:lnTo>
                    <a:pt x="244335" y="379577"/>
                  </a:lnTo>
                  <a:lnTo>
                    <a:pt x="238417" y="376682"/>
                  </a:lnTo>
                  <a:lnTo>
                    <a:pt x="231863" y="376224"/>
                  </a:lnTo>
                  <a:lnTo>
                    <a:pt x="225399" y="378396"/>
                  </a:lnTo>
                  <a:lnTo>
                    <a:pt x="162407" y="414147"/>
                  </a:lnTo>
                  <a:lnTo>
                    <a:pt x="157276" y="418617"/>
                  </a:lnTo>
                  <a:lnTo>
                    <a:pt x="154343" y="424497"/>
                  </a:lnTo>
                  <a:lnTo>
                    <a:pt x="153847" y="431063"/>
                  </a:lnTo>
                  <a:lnTo>
                    <a:pt x="155981" y="437553"/>
                  </a:lnTo>
                  <a:lnTo>
                    <a:pt x="192062" y="500748"/>
                  </a:lnTo>
                  <a:lnTo>
                    <a:pt x="196570" y="505891"/>
                  </a:lnTo>
                  <a:lnTo>
                    <a:pt x="202488" y="508787"/>
                  </a:lnTo>
                  <a:lnTo>
                    <a:pt x="209067" y="509257"/>
                  </a:lnTo>
                  <a:lnTo>
                    <a:pt x="215544" y="507098"/>
                  </a:lnTo>
                  <a:lnTo>
                    <a:pt x="206540" y="456844"/>
                  </a:lnTo>
                  <a:lnTo>
                    <a:pt x="255854" y="461911"/>
                  </a:lnTo>
                  <a:lnTo>
                    <a:pt x="304558" y="457517"/>
                  </a:lnTo>
                  <a:lnTo>
                    <a:pt x="306895" y="456844"/>
                  </a:lnTo>
                  <a:lnTo>
                    <a:pt x="351370" y="444055"/>
                  </a:lnTo>
                  <a:lnTo>
                    <a:pt x="384505" y="427228"/>
                  </a:lnTo>
                  <a:lnTo>
                    <a:pt x="394970" y="421906"/>
                  </a:lnTo>
                  <a:lnTo>
                    <a:pt x="434073" y="391426"/>
                  </a:lnTo>
                  <a:lnTo>
                    <a:pt x="438213" y="386029"/>
                  </a:lnTo>
                  <a:lnTo>
                    <a:pt x="439902" y="379666"/>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37" name="object 37"/>
            <p:cNvPicPr/>
            <p:nvPr/>
          </p:nvPicPr>
          <p:blipFill>
            <a:blip r:embed="rId12" cstate="print"/>
            <a:stretch>
              <a:fillRect/>
            </a:stretch>
          </p:blipFill>
          <p:spPr>
            <a:xfrm>
              <a:off x="8467651" y="5963865"/>
              <a:ext cx="137117" cy="137192"/>
            </a:xfrm>
            <a:prstGeom prst="rect">
              <a:avLst/>
            </a:prstGeom>
          </p:spPr>
        </p:pic>
        <p:pic>
          <p:nvPicPr>
            <p:cNvPr id="38" name="object 38"/>
            <p:cNvPicPr/>
            <p:nvPr/>
          </p:nvPicPr>
          <p:blipFill>
            <a:blip r:embed="rId12" cstate="print"/>
            <a:stretch>
              <a:fillRect/>
            </a:stretch>
          </p:blipFill>
          <p:spPr>
            <a:xfrm>
              <a:off x="8883288" y="5905215"/>
              <a:ext cx="137117" cy="137192"/>
            </a:xfrm>
            <a:prstGeom prst="rect">
              <a:avLst/>
            </a:prstGeom>
          </p:spPr>
        </p:pic>
        <p:pic>
          <p:nvPicPr>
            <p:cNvPr id="39" name="object 39"/>
            <p:cNvPicPr/>
            <p:nvPr/>
          </p:nvPicPr>
          <p:blipFill>
            <a:blip r:embed="rId13" cstate="print"/>
            <a:stretch>
              <a:fillRect/>
            </a:stretch>
          </p:blipFill>
          <p:spPr>
            <a:xfrm>
              <a:off x="8628335" y="5577739"/>
              <a:ext cx="137117" cy="137207"/>
            </a:xfrm>
            <a:prstGeom prst="rect">
              <a:avLst/>
            </a:prstGeom>
          </p:spPr>
        </p:pic>
      </p:grpSp>
      <p:sp>
        <p:nvSpPr>
          <p:cNvPr id="40" name="object 40"/>
          <p:cNvSpPr/>
          <p:nvPr/>
        </p:nvSpPr>
        <p:spPr>
          <a:xfrm>
            <a:off x="6376799" y="1588631"/>
            <a:ext cx="278606" cy="310515"/>
          </a:xfrm>
          <a:custGeom>
            <a:avLst/>
            <a:gdLst/>
            <a:ahLst/>
            <a:cxnLst/>
            <a:rect l="l" t="t" r="r" b="b"/>
            <a:pathLst>
              <a:path w="371475" h="414019">
                <a:moveTo>
                  <a:pt x="57624" y="39763"/>
                </a:moveTo>
                <a:lnTo>
                  <a:pt x="17221" y="39763"/>
                </a:lnTo>
                <a:lnTo>
                  <a:pt x="25678" y="87181"/>
                </a:lnTo>
                <a:lnTo>
                  <a:pt x="41797" y="138068"/>
                </a:lnTo>
                <a:lnTo>
                  <a:pt x="64815" y="187777"/>
                </a:lnTo>
                <a:lnTo>
                  <a:pt x="93969" y="231665"/>
                </a:lnTo>
                <a:lnTo>
                  <a:pt x="128497" y="265087"/>
                </a:lnTo>
                <a:lnTo>
                  <a:pt x="93906" y="298509"/>
                </a:lnTo>
                <a:lnTo>
                  <a:pt x="64624" y="342397"/>
                </a:lnTo>
                <a:lnTo>
                  <a:pt x="41511" y="392106"/>
                </a:lnTo>
                <a:lnTo>
                  <a:pt x="34750" y="413494"/>
                </a:lnTo>
                <a:lnTo>
                  <a:pt x="129467" y="318779"/>
                </a:lnTo>
                <a:lnTo>
                  <a:pt x="131881" y="315692"/>
                </a:lnTo>
                <a:lnTo>
                  <a:pt x="142918" y="305328"/>
                </a:lnTo>
                <a:lnTo>
                  <a:pt x="156125" y="292121"/>
                </a:lnTo>
                <a:lnTo>
                  <a:pt x="160952" y="284637"/>
                </a:lnTo>
                <a:lnTo>
                  <a:pt x="164388" y="275235"/>
                </a:lnTo>
                <a:lnTo>
                  <a:pt x="165588" y="265087"/>
                </a:lnTo>
                <a:lnTo>
                  <a:pt x="164388" y="254939"/>
                </a:lnTo>
                <a:lnTo>
                  <a:pt x="160952" y="245537"/>
                </a:lnTo>
                <a:lnTo>
                  <a:pt x="155529" y="237129"/>
                </a:lnTo>
                <a:lnTo>
                  <a:pt x="148367" y="229963"/>
                </a:lnTo>
                <a:lnTo>
                  <a:pt x="116119" y="194559"/>
                </a:lnTo>
                <a:lnTo>
                  <a:pt x="88590" y="146046"/>
                </a:lnTo>
                <a:lnTo>
                  <a:pt x="68263" y="91941"/>
                </a:lnTo>
                <a:lnTo>
                  <a:pt x="57624" y="39763"/>
                </a:lnTo>
                <a:close/>
              </a:path>
              <a:path w="371475" h="414019">
                <a:moveTo>
                  <a:pt x="353034" y="39763"/>
                </a:moveTo>
                <a:lnTo>
                  <a:pt x="313956" y="39763"/>
                </a:lnTo>
                <a:lnTo>
                  <a:pt x="303037" y="91942"/>
                </a:lnTo>
                <a:lnTo>
                  <a:pt x="282742" y="146046"/>
                </a:lnTo>
                <a:lnTo>
                  <a:pt x="257543" y="190706"/>
                </a:lnTo>
                <a:lnTo>
                  <a:pt x="337326" y="110925"/>
                </a:lnTo>
                <a:lnTo>
                  <a:pt x="344832" y="87182"/>
                </a:lnTo>
                <a:lnTo>
                  <a:pt x="353034" y="39763"/>
                </a:lnTo>
                <a:close/>
              </a:path>
              <a:path w="371475" h="414019">
                <a:moveTo>
                  <a:pt x="370918" y="0"/>
                </a:moveTo>
                <a:lnTo>
                  <a:pt x="0" y="0"/>
                </a:lnTo>
                <a:lnTo>
                  <a:pt x="0" y="39763"/>
                </a:lnTo>
                <a:lnTo>
                  <a:pt x="370918" y="39763"/>
                </a:lnTo>
                <a:lnTo>
                  <a:pt x="370918" y="0"/>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41" name="object 41"/>
          <p:cNvSpPr txBox="1"/>
          <p:nvPr/>
        </p:nvSpPr>
        <p:spPr>
          <a:xfrm>
            <a:off x="1017270" y="1298257"/>
            <a:ext cx="1446848" cy="148117"/>
          </a:xfrm>
          <a:prstGeom prst="rect">
            <a:avLst/>
          </a:prstGeom>
        </p:spPr>
        <p:txBody>
          <a:bodyPr vert="horz" wrap="square" lIns="0" tIns="9525" rIns="0" bIns="0" rtlCol="0">
            <a:spAutoFit/>
          </a:bodyPr>
          <a:lstStyle/>
          <a:p>
            <a:pPr marL="0"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lang="en-US" sz="900" b="1" i="0" u="none" strike="noStrike" kern="1200" cap="none" spc="-15"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EBRO</a:t>
            </a:r>
            <a:r>
              <a:rPr kumimoji="0" sz="900" b="1" i="0" u="none" strike="noStrike" kern="1200" cap="none" spc="-3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Customer</a:t>
            </a:r>
            <a:r>
              <a:rPr kumimoji="0" sz="900" b="1" i="0" u="none" strike="noStrike" kern="1200" cap="none" spc="-26"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targeting</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42" name="object 42"/>
          <p:cNvSpPr txBox="1"/>
          <p:nvPr/>
        </p:nvSpPr>
        <p:spPr>
          <a:xfrm>
            <a:off x="2069307" y="2003108"/>
            <a:ext cx="394811" cy="124554"/>
          </a:xfrm>
          <a:prstGeom prst="rect">
            <a:avLst/>
          </a:prstGeom>
        </p:spPr>
        <p:txBody>
          <a:bodyPr vert="horz" wrap="square" lIns="0" tIns="9049" rIns="0" bIns="0" rtlCol="0">
            <a:spAutoFit/>
          </a:bodyPr>
          <a:lstStyle/>
          <a:p>
            <a:pPr marL="0" marR="0" lvl="0" indent="0" algn="l" defTabSz="685800" rtl="0" eaLnBrk="1" fontAlgn="auto" latinLnBrk="0" hangingPunct="1">
              <a:lnSpc>
                <a:spcPct val="100000"/>
              </a:lnSpc>
              <a:spcBef>
                <a:spcPts val="71"/>
              </a:spcBef>
              <a:spcAft>
                <a:spcPts val="0"/>
              </a:spcAft>
              <a:buClrTx/>
              <a:buSzTx/>
              <a:buFont typeface="Arial" panose="020B0604020202020204"/>
              <a:buNone/>
              <a:tabLst/>
              <a:defRPr/>
            </a:pPr>
            <a:r>
              <a:rPr kumimoji="0" sz="75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Priority</a:t>
            </a:r>
            <a:r>
              <a:rPr kumimoji="0" sz="750" b="1" i="0" u="none" strike="noStrike" kern="1200" cap="none" spc="-38"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I</a:t>
            </a:r>
            <a:endParaRPr kumimoji="0" sz="750"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43" name="object 43"/>
          <p:cNvSpPr txBox="1"/>
          <p:nvPr/>
        </p:nvSpPr>
        <p:spPr>
          <a:xfrm>
            <a:off x="777012" y="2730723"/>
            <a:ext cx="2028349" cy="349680"/>
          </a:xfrm>
          <a:prstGeom prst="rect">
            <a:avLst/>
          </a:prstGeom>
        </p:spPr>
        <p:txBody>
          <a:bodyPr vert="horz" wrap="square" lIns="0" tIns="9049" rIns="0" bIns="0" rtlCol="0">
            <a:spAutoFit/>
          </a:bodyPr>
          <a:lstStyle/>
          <a:p>
            <a:pPr marL="228124" marR="0" lvl="0" indent="0" algn="l" defTabSz="685800" rtl="0" eaLnBrk="1" fontAlgn="auto" latinLnBrk="0" hangingPunct="1">
              <a:lnSpc>
                <a:spcPct val="100000"/>
              </a:lnSpc>
              <a:spcBef>
                <a:spcPts val="71"/>
              </a:spcBef>
              <a:spcAft>
                <a:spcPts val="0"/>
              </a:spcAft>
              <a:buClrTx/>
              <a:buSzTx/>
              <a:buFont typeface="Arial" panose="020B0604020202020204"/>
              <a:buNone/>
              <a:tabLst>
                <a:tab pos="1278731" algn="l"/>
              </a:tabLst>
              <a:defRPr/>
            </a:pPr>
            <a:r>
              <a:rPr kumimoji="0" sz="75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Priority</a:t>
            </a:r>
            <a:r>
              <a:rPr kumimoji="0" sz="750" b="1" i="0" u="none" strike="noStrike" kern="1200" cap="none" spc="11"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IV	Priority</a:t>
            </a:r>
            <a:r>
              <a:rPr kumimoji="0" sz="750" b="1" i="0" u="none" strike="noStrike" kern="1200" cap="none" spc="-19"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II</a:t>
            </a:r>
            <a:endParaRPr kumimoji="0" sz="750"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a:p>
            <a:pPr marL="0" marR="0" lvl="0" indent="0" algn="l" defTabSz="685800" rtl="0" eaLnBrk="1" fontAlgn="auto" latinLnBrk="0" hangingPunct="1">
              <a:lnSpc>
                <a:spcPct val="100000"/>
              </a:lnSpc>
              <a:spcBef>
                <a:spcPts val="34"/>
              </a:spcBef>
              <a:spcAft>
                <a:spcPts val="0"/>
              </a:spcAft>
              <a:buClrTx/>
              <a:buSzTx/>
              <a:buFont typeface="Arial" panose="020B0604020202020204"/>
              <a:buNone/>
              <a:tabLst/>
              <a:defRPr/>
            </a:pPr>
            <a:endParaRPr kumimoji="0" sz="713"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tab pos="1032986" algn="l"/>
              </a:tabLst>
              <a:defRPr/>
            </a:pPr>
            <a:r>
              <a:rPr kumimoji="0" sz="750"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Ecologically</a:t>
            </a:r>
            <a:r>
              <a:rPr kumimoji="0" sz="750" b="1" i="0" u="none" strike="noStrike" kern="1200" cap="none" spc="-8"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neutral	</a:t>
            </a:r>
            <a:r>
              <a:rPr kumimoji="0" sz="1125" b="1" i="0" u="none" strike="noStrike" kern="1200" cap="none" spc="-5" normalizeH="0" baseline="2777" noProof="0" dirty="0">
                <a:ln>
                  <a:noFill/>
                </a:ln>
                <a:solidFill>
                  <a:srgbClr val="404040"/>
                </a:solidFill>
                <a:effectLst/>
                <a:uLnTx/>
                <a:uFillTx/>
                <a:latin typeface="Arial" panose="020B0604020202020204"/>
                <a:ea typeface="+mn-ea"/>
                <a:cs typeface="Arial" panose="020B0604020202020204"/>
                <a:sym typeface="Arial" panose="020B0604020202020204"/>
              </a:rPr>
              <a:t>Ecologically</a:t>
            </a:r>
            <a:r>
              <a:rPr kumimoji="0" sz="1125" b="1" i="0" u="none" strike="noStrike" kern="1200" cap="none" spc="-50" normalizeH="0" baseline="2777"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1125" b="1" i="0" u="none" strike="noStrike" kern="1200" cap="none" spc="-5" normalizeH="0" baseline="2777" noProof="0" dirty="0">
                <a:ln>
                  <a:noFill/>
                </a:ln>
                <a:solidFill>
                  <a:srgbClr val="404040"/>
                </a:solidFill>
                <a:effectLst/>
                <a:uLnTx/>
                <a:uFillTx/>
                <a:latin typeface="Arial" panose="020B0604020202020204"/>
                <a:ea typeface="+mn-ea"/>
                <a:cs typeface="Arial" panose="020B0604020202020204"/>
                <a:sym typeface="Arial" panose="020B0604020202020204"/>
              </a:rPr>
              <a:t>sensitive</a:t>
            </a:r>
            <a:endParaRPr kumimoji="0" sz="1125" b="0" i="0" u="none" strike="noStrike" kern="1200" cap="none" spc="0" normalizeH="0" baseline="2777"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53" name="object 53"/>
          <p:cNvSpPr txBox="1"/>
          <p:nvPr/>
        </p:nvSpPr>
        <p:spPr>
          <a:xfrm>
            <a:off x="613024" y="1543339"/>
            <a:ext cx="115416" cy="589121"/>
          </a:xfrm>
          <a:prstGeom prst="rect">
            <a:avLst/>
          </a:prstGeom>
        </p:spPr>
        <p:txBody>
          <a:bodyPr vert="vert270" wrap="square" lIns="0" tIns="0" rIns="0" bIns="0" rtlCol="0">
            <a:spAutoFit/>
          </a:bodyPr>
          <a:lstStyle/>
          <a:p>
            <a:pPr marL="9525"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750"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High</a:t>
            </a:r>
            <a:r>
              <a:rPr kumimoji="0" sz="750" b="1" i="0" u="none" strike="noStrike" kern="1200" cap="none" spc="-41"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Income</a:t>
            </a:r>
            <a:endParaRPr kumimoji="0" sz="750"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54" name="object 54"/>
          <p:cNvSpPr txBox="1"/>
          <p:nvPr/>
        </p:nvSpPr>
        <p:spPr>
          <a:xfrm>
            <a:off x="608681" y="2290967"/>
            <a:ext cx="115416" cy="568643"/>
          </a:xfrm>
          <a:prstGeom prst="rect">
            <a:avLst/>
          </a:prstGeom>
        </p:spPr>
        <p:txBody>
          <a:bodyPr vert="vert270" wrap="square" lIns="0" tIns="0" rIns="0" bIns="0" rtlCol="0">
            <a:spAutoFit/>
          </a:bodyPr>
          <a:lstStyle/>
          <a:p>
            <a:pPr marL="9525"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r>
              <a:rPr kumimoji="0" sz="750"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Low</a:t>
            </a:r>
            <a:r>
              <a:rPr kumimoji="0" sz="750" b="1" i="0" u="none" strike="noStrike" kern="1200" cap="none" spc="-41"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srgbClr val="404040"/>
                </a:solidFill>
                <a:effectLst/>
                <a:uLnTx/>
                <a:uFillTx/>
                <a:latin typeface="Arial" panose="020B0604020202020204"/>
                <a:ea typeface="+mn-ea"/>
                <a:cs typeface="Arial" panose="020B0604020202020204"/>
                <a:sym typeface="Arial" panose="020B0604020202020204"/>
              </a:rPr>
              <a:t>Income</a:t>
            </a:r>
            <a:endParaRPr kumimoji="0" sz="750"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pic>
        <p:nvPicPr>
          <p:cNvPr id="57" name="Picture 56">
            <a:extLst>
              <a:ext uri="{FF2B5EF4-FFF2-40B4-BE49-F238E27FC236}">
                <a16:creationId xmlns:a16="http://schemas.microsoft.com/office/drawing/2014/main" id="{7F0CD6D3-1860-4383-8440-1EBD1AD29F7C}"/>
              </a:ext>
            </a:extLst>
          </p:cNvPr>
          <p:cNvPicPr>
            <a:picLocks noChangeAspect="1"/>
          </p:cNvPicPr>
          <p:nvPr/>
        </p:nvPicPr>
        <p:blipFill>
          <a:blip r:embed="rId14"/>
          <a:stretch>
            <a:fillRect/>
          </a:stretch>
        </p:blipFill>
        <p:spPr>
          <a:xfrm>
            <a:off x="968312" y="1578608"/>
            <a:ext cx="1628293" cy="1282897"/>
          </a:xfrm>
          <a:prstGeom prst="rect">
            <a:avLst/>
          </a:prstGeom>
        </p:spPr>
      </p:pic>
    </p:spTree>
    <p:extLst>
      <p:ext uri="{BB962C8B-B14F-4D97-AF65-F5344CB8AC3E}">
        <p14:creationId xmlns:p14="http://schemas.microsoft.com/office/powerpoint/2010/main" val="422155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449804" y="790576"/>
          <a:ext cx="8229600" cy="323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7" name="Diagram 26"/>
          <p:cNvGraphicFramePr/>
          <p:nvPr/>
        </p:nvGraphicFramePr>
        <p:xfrm>
          <a:off x="200025" y="1638300"/>
          <a:ext cx="4286249" cy="9715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0" name="Diagram 19"/>
          <p:cNvGraphicFramePr/>
          <p:nvPr/>
        </p:nvGraphicFramePr>
        <p:xfrm>
          <a:off x="449805" y="3149772"/>
          <a:ext cx="3922170" cy="148890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8" name="Content Placeholder 17"/>
          <p:cNvGraphicFramePr>
            <a:graphicFrameLocks noGrp="1"/>
          </p:cNvGraphicFramePr>
          <p:nvPr>
            <p:ph sz="quarter" idx="1"/>
          </p:nvPr>
        </p:nvGraphicFramePr>
        <p:xfrm>
          <a:off x="4733925" y="3371851"/>
          <a:ext cx="4114800" cy="1524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1" name="Diagram 10"/>
          <p:cNvGraphicFramePr/>
          <p:nvPr/>
        </p:nvGraphicFramePr>
        <p:xfrm>
          <a:off x="4964654" y="1571625"/>
          <a:ext cx="3714750" cy="167583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5" name="Diagram 14"/>
          <p:cNvGraphicFramePr/>
          <p:nvPr/>
        </p:nvGraphicFramePr>
        <p:xfrm>
          <a:off x="5010150" y="1222872"/>
          <a:ext cx="3609975" cy="291603"/>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7" name="Diagram 16"/>
          <p:cNvGraphicFramePr/>
          <p:nvPr/>
        </p:nvGraphicFramePr>
        <p:xfrm>
          <a:off x="5281658" y="3371850"/>
          <a:ext cx="3076483" cy="307777"/>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21" name="Diagram 20"/>
          <p:cNvGraphicFramePr/>
          <p:nvPr/>
        </p:nvGraphicFramePr>
        <p:xfrm>
          <a:off x="581025" y="2725639"/>
          <a:ext cx="3667125" cy="307777"/>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aphicFrame>
        <p:nvGraphicFramePr>
          <p:cNvPr id="29" name="Diagram 28"/>
          <p:cNvGraphicFramePr/>
          <p:nvPr/>
        </p:nvGraphicFramePr>
        <p:xfrm>
          <a:off x="561975" y="1171576"/>
          <a:ext cx="3676650" cy="296764"/>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spTree>
    <p:extLst>
      <p:ext uri="{BB962C8B-B14F-4D97-AF65-F5344CB8AC3E}">
        <p14:creationId xmlns:p14="http://schemas.microsoft.com/office/powerpoint/2010/main" val="313842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dirty="0"/>
              <a:t>TAM: EU market for LCVs is approx. 2.6 million units, electric LCVs to grow at 1</a:t>
            </a:r>
            <a:r>
              <a:rPr lang="en-US" dirty="0"/>
              <a:t>3.1</a:t>
            </a:r>
            <a:r>
              <a:rPr dirty="0"/>
              <a:t>% CAGR by 2025.</a:t>
            </a:r>
          </a:p>
          <a:p>
            <a:r>
              <a:rPr dirty="0"/>
              <a:t>SAM: Focus on urban logistics and last-mile delivery in major cities.</a:t>
            </a:r>
          </a:p>
          <a:p>
            <a:r>
              <a:rPr dirty="0"/>
              <a:t>SOM: Target 5-10% of the e-LCV market in EU5 countries over the next 5 years.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419" y="471792"/>
            <a:ext cx="7772400" cy="857250"/>
          </a:xfrm>
        </p:spPr>
        <p:txBody>
          <a:bodyPr/>
          <a:lstStyle/>
          <a:p>
            <a:r>
              <a:rPr dirty="0"/>
              <a:t>EBRO </a:t>
            </a:r>
            <a:r>
              <a:rPr lang="en-IN" dirty="0"/>
              <a:t>E</a:t>
            </a:r>
            <a:r>
              <a:rPr dirty="0"/>
              <a:t>-Van Value Proposition</a:t>
            </a:r>
          </a:p>
        </p:txBody>
      </p:sp>
      <p:sp>
        <p:nvSpPr>
          <p:cNvPr id="3" name="Content Placeholder 2"/>
          <p:cNvSpPr>
            <a:spLocks noGrp="1"/>
          </p:cNvSpPr>
          <p:nvPr>
            <p:ph idx="1"/>
          </p:nvPr>
        </p:nvSpPr>
        <p:spPr>
          <a:xfrm>
            <a:off x="776176" y="1242708"/>
            <a:ext cx="7772400" cy="3429000"/>
          </a:xfrm>
        </p:spPr>
        <p:txBody>
          <a:bodyPr/>
          <a:lstStyle/>
          <a:p>
            <a:r>
              <a:rPr dirty="0"/>
              <a:t>- Tangible: 210-280 km range, lower total cost of ownership, leasing/BaaS options.</a:t>
            </a:r>
          </a:p>
          <a:p>
            <a:r>
              <a:rPr dirty="0"/>
              <a:t>- Intangible: Sustainability, customer service, EU Green Deal alignment.</a:t>
            </a:r>
          </a:p>
          <a:p>
            <a:r>
              <a:rPr dirty="0"/>
              <a:t>- Target Segments: Urban logistics, municipal fleets, last-mile delivery.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87242" y="947547"/>
            <a:ext cx="0" cy="4035743"/>
          </a:xfrm>
          <a:custGeom>
            <a:avLst/>
            <a:gdLst/>
            <a:ahLst/>
            <a:cxnLst/>
            <a:rect l="l" t="t" r="r" b="b"/>
            <a:pathLst>
              <a:path h="5380990">
                <a:moveTo>
                  <a:pt x="0" y="0"/>
                </a:moveTo>
                <a:lnTo>
                  <a:pt x="0" y="5380812"/>
                </a:lnTo>
              </a:path>
            </a:pathLst>
          </a:custGeom>
          <a:ln w="9525">
            <a:solidFill>
              <a:srgbClr val="445369"/>
            </a:solidFill>
            <a:prstDash val="sysDash"/>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3" name="object 3"/>
          <p:cNvSpPr txBox="1"/>
          <p:nvPr/>
        </p:nvSpPr>
        <p:spPr>
          <a:xfrm>
            <a:off x="202616" y="2990660"/>
            <a:ext cx="2880643" cy="171201"/>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lang="en-US" sz="1050"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Urban LCV </a:t>
            </a:r>
            <a:r>
              <a:rPr kumimoji="0" sz="1050"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a:t>
            </a:r>
            <a:r>
              <a:rPr kumimoji="0" sz="1050" b="1" i="0" u="none" strike="noStrike" kern="1200" cap="none" spc="-11"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GTM</a:t>
            </a:r>
            <a:r>
              <a:rPr kumimoji="0" sz="1050" b="1" i="0" u="none" strike="noStrike" kern="1200" cap="none" spc="-19"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Entry</a:t>
            </a:r>
            <a:r>
              <a:rPr kumimoji="0" sz="1050" b="1" i="0" u="none" strike="noStrike" kern="1200" cap="none" spc="-19"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Opportunities</a:t>
            </a:r>
            <a:r>
              <a:rPr kumimoji="0" sz="1050" b="1" i="0" u="none" strike="noStrike" kern="1200" cap="none" spc="-38"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&amp;</a:t>
            </a:r>
            <a:r>
              <a:rPr kumimoji="0" sz="1050" b="1" i="0" u="none" strike="noStrike" kern="1200" cap="none" spc="-8"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Risk</a:t>
            </a:r>
            <a:endParaRPr kumimoji="0" sz="105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4" name="object 4"/>
          <p:cNvSpPr/>
          <p:nvPr/>
        </p:nvSpPr>
        <p:spPr>
          <a:xfrm>
            <a:off x="184023" y="957833"/>
            <a:ext cx="8735854" cy="4018598"/>
          </a:xfrm>
          <a:custGeom>
            <a:avLst/>
            <a:gdLst/>
            <a:ahLst/>
            <a:cxnLst/>
            <a:rect l="l" t="t" r="r" b="b"/>
            <a:pathLst>
              <a:path w="11647805" h="5358130">
                <a:moveTo>
                  <a:pt x="7933943" y="0"/>
                </a:moveTo>
                <a:lnTo>
                  <a:pt x="7933943" y="5357647"/>
                </a:lnTo>
              </a:path>
              <a:path w="11647805" h="5358130">
                <a:moveTo>
                  <a:pt x="0" y="2656332"/>
                </a:moveTo>
                <a:lnTo>
                  <a:pt x="11647551" y="2683637"/>
                </a:lnTo>
              </a:path>
            </a:pathLst>
          </a:custGeom>
          <a:ln w="9525">
            <a:solidFill>
              <a:srgbClr val="445369"/>
            </a:solidFill>
            <a:prstDash val="sysDash"/>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5" name="object 5"/>
          <p:cNvSpPr txBox="1"/>
          <p:nvPr/>
        </p:nvSpPr>
        <p:spPr>
          <a:xfrm>
            <a:off x="3182207" y="3004756"/>
            <a:ext cx="2696051" cy="171201"/>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lang="en-US" sz="1050" b="1" kern="1200" dirty="0">
                <a:solidFill>
                  <a:prstClr val="black"/>
                </a:solidFill>
                <a:ea typeface="+mn-ea"/>
              </a:rPr>
              <a:t>e</a:t>
            </a:r>
            <a:r>
              <a:rPr kumimoji="0" lang="en-US" sz="105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-XL</a:t>
            </a:r>
            <a:r>
              <a:rPr kumimoji="0" sz="105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a:t>
            </a:r>
            <a:r>
              <a:rPr kumimoji="0" sz="1050" b="1" i="0" u="none" strike="noStrike" kern="1200" cap="none" spc="-1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GTM</a:t>
            </a:r>
            <a:r>
              <a:rPr kumimoji="0" sz="1050" b="1" i="0" u="none" strike="noStrike" kern="1200" cap="none" spc="-19"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Entry</a:t>
            </a:r>
            <a:r>
              <a:rPr kumimoji="0" sz="1050" b="1" i="0" u="none" strike="noStrike" kern="1200" cap="none" spc="-19"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Opportunities</a:t>
            </a:r>
            <a:r>
              <a:rPr kumimoji="0" sz="1050" b="1" i="0" u="none" strike="noStrike" kern="1200" cap="none" spc="-38"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&amp;</a:t>
            </a:r>
            <a:r>
              <a:rPr kumimoji="0" sz="10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Risk</a:t>
            </a:r>
            <a:endParaRPr kumimoji="0" sz="105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6" name="object 6"/>
          <p:cNvSpPr txBox="1">
            <a:spLocks noGrp="1"/>
          </p:cNvSpPr>
          <p:nvPr>
            <p:ph type="title"/>
          </p:nvPr>
        </p:nvSpPr>
        <p:spPr>
          <a:xfrm>
            <a:off x="2575465" y="245554"/>
            <a:ext cx="3992880" cy="425116"/>
          </a:xfrm>
          <a:prstGeom prst="rect">
            <a:avLst/>
          </a:prstGeom>
        </p:spPr>
        <p:txBody>
          <a:bodyPr vert="horz" wrap="square" lIns="0" tIns="9525" rIns="0" bIns="0" rtlCol="0">
            <a:spAutoFit/>
          </a:bodyPr>
          <a:lstStyle/>
          <a:p>
            <a:pPr marL="9525">
              <a:spcBef>
                <a:spcPts val="75"/>
              </a:spcBef>
            </a:pPr>
            <a:r>
              <a:rPr spc="-4" dirty="0"/>
              <a:t>Product</a:t>
            </a:r>
            <a:r>
              <a:rPr spc="-38" dirty="0"/>
              <a:t> </a:t>
            </a:r>
            <a:r>
              <a:rPr spc="-4" dirty="0"/>
              <a:t>Entry</a:t>
            </a:r>
            <a:r>
              <a:rPr spc="-34" dirty="0"/>
              <a:t> </a:t>
            </a:r>
            <a:r>
              <a:rPr dirty="0"/>
              <a:t>Options</a:t>
            </a:r>
          </a:p>
        </p:txBody>
      </p:sp>
      <p:sp>
        <p:nvSpPr>
          <p:cNvPr id="7" name="object 7"/>
          <p:cNvSpPr txBox="1"/>
          <p:nvPr/>
        </p:nvSpPr>
        <p:spPr>
          <a:xfrm>
            <a:off x="1746027" y="660818"/>
            <a:ext cx="6575584" cy="171681"/>
          </a:xfrm>
          <a:prstGeom prst="rect">
            <a:avLst/>
          </a:prstGeom>
        </p:spPr>
        <p:txBody>
          <a:bodyPr vert="horz" wrap="square" lIns="0" tIns="10001" rIns="0" bIns="0" rtlCol="0">
            <a:spAutoFit/>
          </a:bodyPr>
          <a:lstStyle/>
          <a:p>
            <a:pPr marL="9525" marR="0" lvl="0" indent="0" algn="l" defTabSz="685800" rtl="0" eaLnBrk="1" fontAlgn="auto" latinLnBrk="0" hangingPunct="1">
              <a:lnSpc>
                <a:spcPct val="100000"/>
              </a:lnSpc>
              <a:spcBef>
                <a:spcPts val="79"/>
              </a:spcBef>
              <a:spcAft>
                <a:spcPts val="0"/>
              </a:spcAft>
              <a:buClrTx/>
              <a:buSzTx/>
              <a:buFont typeface="Arial" panose="020B0604020202020204"/>
              <a:buNone/>
              <a:tabLst/>
              <a:defRPr/>
            </a:pPr>
            <a:r>
              <a:rPr kumimoji="0" sz="1050" b="0" i="0" u="none" strike="noStrike" kern="1200" cap="none" spc="98" normalizeH="0" baseline="0" noProof="0" dirty="0">
                <a:ln>
                  <a:noFill/>
                </a:ln>
                <a:solidFill>
                  <a:srgbClr val="BEBEBE"/>
                </a:solidFill>
                <a:effectLst/>
                <a:uLnTx/>
                <a:uFillTx/>
                <a:latin typeface="Arial MT"/>
                <a:ea typeface="+mn-ea"/>
                <a:cs typeface="Arial MT"/>
                <a:sym typeface="Arial" panose="020B0604020202020204"/>
              </a:rPr>
              <a:t>Following</a:t>
            </a:r>
            <a:r>
              <a:rPr kumimoji="0" sz="1050" b="0" i="0" u="none" strike="noStrike" kern="1200" cap="none" spc="191"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56" normalizeH="0" baseline="0" noProof="0" dirty="0">
                <a:ln>
                  <a:noFill/>
                </a:ln>
                <a:solidFill>
                  <a:srgbClr val="BEBEBE"/>
                </a:solidFill>
                <a:effectLst/>
                <a:uLnTx/>
                <a:uFillTx/>
                <a:latin typeface="Arial MT"/>
                <a:ea typeface="+mn-ea"/>
                <a:cs typeface="Arial MT"/>
                <a:sym typeface="Arial" panose="020B0604020202020204"/>
              </a:rPr>
              <a:t>is</a:t>
            </a:r>
            <a:r>
              <a:rPr kumimoji="0" sz="1050" b="0" i="0" u="none" strike="noStrike" kern="1200" cap="none" spc="217"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79" normalizeH="0" baseline="0" noProof="0" dirty="0">
                <a:ln>
                  <a:noFill/>
                </a:ln>
                <a:solidFill>
                  <a:srgbClr val="BEBEBE"/>
                </a:solidFill>
                <a:effectLst/>
                <a:uLnTx/>
                <a:uFillTx/>
                <a:latin typeface="Arial MT"/>
                <a:ea typeface="+mn-ea"/>
                <a:cs typeface="Arial MT"/>
                <a:sym typeface="Arial" panose="020B0604020202020204"/>
              </a:rPr>
              <a:t>the</a:t>
            </a:r>
            <a:r>
              <a:rPr kumimoji="0" sz="1050" b="0" i="0" u="none" strike="noStrike" kern="1200" cap="none" spc="199"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8" normalizeH="0" baseline="0" noProof="0" dirty="0">
                <a:ln>
                  <a:noFill/>
                </a:ln>
                <a:solidFill>
                  <a:srgbClr val="BEBEBE"/>
                </a:solidFill>
                <a:effectLst/>
                <a:uLnTx/>
                <a:uFillTx/>
                <a:latin typeface="Arial MT"/>
                <a:ea typeface="+mn-ea"/>
                <a:cs typeface="Arial MT"/>
                <a:sym typeface="Arial" panose="020B0604020202020204"/>
              </a:rPr>
              <a:t>critical</a:t>
            </a:r>
            <a:r>
              <a:rPr kumimoji="0" sz="1050" b="0" i="0" u="none" strike="noStrike" kern="1200" cap="none" spc="19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8" normalizeH="0" baseline="0" noProof="0" dirty="0">
                <a:ln>
                  <a:noFill/>
                </a:ln>
                <a:solidFill>
                  <a:srgbClr val="BEBEBE"/>
                </a:solidFill>
                <a:effectLst/>
                <a:uLnTx/>
                <a:uFillTx/>
                <a:latin typeface="Arial MT"/>
                <a:ea typeface="+mn-ea"/>
                <a:cs typeface="Arial MT"/>
                <a:sym typeface="Arial" panose="020B0604020202020204"/>
              </a:rPr>
              <a:t>evaluation</a:t>
            </a:r>
            <a:r>
              <a:rPr kumimoji="0" sz="1050" b="0" i="0" u="none" strike="noStrike" kern="1200" cap="none" spc="191"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56" normalizeH="0" baseline="0" noProof="0" dirty="0">
                <a:ln>
                  <a:noFill/>
                </a:ln>
                <a:solidFill>
                  <a:srgbClr val="BEBEBE"/>
                </a:solidFill>
                <a:effectLst/>
                <a:uLnTx/>
                <a:uFillTx/>
                <a:latin typeface="Arial MT"/>
                <a:ea typeface="+mn-ea"/>
                <a:cs typeface="Arial MT"/>
                <a:sym typeface="Arial" panose="020B0604020202020204"/>
              </a:rPr>
              <a:t>of</a:t>
            </a:r>
            <a:r>
              <a:rPr kumimoji="0" sz="1050" b="0" i="0" u="none" strike="noStrike" kern="1200" cap="none" spc="217"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8" normalizeH="0" baseline="0" noProof="0" dirty="0">
                <a:ln>
                  <a:noFill/>
                </a:ln>
                <a:solidFill>
                  <a:srgbClr val="BEBEBE"/>
                </a:solidFill>
                <a:effectLst/>
                <a:uLnTx/>
                <a:uFillTx/>
                <a:latin typeface="Arial MT"/>
                <a:ea typeface="+mn-ea"/>
                <a:cs typeface="Arial MT"/>
                <a:sym typeface="Arial" panose="020B0604020202020204"/>
              </a:rPr>
              <a:t>potential</a:t>
            </a:r>
            <a:r>
              <a:rPr kumimoji="0" sz="1050" b="0" i="0" u="none" strike="noStrike" kern="1200" cap="none" spc="191"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0" normalizeH="0" baseline="0" noProof="0" dirty="0">
                <a:ln>
                  <a:noFill/>
                </a:ln>
                <a:solidFill>
                  <a:srgbClr val="BEBEBE"/>
                </a:solidFill>
                <a:effectLst/>
                <a:uLnTx/>
                <a:uFillTx/>
                <a:latin typeface="Arial MT"/>
                <a:ea typeface="+mn-ea"/>
                <a:cs typeface="Arial MT"/>
                <a:sym typeface="Arial" panose="020B0604020202020204"/>
              </a:rPr>
              <a:t>entry</a:t>
            </a:r>
            <a:r>
              <a:rPr kumimoji="0" sz="1050" b="0" i="0" u="none" strike="noStrike" kern="1200" cap="none" spc="199"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0" normalizeH="0" baseline="0" noProof="0" dirty="0">
                <a:ln>
                  <a:noFill/>
                </a:ln>
                <a:solidFill>
                  <a:srgbClr val="BEBEBE"/>
                </a:solidFill>
                <a:effectLst/>
                <a:uLnTx/>
                <a:uFillTx/>
                <a:latin typeface="Arial MT"/>
                <a:ea typeface="+mn-ea"/>
                <a:cs typeface="Arial MT"/>
                <a:sym typeface="Arial" panose="020B0604020202020204"/>
              </a:rPr>
              <a:t>models</a:t>
            </a:r>
            <a:r>
              <a:rPr kumimoji="0" sz="1050" b="0" i="0" u="none" strike="noStrike" kern="1200" cap="none" spc="19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75" normalizeH="0" baseline="0" noProof="0" dirty="0">
                <a:ln>
                  <a:noFill/>
                </a:ln>
                <a:solidFill>
                  <a:srgbClr val="BEBEBE"/>
                </a:solidFill>
                <a:effectLst/>
                <a:uLnTx/>
                <a:uFillTx/>
                <a:latin typeface="Arial MT"/>
                <a:ea typeface="+mn-ea"/>
                <a:cs typeface="Arial MT"/>
                <a:sym typeface="Arial" panose="020B0604020202020204"/>
              </a:rPr>
              <a:t>for</a:t>
            </a:r>
            <a:r>
              <a:rPr kumimoji="0" sz="1050" b="0" i="0" u="none" strike="noStrike" kern="1200" cap="none" spc="176" normalizeH="0" baseline="0" noProof="0" dirty="0">
                <a:ln>
                  <a:noFill/>
                </a:ln>
                <a:solidFill>
                  <a:srgbClr val="BEBEBE"/>
                </a:solidFill>
                <a:effectLst/>
                <a:uLnTx/>
                <a:uFillTx/>
                <a:latin typeface="Arial MT"/>
                <a:ea typeface="+mn-ea"/>
                <a:cs typeface="Arial MT"/>
                <a:sym typeface="Arial" panose="020B0604020202020204"/>
              </a:rPr>
              <a:t> </a:t>
            </a:r>
            <a:r>
              <a:rPr kumimoji="0" lang="en-US" sz="1050" b="0" i="0" u="none" strike="noStrike" kern="1200" cap="none" spc="68" normalizeH="0" baseline="0" noProof="0" dirty="0">
                <a:ln>
                  <a:noFill/>
                </a:ln>
                <a:solidFill>
                  <a:srgbClr val="BEBEBE"/>
                </a:solidFill>
                <a:effectLst/>
                <a:uLnTx/>
                <a:uFillTx/>
                <a:latin typeface="Arial MT"/>
                <a:ea typeface="+mn-ea"/>
                <a:cs typeface="Arial MT"/>
                <a:sym typeface="Arial" panose="020B0604020202020204"/>
              </a:rPr>
              <a:t>EBRO</a:t>
            </a:r>
            <a:endParaRPr kumimoji="0" sz="1050"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pic>
        <p:nvPicPr>
          <p:cNvPr id="11" name="object 11"/>
          <p:cNvPicPr/>
          <p:nvPr/>
        </p:nvPicPr>
        <p:blipFill>
          <a:blip r:embed="rId2" cstate="print"/>
          <a:stretch>
            <a:fillRect/>
          </a:stretch>
        </p:blipFill>
        <p:spPr>
          <a:xfrm>
            <a:off x="7499223" y="1901951"/>
            <a:ext cx="1644776" cy="1115568"/>
          </a:xfrm>
          <a:prstGeom prst="rect">
            <a:avLst/>
          </a:prstGeom>
        </p:spPr>
      </p:pic>
      <p:sp>
        <p:nvSpPr>
          <p:cNvPr id="12" name="object 12"/>
          <p:cNvSpPr txBox="1"/>
          <p:nvPr/>
        </p:nvSpPr>
        <p:spPr>
          <a:xfrm>
            <a:off x="209017" y="880869"/>
            <a:ext cx="2827496" cy="1060868"/>
          </a:xfrm>
          <a:prstGeom prst="rect">
            <a:avLst/>
          </a:prstGeom>
        </p:spPr>
        <p:txBody>
          <a:bodyPr vert="horz" wrap="square" lIns="0" tIns="60008" rIns="0" bIns="0" rtlCol="0">
            <a:spAutoFit/>
          </a:bodyPr>
          <a:lstStyle/>
          <a:p>
            <a:pPr marL="65723" marR="0" lvl="0" indent="0" algn="l" defTabSz="685800" rtl="0" eaLnBrk="1" fontAlgn="auto" latinLnBrk="0" hangingPunct="1">
              <a:lnSpc>
                <a:spcPct val="100000"/>
              </a:lnSpc>
              <a:spcBef>
                <a:spcPts val="472"/>
              </a:spcBef>
              <a:spcAft>
                <a:spcPts val="0"/>
              </a:spcAft>
              <a:buClrTx/>
              <a:buSzTx/>
              <a:buFont typeface="Arial" panose="020B0604020202020204"/>
              <a:buNone/>
              <a:tabLst/>
              <a:defRPr/>
            </a:pPr>
            <a:r>
              <a:rPr kumimoji="0" lang="en-US" sz="1050"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EBRO Urban LCV</a:t>
            </a:r>
            <a:endParaRPr kumimoji="0" sz="105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195739" lvl="0" indent="-129540" algn="l" defTabSz="685800" rtl="0" eaLnBrk="1" fontAlgn="auto" latinLnBrk="0" hangingPunct="1">
              <a:lnSpc>
                <a:spcPct val="100000"/>
              </a:lnSpc>
              <a:spcBef>
                <a:spcPts val="315"/>
              </a:spcBef>
              <a:spcAft>
                <a:spcPts val="0"/>
              </a:spcAft>
              <a:buClrTx/>
              <a:buSzTx/>
              <a:buFont typeface="Wingdings"/>
              <a:buChar char=""/>
              <a:tabLst>
                <a:tab pos="139065" algn="l"/>
              </a:tabLst>
              <a:defRPr/>
            </a:pPr>
            <a:r>
              <a:rPr kumimoji="0" lang="en-IN"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The EBRO Urban LCV is an electric light commercial vehicle ideal for city transport and last-mile delivery operations.</a:t>
            </a:r>
          </a:p>
          <a:p>
            <a:pPr marL="138589" marR="195739" lvl="0" indent="-129540" algn="l" defTabSz="685800" rtl="0" eaLnBrk="1" fontAlgn="auto" latinLnBrk="0" hangingPunct="1">
              <a:lnSpc>
                <a:spcPct val="100000"/>
              </a:lnSpc>
              <a:spcBef>
                <a:spcPts val="315"/>
              </a:spcBef>
              <a:spcAft>
                <a:spcPts val="0"/>
              </a:spcAft>
              <a:buClrTx/>
              <a:buSzTx/>
              <a:buFont typeface="Wingdings"/>
              <a:buChar char=""/>
              <a:tabLst>
                <a:tab pos="139065" algn="l"/>
              </a:tabLst>
              <a:defRPr/>
            </a:pPr>
            <a:r>
              <a:rPr kumimoji="0" lang="en-IN"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With a range of 210-280 km, it targets urban businesses looking for sustainable and cost-effective logistics solutions.</a:t>
            </a:r>
            <a:endParaRPr kumimoji="0" lang="en-IN"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13" name="object 13"/>
          <p:cNvSpPr txBox="1"/>
          <p:nvPr/>
        </p:nvSpPr>
        <p:spPr>
          <a:xfrm>
            <a:off x="3136677" y="837295"/>
            <a:ext cx="2867978" cy="1028808"/>
          </a:xfrm>
          <a:prstGeom prst="rect">
            <a:avLst/>
          </a:prstGeom>
        </p:spPr>
        <p:txBody>
          <a:bodyPr vert="horz" wrap="square" lIns="0" tIns="90488" rIns="0" bIns="0" rtlCol="0">
            <a:spAutoFit/>
          </a:bodyPr>
          <a:lstStyle/>
          <a:p>
            <a:pPr marL="48577" marR="0" lvl="0" indent="0" algn="l" defTabSz="685800" rtl="0" eaLnBrk="1" fontAlgn="auto" latinLnBrk="0" hangingPunct="1">
              <a:lnSpc>
                <a:spcPct val="100000"/>
              </a:lnSpc>
              <a:spcBef>
                <a:spcPts val="713"/>
              </a:spcBef>
              <a:spcAft>
                <a:spcPts val="0"/>
              </a:spcAft>
              <a:buClrTx/>
              <a:buSzTx/>
              <a:buFont typeface="Arial" panose="020B0604020202020204"/>
              <a:buNone/>
              <a:tabLst/>
              <a:defRPr/>
            </a:pPr>
            <a:r>
              <a:rPr kumimoji="0" lang="en-IN" sz="105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EBRO e-Commercial XL</a:t>
            </a:r>
            <a:endParaRPr kumimoji="0" lang="en-IN" sz="105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506"/>
              </a:spcBef>
              <a:spcAft>
                <a:spcPts val="0"/>
              </a:spcAft>
              <a:buClrTx/>
              <a:buSzTx/>
              <a:buFont typeface="Wingdings"/>
              <a:buChar char=""/>
              <a:tabLst>
                <a:tab pos="139065" algn="l"/>
              </a:tabLst>
              <a:defRPr/>
            </a:pPr>
            <a:r>
              <a:rPr kumimoji="0" lang="en-IN"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The EBRO e-Commercial XL is a mid-range electric van designed for B2B logistics and municipal fleet operations.</a:t>
            </a:r>
          </a:p>
          <a:p>
            <a:pPr marL="138589" marR="3810" lvl="0" indent="-129540" algn="l" defTabSz="685800" rtl="0" eaLnBrk="1" fontAlgn="auto" latinLnBrk="0" hangingPunct="1">
              <a:lnSpc>
                <a:spcPct val="100000"/>
              </a:lnSpc>
              <a:spcBef>
                <a:spcPts val="630"/>
              </a:spcBef>
              <a:spcAft>
                <a:spcPts val="0"/>
              </a:spcAft>
              <a:buClrTx/>
              <a:buSzTx/>
              <a:buFont typeface="Wingdings"/>
              <a:buChar char=""/>
              <a:tabLst>
                <a:tab pos="139065" algn="l"/>
              </a:tabLst>
              <a:defRPr/>
            </a:pPr>
            <a:r>
              <a:rPr kumimoji="0" lang="en-IN" sz="825" b="0" i="0" u="none" strike="noStrike" kern="1200" cap="none" spc="-4" normalizeH="0" baseline="0" noProof="0" dirty="0">
                <a:ln>
                  <a:noFill/>
                </a:ln>
                <a:solidFill>
                  <a:prstClr val="black"/>
                </a:solidFill>
                <a:effectLst/>
                <a:uLnTx/>
                <a:uFillTx/>
                <a:latin typeface="Arial MT"/>
                <a:ea typeface="+mn-ea"/>
                <a:cs typeface="Arial MT"/>
                <a:sym typeface="Arial" panose="020B0604020202020204"/>
              </a:rPr>
              <a:t>Offering a 300 km range, it aims to reduce operational costs while providing eco-friendly solutions for commercial fleets.</a:t>
            </a:r>
            <a:endParaRPr kumimoji="0" lang="en-IN"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14" name="object 14"/>
          <p:cNvSpPr txBox="1"/>
          <p:nvPr/>
        </p:nvSpPr>
        <p:spPr>
          <a:xfrm>
            <a:off x="6180486" y="876053"/>
            <a:ext cx="2867978" cy="1973617"/>
          </a:xfrm>
          <a:prstGeom prst="rect">
            <a:avLst/>
          </a:prstGeom>
        </p:spPr>
        <p:txBody>
          <a:bodyPr vert="horz" wrap="square" lIns="0" tIns="68580" rIns="0" bIns="0" rtlCol="0">
            <a:spAutoFit/>
          </a:bodyPr>
          <a:lstStyle/>
          <a:p>
            <a:pPr marL="109061" marR="0" lvl="0" indent="0" algn="l" defTabSz="685800" rtl="0" eaLnBrk="1" fontAlgn="auto" latinLnBrk="0" hangingPunct="1">
              <a:lnSpc>
                <a:spcPct val="100000"/>
              </a:lnSpc>
              <a:spcBef>
                <a:spcPts val="540"/>
              </a:spcBef>
              <a:spcAft>
                <a:spcPts val="0"/>
              </a:spcAft>
              <a:buClrTx/>
              <a:buSzTx/>
              <a:buFont typeface="Arial" panose="020B0604020202020204"/>
              <a:buNone/>
              <a:tabLst/>
              <a:defRPr/>
            </a:pPr>
            <a:r>
              <a:rPr kumimoji="0" lang="en-US" sz="105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EBRO Long Haul e-Van</a:t>
            </a:r>
            <a:endParaRPr kumimoji="0" sz="105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3810" lvl="0" indent="-129540" algn="l" defTabSz="685800" rtl="0" eaLnBrk="1" fontAlgn="auto" latinLnBrk="0" hangingPunct="1">
              <a:lnSpc>
                <a:spcPct val="100000"/>
              </a:lnSpc>
              <a:spcBef>
                <a:spcPts val="371"/>
              </a:spcBef>
              <a:spcAft>
                <a:spcPts val="0"/>
              </a:spcAft>
              <a:buClrTx/>
              <a:buSzTx/>
              <a:buFont typeface="Wingdings"/>
              <a:buChar char=""/>
              <a:tabLst>
                <a:tab pos="139065" algn="l"/>
              </a:tabLst>
              <a:defRPr/>
            </a:pPr>
            <a:r>
              <a:rPr kumimoji="0" lang="en-IN"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The EBRO Long-Haul e-Van is a high-capacity electric van designed for regional and national delivery routes.</a:t>
            </a:r>
          </a:p>
          <a:p>
            <a:pPr marL="138589" marR="22860" lvl="0" indent="-129540" algn="l" defTabSz="685800" rtl="0" eaLnBrk="1" fontAlgn="auto" latinLnBrk="0" hangingPunct="1">
              <a:lnSpc>
                <a:spcPct val="100000"/>
              </a:lnSpc>
              <a:spcBef>
                <a:spcPts val="630"/>
              </a:spcBef>
              <a:spcAft>
                <a:spcPts val="0"/>
              </a:spcAft>
              <a:buClrTx/>
              <a:buSzTx/>
              <a:buFont typeface="Wingdings"/>
              <a:buChar char=""/>
              <a:tabLst>
                <a:tab pos="139065" algn="l"/>
              </a:tabLst>
              <a:defRPr/>
            </a:pPr>
            <a:r>
              <a:rPr kumimoji="0" lang="en-IN"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With a 400 km range, it focuses on long-distance logistics while supporting sustainability goals for major corporations.</a:t>
            </a:r>
          </a:p>
          <a:p>
            <a:pPr marL="44768" marR="0" lvl="0" indent="0" algn="l" defTabSz="685800" rtl="0" eaLnBrk="1" fontAlgn="auto" latinLnBrk="0" hangingPunct="1">
              <a:lnSpc>
                <a:spcPct val="100000"/>
              </a:lnSpc>
              <a:spcBef>
                <a:spcPts val="720"/>
              </a:spcBef>
              <a:spcAft>
                <a:spcPts val="0"/>
              </a:spcAft>
              <a:buClrTx/>
              <a:buSzTx/>
              <a:buFont typeface="Arial" panose="020B0604020202020204"/>
              <a:buNone/>
              <a:tabLst/>
              <a:defRPr/>
            </a:pPr>
            <a:r>
              <a:rPr kumimoji="0" sz="825"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Details: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73831" marR="0" lvl="0" indent="-129540" algn="l" defTabSz="685800" rtl="0" eaLnBrk="1" fontAlgn="auto" latinLnBrk="0" hangingPunct="1">
              <a:lnSpc>
                <a:spcPct val="100000"/>
              </a:lnSpc>
              <a:spcBef>
                <a:spcPts val="199"/>
              </a:spcBef>
              <a:spcAft>
                <a:spcPts val="0"/>
              </a:spcAft>
              <a:buClrTx/>
              <a:buSzTx/>
              <a:buFont typeface="Wingdings"/>
              <a:buChar char=""/>
              <a:tabLst>
                <a:tab pos="174308" algn="l"/>
              </a:tabLst>
              <a:defRPr/>
            </a:pPr>
            <a:r>
              <a:rPr kumimoji="0" sz="82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Price</a:t>
            </a:r>
            <a:r>
              <a:rPr kumimoji="0" sz="82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sz="82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point</a:t>
            </a:r>
            <a:r>
              <a:rPr kumimoji="0" sz="825" b="0" i="0" u="none" strike="noStrike" kern="1200" cap="none" spc="-8" normalizeH="0" baseline="0" noProof="0" dirty="0">
                <a:ln>
                  <a:noFill/>
                </a:ln>
                <a:solidFill>
                  <a:srgbClr val="D45716"/>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a:t>
            </a:r>
            <a:r>
              <a:rPr kumimoji="0" sz="82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lang="en-US" sz="825" b="1"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68K</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73831" marR="0" lvl="0" indent="-129540" algn="l" defTabSz="685800" rtl="0" eaLnBrk="1" fontAlgn="auto" latinLnBrk="0" hangingPunct="1">
              <a:lnSpc>
                <a:spcPct val="100000"/>
              </a:lnSpc>
              <a:spcBef>
                <a:spcPts val="199"/>
              </a:spcBef>
              <a:spcAft>
                <a:spcPts val="0"/>
              </a:spcAft>
              <a:buClrTx/>
              <a:buSzTx/>
              <a:buFont typeface="Wingdings"/>
              <a:buChar char=""/>
              <a:tabLst>
                <a:tab pos="174308" algn="l"/>
              </a:tabLst>
              <a:defRPr/>
            </a:pPr>
            <a:r>
              <a:rPr kumimoji="0" sz="825" b="0" i="0" u="none" strike="noStrike" kern="1200" cap="none" spc="-8" normalizeH="0" baseline="0" noProof="0" dirty="0">
                <a:ln>
                  <a:noFill/>
                </a:ln>
                <a:solidFill>
                  <a:srgbClr val="D45716"/>
                </a:solidFill>
                <a:effectLst/>
                <a:uLnTx/>
                <a:uFillTx/>
                <a:latin typeface="Arial MT"/>
                <a:ea typeface="+mn-ea"/>
                <a:cs typeface="Arial MT"/>
                <a:sym typeface="Arial" panose="020B0604020202020204"/>
              </a:rPr>
              <a:t>Mile</a:t>
            </a:r>
            <a:r>
              <a:rPr kumimoji="0" sz="82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Range</a:t>
            </a:r>
            <a:r>
              <a:rPr kumimoji="0" sz="825" b="0" i="0" u="none" strike="noStrike" kern="1200" cap="none" spc="-15" normalizeH="0" baseline="0" noProof="0" dirty="0">
                <a:ln>
                  <a:noFill/>
                </a:ln>
                <a:solidFill>
                  <a:srgbClr val="D45716"/>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a:t>
            </a:r>
            <a:r>
              <a:rPr kumimoji="0" sz="825" b="0" i="0" u="none" strike="noStrike" kern="1200" cap="none" spc="-19" normalizeH="0" baseline="0" noProof="0" dirty="0">
                <a:ln>
                  <a:noFill/>
                </a:ln>
                <a:solidFill>
                  <a:srgbClr val="D45716"/>
                </a:solidFill>
                <a:effectLst/>
                <a:uLnTx/>
                <a:uFillTx/>
                <a:latin typeface="Arial MT"/>
                <a:ea typeface="+mn-ea"/>
                <a:cs typeface="Arial MT"/>
                <a:sym typeface="Arial" panose="020B0604020202020204"/>
              </a:rPr>
              <a:t> </a:t>
            </a:r>
            <a:r>
              <a:rPr kumimoji="0" lang="en-US" sz="825" b="1"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400</a:t>
            </a:r>
            <a:r>
              <a:rPr kumimoji="0" sz="825" b="1" i="0" u="none" strike="noStrike" kern="1200" cap="none" spc="-23"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miles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73831" marR="0" lvl="0" indent="-129540" algn="l" defTabSz="685800" rtl="0" eaLnBrk="1" fontAlgn="auto" latinLnBrk="0" hangingPunct="1">
              <a:lnSpc>
                <a:spcPct val="100000"/>
              </a:lnSpc>
              <a:spcBef>
                <a:spcPts val="199"/>
              </a:spcBef>
              <a:spcAft>
                <a:spcPts val="0"/>
              </a:spcAft>
              <a:buClrTx/>
              <a:buSzTx/>
              <a:buFont typeface="Wingdings"/>
              <a:buChar char=""/>
              <a:tabLst>
                <a:tab pos="174308" algn="l"/>
              </a:tabLst>
              <a:defRPr/>
            </a:pPr>
            <a:r>
              <a:rPr kumimoji="0"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Target</a:t>
            </a:r>
            <a:r>
              <a:rPr kumimoji="0" sz="825" b="0" i="0" u="none" strike="noStrike" kern="1200" cap="none" spc="-41" normalizeH="0" baseline="0" noProof="0" dirty="0">
                <a:ln>
                  <a:noFill/>
                </a:ln>
                <a:solidFill>
                  <a:srgbClr val="D45716"/>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Segment</a:t>
            </a:r>
            <a:r>
              <a:rPr kumimoji="0" sz="825" b="0" i="0" u="none" strike="noStrike" kern="1200" cap="none" spc="-38" normalizeH="0" baseline="0" noProof="0" dirty="0">
                <a:ln>
                  <a:noFill/>
                </a:ln>
                <a:solidFill>
                  <a:srgbClr val="D45716"/>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a:t>
            </a:r>
            <a:r>
              <a:rPr kumimoji="0" sz="825" b="0" i="0" u="none" strike="noStrike" kern="1200" cap="none" spc="-19" normalizeH="0" baseline="0" noProof="0" dirty="0">
                <a:ln>
                  <a:noFill/>
                </a:ln>
                <a:solidFill>
                  <a:srgbClr val="D45716"/>
                </a:solidFill>
                <a:effectLst/>
                <a:uLnTx/>
                <a:uFillTx/>
                <a:latin typeface="Arial MT"/>
                <a:ea typeface="+mn-ea"/>
                <a:cs typeface="Arial MT"/>
                <a:sym typeface="Arial" panose="020B0604020202020204"/>
              </a:rPr>
              <a:t> </a:t>
            </a:r>
            <a:r>
              <a:rPr kumimoji="0" sz="825"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B2B</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73831" marR="0" lvl="0" indent="-129540" algn="l" defTabSz="685800" rtl="0" eaLnBrk="1" fontAlgn="auto" latinLnBrk="0" hangingPunct="1">
              <a:lnSpc>
                <a:spcPct val="100000"/>
              </a:lnSpc>
              <a:spcBef>
                <a:spcPts val="195"/>
              </a:spcBef>
              <a:spcAft>
                <a:spcPts val="0"/>
              </a:spcAft>
              <a:buClrTx/>
              <a:buSzTx/>
              <a:buFont typeface="Wingdings"/>
              <a:buChar char=""/>
              <a:tabLst>
                <a:tab pos="174308" algn="l"/>
              </a:tabLst>
              <a:defRPr/>
            </a:pPr>
            <a:r>
              <a:rPr kumimoji="0"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Purpose</a:t>
            </a:r>
            <a:r>
              <a:rPr kumimoji="0" sz="825" b="0" i="0" u="none" strike="noStrike" kern="1200" cap="none" spc="-26" normalizeH="0" baseline="0" noProof="0" dirty="0">
                <a:ln>
                  <a:noFill/>
                </a:ln>
                <a:solidFill>
                  <a:srgbClr val="D45716"/>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a:t>
            </a:r>
            <a:r>
              <a:rPr kumimoji="0" sz="825" b="0" i="0" u="none" strike="noStrike" kern="1200" cap="none" spc="-23" normalizeH="0" baseline="0" noProof="0" dirty="0">
                <a:ln>
                  <a:noFill/>
                </a:ln>
                <a:solidFill>
                  <a:srgbClr val="D45716"/>
                </a:solidFill>
                <a:effectLst/>
                <a:uLnTx/>
                <a:uFillTx/>
                <a:latin typeface="Arial MT"/>
                <a:ea typeface="+mn-ea"/>
                <a:cs typeface="Arial MT"/>
                <a:sym typeface="Arial" panose="020B0604020202020204"/>
              </a:rPr>
              <a:t> </a:t>
            </a:r>
            <a:r>
              <a:rPr kumimoji="0" sz="825"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Utility</a:t>
            </a:r>
            <a:r>
              <a:rPr kumimoji="0" sz="825" b="1" i="0" u="none" strike="noStrike" kern="1200" cap="none" spc="-45"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Vehicle</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73831" marR="0" lvl="0" indent="-129540" algn="l" defTabSz="685800" rtl="0" eaLnBrk="1" fontAlgn="auto" latinLnBrk="0" hangingPunct="1">
              <a:lnSpc>
                <a:spcPct val="100000"/>
              </a:lnSpc>
              <a:spcBef>
                <a:spcPts val="199"/>
              </a:spcBef>
              <a:spcAft>
                <a:spcPts val="0"/>
              </a:spcAft>
              <a:buClrTx/>
              <a:buSzTx/>
              <a:buFont typeface="Wingdings"/>
              <a:buChar char=""/>
              <a:tabLst>
                <a:tab pos="174308" algn="l"/>
              </a:tabLst>
              <a:defRPr/>
            </a:pPr>
            <a:r>
              <a:rPr kumimoji="0" sz="82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Payback period</a:t>
            </a:r>
            <a:r>
              <a:rPr kumimoji="0" sz="82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a:t>
            </a:r>
            <a:r>
              <a:rPr kumimoji="0" sz="825" b="0" i="0" u="none" strike="noStrike" kern="1200" cap="none" spc="-15" normalizeH="0" baseline="0" noProof="0" dirty="0">
                <a:ln>
                  <a:noFill/>
                </a:ln>
                <a:solidFill>
                  <a:srgbClr val="D45716"/>
                </a:solidFill>
                <a:effectLst/>
                <a:uLnTx/>
                <a:uFillTx/>
                <a:latin typeface="Arial MT"/>
                <a:ea typeface="+mn-ea"/>
                <a:cs typeface="Arial MT"/>
                <a:sym typeface="Arial" panose="020B0604020202020204"/>
              </a:rPr>
              <a:t> </a:t>
            </a:r>
            <a:r>
              <a:rPr kumimoji="0" lang="en-US" sz="825" b="1" i="0" u="none" strike="noStrike" kern="1200" cap="none" spc="-15" normalizeH="0" baseline="0" noProof="0" dirty="0">
                <a:ln>
                  <a:noFill/>
                </a:ln>
                <a:solidFill>
                  <a:srgbClr val="D45716"/>
                </a:solidFill>
                <a:effectLst/>
                <a:uLnTx/>
                <a:uFillTx/>
                <a:latin typeface="Arial MT"/>
                <a:ea typeface="+mn-ea"/>
                <a:cs typeface="Arial MT"/>
                <a:sym typeface="Arial" panose="020B0604020202020204"/>
              </a:rPr>
              <a:t>3</a:t>
            </a:r>
            <a:r>
              <a:rPr kumimoji="0" sz="825" b="1" i="0" u="none" strike="noStrike" kern="1200" cap="none" spc="-11"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8"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years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15" name="object 15"/>
          <p:cNvSpPr txBox="1"/>
          <p:nvPr/>
        </p:nvSpPr>
        <p:spPr>
          <a:xfrm>
            <a:off x="3169825" y="1933651"/>
            <a:ext cx="1347788" cy="925093"/>
          </a:xfrm>
          <a:prstGeom prst="rect">
            <a:avLst/>
          </a:prstGeom>
        </p:spPr>
        <p:txBody>
          <a:bodyPr vert="horz" wrap="square" lIns="0" tIns="34766" rIns="0" bIns="0" rtlCol="0">
            <a:spAutoFit/>
          </a:bodyPr>
          <a:lstStyle/>
          <a:p>
            <a:pPr marL="9525" marR="0" lvl="0" indent="0" algn="l" defTabSz="685800" rtl="0" eaLnBrk="1" fontAlgn="auto" latinLnBrk="0" hangingPunct="1">
              <a:lnSpc>
                <a:spcPct val="100000"/>
              </a:lnSpc>
              <a:spcBef>
                <a:spcPts val="274"/>
              </a:spcBef>
              <a:spcAft>
                <a:spcPts val="0"/>
              </a:spcAft>
              <a:buClrTx/>
              <a:buSzTx/>
              <a:buFont typeface="Arial" panose="020B0604020202020204"/>
              <a:buNone/>
              <a:tabLst/>
              <a:defRPr/>
            </a:pPr>
            <a:r>
              <a:rPr kumimoji="0" sz="825"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Details: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199"/>
              </a:spcBef>
              <a:spcAft>
                <a:spcPts val="0"/>
              </a:spcAft>
              <a:buClrTx/>
              <a:buSzTx/>
              <a:buFont typeface="Wingdings"/>
              <a:buChar char=""/>
              <a:tabLst>
                <a:tab pos="139065" algn="l"/>
              </a:tabLst>
              <a:defRPr/>
            </a:pPr>
            <a:r>
              <a:rPr kumimoji="0" sz="825" b="0" i="0" u="none" strike="noStrike" kern="1200" cap="none" spc="-4" normalizeH="0" baseline="0" noProof="0" dirty="0">
                <a:ln>
                  <a:noFill/>
                </a:ln>
                <a:solidFill>
                  <a:prstClr val="black"/>
                </a:solidFill>
                <a:effectLst/>
                <a:uLnTx/>
                <a:uFillTx/>
                <a:latin typeface="Arial MT"/>
                <a:ea typeface="+mn-ea"/>
                <a:cs typeface="Arial MT"/>
                <a:sym typeface="Arial" panose="020B0604020202020204"/>
              </a:rPr>
              <a:t>Price</a:t>
            </a:r>
            <a:r>
              <a:rPr kumimoji="0" sz="825" b="0" i="0" u="none" strike="noStrike" kern="1200" cap="none" spc="-19"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4" normalizeH="0" baseline="0" noProof="0" dirty="0">
                <a:ln>
                  <a:noFill/>
                </a:ln>
                <a:solidFill>
                  <a:prstClr val="black"/>
                </a:solidFill>
                <a:effectLst/>
                <a:uLnTx/>
                <a:uFillTx/>
                <a:latin typeface="Arial MT"/>
                <a:ea typeface="+mn-ea"/>
                <a:cs typeface="Arial MT"/>
                <a:sym typeface="Arial" panose="020B0604020202020204"/>
              </a:rPr>
              <a:t>point</a:t>
            </a:r>
            <a:r>
              <a:rPr kumimoji="0" sz="825" b="0" i="0" u="none" strike="noStrike" kern="1200" cap="none" spc="-11"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a:t>
            </a:r>
            <a:r>
              <a:rPr kumimoji="0" sz="825" b="0" i="0" u="none" strike="noStrike" kern="1200" cap="none" spc="-19" normalizeH="0" baseline="0" noProof="0" dirty="0">
                <a:ln>
                  <a:noFill/>
                </a:ln>
                <a:solidFill>
                  <a:prstClr val="black"/>
                </a:solidFill>
                <a:effectLst/>
                <a:uLnTx/>
                <a:uFillTx/>
                <a:latin typeface="Arial MT"/>
                <a:ea typeface="+mn-ea"/>
                <a:cs typeface="Arial MT"/>
                <a:sym typeface="Arial" panose="020B0604020202020204"/>
              </a:rPr>
              <a:t> </a:t>
            </a:r>
            <a:r>
              <a:rPr kumimoji="0" lang="en-US" sz="825" b="1" i="0" u="none" strike="noStrike" kern="1200" cap="none" spc="-4" normalizeH="0" baseline="0" noProof="0" dirty="0">
                <a:ln>
                  <a:noFill/>
                </a:ln>
                <a:solidFill>
                  <a:prstClr val="black"/>
                </a:solidFill>
                <a:effectLst/>
                <a:uLnTx/>
                <a:uFillTx/>
                <a:latin typeface="Arial MT"/>
                <a:ea typeface="+mn-ea"/>
                <a:cs typeface="Arial MT"/>
                <a:sym typeface="Arial" panose="020B0604020202020204"/>
              </a:rPr>
              <a:t>55</a:t>
            </a:r>
            <a:r>
              <a:rPr kumimoji="0" sz="825"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K</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199"/>
              </a:spcBef>
              <a:spcAft>
                <a:spcPts val="0"/>
              </a:spcAft>
              <a:buClrTx/>
              <a:buSzTx/>
              <a:buFont typeface="Wingdings"/>
              <a:buChar char=""/>
              <a:tabLst>
                <a:tab pos="139065" algn="l"/>
              </a:tabLst>
              <a:defRPr/>
            </a:pPr>
            <a:r>
              <a:rPr kumimoji="0" sz="825" b="0" i="0" u="none" strike="noStrike" kern="1200" cap="none" spc="-8" normalizeH="0" baseline="0" noProof="0" dirty="0">
                <a:ln>
                  <a:noFill/>
                </a:ln>
                <a:solidFill>
                  <a:prstClr val="black"/>
                </a:solidFill>
                <a:effectLst/>
                <a:uLnTx/>
                <a:uFillTx/>
                <a:latin typeface="Arial MT"/>
                <a:ea typeface="+mn-ea"/>
                <a:cs typeface="Arial MT"/>
                <a:sym typeface="Arial" panose="020B0604020202020204"/>
              </a:rPr>
              <a:t>Mile</a:t>
            </a:r>
            <a:r>
              <a:rPr kumimoji="0" sz="825" b="0" i="0" u="none" strike="noStrike" kern="1200" cap="none" spc="4"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Range</a:t>
            </a:r>
            <a:r>
              <a:rPr kumimoji="0" sz="825" b="0" i="0" u="none" strike="noStrike" kern="1200" cap="none" spc="-15"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a:t>
            </a:r>
            <a:r>
              <a:rPr kumimoji="0" sz="825" b="0" i="0" u="none" strike="noStrike" kern="1200" cap="none" spc="-19" normalizeH="0" baseline="0" noProof="0" dirty="0">
                <a:ln>
                  <a:noFill/>
                </a:ln>
                <a:solidFill>
                  <a:prstClr val="black"/>
                </a:solidFill>
                <a:effectLst/>
                <a:uLnTx/>
                <a:uFillTx/>
                <a:latin typeface="Arial MT"/>
                <a:ea typeface="+mn-ea"/>
                <a:cs typeface="Arial MT"/>
                <a:sym typeface="Arial" panose="020B0604020202020204"/>
              </a:rPr>
              <a:t> </a:t>
            </a:r>
            <a:r>
              <a:rPr kumimoji="0" lang="en-US" sz="825" b="1" i="0" u="none" strike="noStrike" kern="1200" cap="none" spc="-19" normalizeH="0" baseline="0" noProof="0" dirty="0">
                <a:ln>
                  <a:noFill/>
                </a:ln>
                <a:solidFill>
                  <a:prstClr val="black"/>
                </a:solidFill>
                <a:effectLst/>
                <a:uLnTx/>
                <a:uFillTx/>
                <a:latin typeface="Arial MT"/>
                <a:ea typeface="+mn-ea"/>
                <a:cs typeface="Arial MT"/>
                <a:sym typeface="Arial" panose="020B0604020202020204"/>
              </a:rPr>
              <a:t>300</a:t>
            </a:r>
            <a:r>
              <a:rPr kumimoji="0" sz="825" b="1" i="0" u="none" strike="noStrike" kern="1200" cap="none" spc="-19"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miles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199"/>
              </a:spcBef>
              <a:spcAft>
                <a:spcPts val="0"/>
              </a:spcAft>
              <a:buClrTx/>
              <a:buSzTx/>
              <a:buFont typeface="Wingdings"/>
              <a:buChar char=""/>
              <a:tabLst>
                <a:tab pos="139065" algn="l"/>
              </a:tabLst>
              <a:defRPr/>
            </a:pP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Target</a:t>
            </a:r>
            <a:r>
              <a:rPr kumimoji="0" sz="825" b="0" i="0" u="none" strike="noStrike" kern="1200" cap="none" spc="-41"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Segment</a:t>
            </a:r>
            <a:r>
              <a:rPr kumimoji="0" sz="825" b="0" i="0" u="none" strike="noStrike" kern="1200" cap="none" spc="-38"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a:t>
            </a:r>
            <a:r>
              <a:rPr kumimoji="0" sz="825" b="0" i="0" u="none" strike="noStrike" kern="1200" cap="none" spc="-15" normalizeH="0" baseline="0" noProof="0" dirty="0">
                <a:ln>
                  <a:noFill/>
                </a:ln>
                <a:solidFill>
                  <a:prstClr val="black"/>
                </a:solidFill>
                <a:effectLst/>
                <a:uLnTx/>
                <a:uFillTx/>
                <a:latin typeface="Arial MT"/>
                <a:ea typeface="+mn-ea"/>
                <a:cs typeface="Arial MT"/>
                <a:sym typeface="Arial" panose="020B0604020202020204"/>
              </a:rPr>
              <a:t> </a:t>
            </a:r>
            <a:r>
              <a:rPr kumimoji="0" sz="825"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B2</a:t>
            </a:r>
            <a:r>
              <a:rPr kumimoji="0" lang="en-US" sz="825"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B</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195"/>
              </a:spcBef>
              <a:spcAft>
                <a:spcPts val="0"/>
              </a:spcAft>
              <a:buClrTx/>
              <a:buSzTx/>
              <a:buFont typeface="Wingdings"/>
              <a:buChar char=""/>
              <a:tabLst>
                <a:tab pos="139065" algn="l"/>
              </a:tabLst>
              <a:defRPr/>
            </a:pP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Purpose</a:t>
            </a:r>
            <a:r>
              <a:rPr kumimoji="0" sz="825" b="0" i="0" u="none" strike="noStrike" kern="1200" cap="none" spc="-26"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a:t>
            </a:r>
            <a:r>
              <a:rPr kumimoji="0" sz="825" b="0" i="0" u="none" strike="noStrike" kern="1200" cap="none" spc="-23" normalizeH="0" baseline="0" noProof="0" dirty="0">
                <a:ln>
                  <a:noFill/>
                </a:ln>
                <a:solidFill>
                  <a:prstClr val="black"/>
                </a:solidFill>
                <a:effectLst/>
                <a:uLnTx/>
                <a:uFillTx/>
                <a:latin typeface="Arial MT"/>
                <a:ea typeface="+mn-ea"/>
                <a:cs typeface="Arial MT"/>
                <a:sym typeface="Arial" panose="020B0604020202020204"/>
              </a:rPr>
              <a:t> </a:t>
            </a:r>
            <a:r>
              <a:rPr kumimoji="0" lang="en-US" sz="825"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Mid Range</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199"/>
              </a:spcBef>
              <a:spcAft>
                <a:spcPts val="0"/>
              </a:spcAft>
              <a:buClrTx/>
              <a:buSzTx/>
              <a:buFont typeface="Wingdings"/>
              <a:buChar char=""/>
              <a:tabLst>
                <a:tab pos="139065" algn="l"/>
              </a:tabLst>
              <a:defRPr/>
            </a:pPr>
            <a:r>
              <a:rPr kumimoji="0" sz="825" b="0" i="0" u="none" strike="noStrike" kern="1200" cap="none" spc="-4" normalizeH="0" baseline="0" noProof="0" dirty="0">
                <a:ln>
                  <a:noFill/>
                </a:ln>
                <a:solidFill>
                  <a:prstClr val="black"/>
                </a:solidFill>
                <a:effectLst/>
                <a:uLnTx/>
                <a:uFillTx/>
                <a:latin typeface="Arial MT"/>
                <a:ea typeface="+mn-ea"/>
                <a:cs typeface="Arial MT"/>
                <a:sym typeface="Arial" panose="020B0604020202020204"/>
              </a:rPr>
              <a:t>Payback</a:t>
            </a: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4" normalizeH="0" baseline="0" noProof="0" dirty="0">
                <a:ln>
                  <a:noFill/>
                </a:ln>
                <a:solidFill>
                  <a:prstClr val="black"/>
                </a:solidFill>
                <a:effectLst/>
                <a:uLnTx/>
                <a:uFillTx/>
                <a:latin typeface="Arial MT"/>
                <a:ea typeface="+mn-ea"/>
                <a:cs typeface="Arial MT"/>
                <a:sym typeface="Arial" panose="020B0604020202020204"/>
              </a:rPr>
              <a:t>period</a:t>
            </a:r>
            <a:r>
              <a:rPr kumimoji="0" sz="825" b="0" i="0" u="none" strike="noStrike" kern="1200" cap="none" spc="-11"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rPr>
              <a:t>~</a:t>
            </a:r>
            <a:r>
              <a:rPr kumimoji="0" sz="825" b="0" i="0" u="none" strike="noStrike" kern="1200" cap="none" spc="-11" normalizeH="0" baseline="0" noProof="0" dirty="0">
                <a:ln>
                  <a:noFill/>
                </a:ln>
                <a:solidFill>
                  <a:prstClr val="black"/>
                </a:solidFill>
                <a:effectLst/>
                <a:uLnTx/>
                <a:uFillTx/>
                <a:latin typeface="Arial MT"/>
                <a:ea typeface="+mn-ea"/>
                <a:cs typeface="Arial MT"/>
                <a:sym typeface="Arial" panose="020B0604020202020204"/>
              </a:rPr>
              <a:t> </a:t>
            </a:r>
            <a:r>
              <a:rPr kumimoji="0" sz="825"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3</a:t>
            </a:r>
            <a:r>
              <a:rPr kumimoji="0" sz="825" b="1" i="0" u="none" strike="noStrike" kern="1200" cap="none" spc="-1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8"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years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16" name="object 16"/>
          <p:cNvSpPr txBox="1"/>
          <p:nvPr/>
        </p:nvSpPr>
        <p:spPr>
          <a:xfrm>
            <a:off x="230047" y="1915934"/>
            <a:ext cx="1374935" cy="1051570"/>
          </a:xfrm>
          <a:prstGeom prst="rect">
            <a:avLst/>
          </a:prstGeom>
        </p:spPr>
        <p:txBody>
          <a:bodyPr vert="horz" wrap="square" lIns="0" tIns="34290" rIns="0" bIns="0" rtlCol="0">
            <a:spAutoFit/>
          </a:bodyPr>
          <a:lstStyle/>
          <a:p>
            <a:pPr marL="9525" marR="0" lvl="0" indent="0" algn="l" defTabSz="685800" rtl="0" eaLnBrk="1" fontAlgn="auto" latinLnBrk="0" hangingPunct="1">
              <a:lnSpc>
                <a:spcPct val="100000"/>
              </a:lnSpc>
              <a:spcBef>
                <a:spcPts val="270"/>
              </a:spcBef>
              <a:spcAft>
                <a:spcPts val="0"/>
              </a:spcAft>
              <a:buClrTx/>
              <a:buSzTx/>
              <a:buFont typeface="Arial" panose="020B0604020202020204"/>
              <a:buNone/>
              <a:tabLst/>
              <a:defRPr/>
            </a:pPr>
            <a:r>
              <a:rPr kumimoji="0" sz="825"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Details: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199"/>
              </a:spcBef>
              <a:spcAft>
                <a:spcPts val="0"/>
              </a:spcAft>
              <a:buClrTx/>
              <a:buSzTx/>
              <a:buFont typeface="Wingdings"/>
              <a:buChar char=""/>
              <a:tabLst>
                <a:tab pos="139065" algn="l"/>
              </a:tabLst>
              <a:defRPr/>
            </a:pPr>
            <a:r>
              <a:rPr kumimoji="0" sz="82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Price</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point</a:t>
            </a:r>
            <a:r>
              <a:rPr kumimoji="0" sz="82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825" b="1" i="0" u="none" strike="noStrike" kern="1200" cap="none" spc="-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4</a:t>
            </a:r>
            <a:r>
              <a:rPr kumimoji="0" lang="en-US" sz="825" b="1" i="0" u="none" strike="noStrike" kern="1200" cap="none" spc="-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0</a:t>
            </a:r>
            <a:r>
              <a:rPr kumimoji="0" sz="825" b="1" i="0" u="none" strike="noStrike" kern="1200" cap="none" spc="-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K</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203"/>
              </a:spcBef>
              <a:spcAft>
                <a:spcPts val="0"/>
              </a:spcAft>
              <a:buClrTx/>
              <a:buSzTx/>
              <a:buFont typeface="Wingdings"/>
              <a:buChar char=""/>
              <a:tabLst>
                <a:tab pos="139065" algn="l"/>
              </a:tabLst>
              <a:defRPr/>
            </a:pPr>
            <a:r>
              <a:rPr kumimoji="0" sz="82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Mile</a:t>
            </a:r>
            <a:r>
              <a:rPr kumimoji="0" sz="82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Range</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825"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272</a:t>
            </a:r>
            <a:r>
              <a:rPr kumimoji="0" sz="825" b="1" i="0" u="none" strike="noStrike" kern="1200" cap="none" spc="-19"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miles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195"/>
              </a:spcBef>
              <a:spcAft>
                <a:spcPts val="0"/>
              </a:spcAft>
              <a:buClrTx/>
              <a:buSzTx/>
              <a:buFont typeface="Wingdings"/>
              <a:buChar char=""/>
              <a:tabLst>
                <a:tab pos="139065" algn="l"/>
              </a:tabLst>
              <a:defRPr/>
            </a:pP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Target</a:t>
            </a:r>
            <a:r>
              <a:rPr kumimoji="0" sz="825" b="0" i="0" u="none" strike="noStrike" kern="1200" cap="none" spc="-41"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Segment</a:t>
            </a:r>
            <a:r>
              <a:rPr kumimoji="0" sz="825" b="0" i="0" u="none" strike="noStrike" kern="1200" cap="none" spc="-38"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a:t>
            </a:r>
            <a:r>
              <a:rPr kumimoji="0" sz="825"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lang="en-US" sz="825" b="1"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Last Mile Delivery</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199"/>
              </a:spcBef>
              <a:spcAft>
                <a:spcPts val="0"/>
              </a:spcAft>
              <a:buClrTx/>
              <a:buSzTx/>
              <a:buFont typeface="Wingdings"/>
              <a:buChar char=""/>
              <a:tabLst>
                <a:tab pos="139065" algn="l"/>
              </a:tabLst>
              <a:defRPr/>
            </a:pP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Purpose</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lang="en-US" sz="825" b="1" i="0" u="none" strike="noStrike" kern="1200" cap="none" spc="-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City Transport</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38589" marR="0" lvl="0" indent="-129540" algn="l" defTabSz="685800" rtl="0" eaLnBrk="1" fontAlgn="auto" latinLnBrk="0" hangingPunct="1">
              <a:lnSpc>
                <a:spcPct val="100000"/>
              </a:lnSpc>
              <a:spcBef>
                <a:spcPts val="199"/>
              </a:spcBef>
              <a:spcAft>
                <a:spcPts val="0"/>
              </a:spcAft>
              <a:buClrTx/>
              <a:buSzTx/>
              <a:buFont typeface="Wingdings"/>
              <a:buChar char=""/>
              <a:tabLst>
                <a:tab pos="139065" algn="l"/>
              </a:tabLst>
              <a:defRPr/>
            </a:pPr>
            <a:r>
              <a:rPr kumimoji="0" sz="82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Payback</a:t>
            </a:r>
            <a:r>
              <a:rPr kumimoji="0" sz="82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lang="en-US" sz="825" b="1"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4</a:t>
            </a:r>
            <a:r>
              <a:rPr kumimoji="0" sz="825" b="1" i="0" u="none" strike="noStrike" kern="1200" cap="none" spc="-15"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8"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years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17" name="object 17"/>
          <p:cNvSpPr txBox="1"/>
          <p:nvPr/>
        </p:nvSpPr>
        <p:spPr>
          <a:xfrm>
            <a:off x="322875" y="3324792"/>
            <a:ext cx="1060133" cy="138019"/>
          </a:xfrm>
          <a:prstGeom prst="rect">
            <a:avLst/>
          </a:prstGeom>
        </p:spPr>
        <p:txBody>
          <a:bodyPr vert="horz" wrap="square" lIns="0" tIns="10954" rIns="0" bIns="0" rtlCol="0">
            <a:spAutoFit/>
          </a:bodyPr>
          <a:lstStyle/>
          <a:p>
            <a:pPr marL="9525" marR="0" lvl="0" indent="0" algn="l" defTabSz="685800" rtl="0" eaLnBrk="1" fontAlgn="auto" latinLnBrk="0" hangingPunct="1">
              <a:lnSpc>
                <a:spcPct val="100000"/>
              </a:lnSpc>
              <a:spcBef>
                <a:spcPts val="86"/>
              </a:spcBef>
              <a:spcAft>
                <a:spcPts val="0"/>
              </a:spcAft>
              <a:buClrTx/>
              <a:buSzTx/>
              <a:buFont typeface="Arial" panose="020B0604020202020204"/>
              <a:buNone/>
              <a:tabLst/>
              <a:defRPr/>
            </a:pPr>
            <a:r>
              <a:rPr kumimoji="0" sz="825" b="1" i="0" u="none" strike="noStrike" kern="1200" cap="none" spc="8"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TOP</a:t>
            </a:r>
            <a:r>
              <a:rPr kumimoji="0" sz="825" b="1" i="0" u="none" strike="noStrike" kern="1200" cap="none" spc="-56"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8"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3</a:t>
            </a:r>
            <a:r>
              <a:rPr kumimoji="0" sz="825" b="1" i="0" u="none" strike="noStrike" kern="1200" cap="none" spc="105"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Opportunities</a:t>
            </a:r>
            <a:endParaRPr kumimoji="0" sz="82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18" name="object 18"/>
          <p:cNvSpPr txBox="1"/>
          <p:nvPr/>
        </p:nvSpPr>
        <p:spPr>
          <a:xfrm>
            <a:off x="51334" y="3468683"/>
            <a:ext cx="608648" cy="148598"/>
          </a:xfrm>
          <a:prstGeom prst="rect">
            <a:avLst/>
          </a:prstGeom>
          <a:solidFill>
            <a:srgbClr val="375522"/>
          </a:solidFill>
        </p:spPr>
        <p:txBody>
          <a:bodyPr vert="horz" wrap="square" lIns="0" tIns="21431" rIns="0" bIns="0" rtlCol="0">
            <a:spAutoFit/>
          </a:bodyPr>
          <a:lstStyle/>
          <a:p>
            <a:pPr marL="0" marR="20003"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8" normalizeH="0" baseline="0" noProof="0" dirty="0">
                <a:ln>
                  <a:noFill/>
                </a:ln>
                <a:solidFill>
                  <a:prstClr val="black"/>
                </a:solidFill>
                <a:effectLst/>
                <a:uLnTx/>
                <a:uFillTx/>
                <a:latin typeface="Arial MT"/>
                <a:ea typeface="+mn-ea"/>
                <a:cs typeface="Arial MT"/>
                <a:sym typeface="Arial" panose="020B0604020202020204"/>
              </a:rPr>
              <a:t>1</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19" name="object 19"/>
          <p:cNvSpPr txBox="1"/>
          <p:nvPr/>
        </p:nvSpPr>
        <p:spPr>
          <a:xfrm>
            <a:off x="51334" y="3624174"/>
            <a:ext cx="608648" cy="147637"/>
          </a:xfrm>
          <a:prstGeom prst="rect">
            <a:avLst/>
          </a:prstGeom>
          <a:solidFill>
            <a:srgbClr val="538235"/>
          </a:solidFill>
        </p:spPr>
        <p:txBody>
          <a:bodyPr vert="horz" wrap="square" lIns="0" tIns="20479" rIns="0" bIns="0" rtlCol="0">
            <a:spAutoFit/>
          </a:bodyPr>
          <a:lstStyle/>
          <a:p>
            <a:pPr marL="0" marR="20003" lvl="0" indent="0" algn="r" defTabSz="685800" rtl="0" eaLnBrk="1" fontAlgn="auto" latinLnBrk="0" hangingPunct="1">
              <a:lnSpc>
                <a:spcPct val="100000"/>
              </a:lnSpc>
              <a:spcBef>
                <a:spcPts val="161"/>
              </a:spcBef>
              <a:spcAft>
                <a:spcPts val="0"/>
              </a:spcAft>
              <a:buClrTx/>
              <a:buSzTx/>
              <a:buFont typeface="Arial" panose="020B0604020202020204"/>
              <a:buNone/>
              <a:tabLst/>
              <a:defRPr/>
            </a:pPr>
            <a:r>
              <a:rPr kumimoji="0" sz="825" b="0" i="0" u="none" strike="noStrike" kern="1200" cap="none" spc="-8" normalizeH="0" baseline="0" noProof="0" dirty="0">
                <a:ln>
                  <a:noFill/>
                </a:ln>
                <a:solidFill>
                  <a:prstClr val="black"/>
                </a:solidFill>
                <a:effectLst/>
                <a:uLnTx/>
                <a:uFillTx/>
                <a:latin typeface="Arial MT"/>
                <a:ea typeface="+mn-ea"/>
                <a:cs typeface="Arial MT"/>
                <a:sym typeface="Arial" panose="020B0604020202020204"/>
              </a:rPr>
              <a:t>2</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20" name="object 20"/>
          <p:cNvSpPr txBox="1"/>
          <p:nvPr/>
        </p:nvSpPr>
        <p:spPr>
          <a:xfrm>
            <a:off x="51334" y="3778716"/>
            <a:ext cx="608648" cy="148598"/>
          </a:xfrm>
          <a:prstGeom prst="rect">
            <a:avLst/>
          </a:prstGeom>
          <a:solidFill>
            <a:srgbClr val="A9D08E"/>
          </a:solidFill>
        </p:spPr>
        <p:txBody>
          <a:bodyPr vert="horz" wrap="square" lIns="0" tIns="21431" rIns="0" bIns="0" rtlCol="0">
            <a:spAutoFit/>
          </a:bodyPr>
          <a:lstStyle/>
          <a:p>
            <a:pPr marL="0" marR="20003"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8" normalizeH="0" baseline="0" noProof="0" dirty="0">
                <a:ln>
                  <a:noFill/>
                </a:ln>
                <a:solidFill>
                  <a:prstClr val="black"/>
                </a:solidFill>
                <a:effectLst/>
                <a:uLnTx/>
                <a:uFillTx/>
                <a:latin typeface="Arial MT"/>
                <a:ea typeface="+mn-ea"/>
                <a:cs typeface="Arial MT"/>
                <a:sym typeface="Arial" panose="020B0604020202020204"/>
              </a:rPr>
              <a:t>3</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21" name="object 21"/>
          <p:cNvSpPr txBox="1"/>
          <p:nvPr/>
        </p:nvSpPr>
        <p:spPr>
          <a:xfrm>
            <a:off x="669577" y="3452363"/>
            <a:ext cx="2405041" cy="487827"/>
          </a:xfrm>
          <a:prstGeom prst="rect">
            <a:avLst/>
          </a:prstGeom>
        </p:spPr>
        <p:txBody>
          <a:bodyPr vert="horz" wrap="square" lIns="0" tIns="8573" rIns="0" bIns="0" rtlCol="0">
            <a:spAutoFit/>
          </a:bodyPr>
          <a:lstStyle/>
          <a:p>
            <a:pPr marL="9525" marR="3810" lvl="0" indent="0" algn="just" defTabSz="685800" rtl="0" eaLnBrk="1" fontAlgn="auto" latinLnBrk="0" hangingPunct="1">
              <a:lnSpc>
                <a:spcPct val="123300"/>
              </a:lnSpc>
              <a:spcBef>
                <a:spcPts val="68"/>
              </a:spcBef>
              <a:spcAft>
                <a:spcPts val="0"/>
              </a:spcAft>
              <a:buClrTx/>
              <a:buSzTx/>
              <a:buFont typeface="Arial" panose="020B0604020202020204"/>
              <a:buNone/>
              <a:tabLst/>
              <a:defRPr/>
            </a:pPr>
            <a:r>
              <a:rPr kumimoji="0" lang="en-IN"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Growing demand for urban transport  in EU cities.</a:t>
            </a:r>
          </a:p>
          <a:p>
            <a:pPr marL="9525" marR="3810" lvl="0" indent="0" algn="just" defTabSz="685800" rtl="0" eaLnBrk="1" fontAlgn="auto" latinLnBrk="0" hangingPunct="1">
              <a:lnSpc>
                <a:spcPct val="123300"/>
              </a:lnSpc>
              <a:spcBef>
                <a:spcPts val="68"/>
              </a:spcBef>
              <a:spcAft>
                <a:spcPts val="0"/>
              </a:spcAft>
              <a:buClrTx/>
              <a:buSzTx/>
              <a:buFont typeface="Arial" panose="020B0604020202020204"/>
              <a:buNone/>
              <a:tabLst/>
              <a:defRPr/>
            </a:pPr>
            <a:r>
              <a:rPr kumimoji="0" lang="en-IN" sz="82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Corporate partnerships with e-com for large fleet order</a:t>
            </a:r>
          </a:p>
          <a:p>
            <a:pPr marL="9525" marR="3810" lvl="0" indent="0" algn="just" defTabSz="685800" rtl="0" eaLnBrk="1" fontAlgn="auto" latinLnBrk="0" hangingPunct="1">
              <a:lnSpc>
                <a:spcPct val="123300"/>
              </a:lnSpc>
              <a:spcBef>
                <a:spcPts val="68"/>
              </a:spcBef>
              <a:spcAft>
                <a:spcPts val="0"/>
              </a:spcAft>
              <a:buClrTx/>
              <a:buSzTx/>
              <a:buFont typeface="Arial" panose="020B0604020202020204"/>
              <a:buNone/>
              <a:tabLst/>
              <a:defRPr/>
            </a:pPr>
            <a:r>
              <a:rPr kumimoji="0" sz="825" b="0" i="0" u="none" strike="noStrike" kern="1200" cap="none" spc="-38" normalizeH="0" baseline="0" noProof="0" dirty="0">
                <a:ln>
                  <a:noFill/>
                </a:ln>
                <a:solidFill>
                  <a:srgbClr val="44536A"/>
                </a:solidFill>
                <a:effectLst/>
                <a:uLnTx/>
                <a:uFillTx/>
                <a:latin typeface="Arial MT"/>
                <a:ea typeface="+mn-ea"/>
                <a:cs typeface="Arial MT"/>
                <a:sym typeface="Arial" panose="020B0604020202020204"/>
              </a:rPr>
              <a:t>P</a:t>
            </a:r>
            <a:r>
              <a:rPr kumimoji="0" sz="825"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r</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o</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v</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e</a:t>
            </a:r>
            <a:r>
              <a:rPr kumimoji="0" sz="82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n</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t</a:t>
            </a:r>
            <a:r>
              <a:rPr kumimoji="0" sz="825"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r</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a</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c</a:t>
            </a:r>
            <a:r>
              <a:rPr kumimoji="0" sz="82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k</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r</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e</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c</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o</a:t>
            </a:r>
            <a:r>
              <a:rPr kumimoji="0" sz="825"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r</a:t>
            </a:r>
            <a:r>
              <a:rPr kumimoji="0" sz="82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d</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o</a:t>
            </a:r>
            <a:r>
              <a:rPr kumimoji="0" sz="82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f</a:t>
            </a:r>
            <a:r>
              <a:rPr kumimoji="0" sz="825"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t</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h</a:t>
            </a:r>
            <a:r>
              <a:rPr kumimoji="0" sz="82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e</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m</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od</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e</a:t>
            </a:r>
            <a:r>
              <a:rPr kumimoji="0" sz="82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l</a:t>
            </a:r>
            <a:r>
              <a:rPr kumimoji="0" sz="825" b="0" i="0" u="none" strike="noStrike" kern="1200" cap="none" spc="-49"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a</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n</a:t>
            </a:r>
            <a:r>
              <a:rPr kumimoji="0" sz="82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d</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t</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h</a:t>
            </a:r>
            <a:r>
              <a:rPr kumimoji="0" sz="82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e</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c</a:t>
            </a:r>
            <a:r>
              <a:rPr kumimoji="0" sz="82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ompa</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n</a:t>
            </a:r>
            <a:r>
              <a:rPr kumimoji="0" sz="82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y</a:t>
            </a:r>
            <a:endPar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22" name="object 22"/>
          <p:cNvSpPr txBox="1"/>
          <p:nvPr/>
        </p:nvSpPr>
        <p:spPr>
          <a:xfrm>
            <a:off x="77030" y="4192292"/>
            <a:ext cx="1181576" cy="137538"/>
          </a:xfrm>
          <a:prstGeom prst="rect">
            <a:avLst/>
          </a:prstGeom>
        </p:spPr>
        <p:txBody>
          <a:bodyPr vert="horz" wrap="square" lIns="0" tIns="10478" rIns="0" bIns="0" rtlCol="0">
            <a:spAutoFit/>
          </a:bodyPr>
          <a:lstStyle/>
          <a:p>
            <a:pPr marL="9525" marR="0" lvl="0" indent="0" algn="l" defTabSz="685800" rtl="0" eaLnBrk="1" fontAlgn="auto" latinLnBrk="0" hangingPunct="1">
              <a:lnSpc>
                <a:spcPct val="100000"/>
              </a:lnSpc>
              <a:spcBef>
                <a:spcPts val="83"/>
              </a:spcBef>
              <a:spcAft>
                <a:spcPts val="0"/>
              </a:spcAft>
              <a:buClrTx/>
              <a:buSzTx/>
              <a:buFont typeface="Arial" panose="020B0604020202020204"/>
              <a:buNone/>
              <a:tabLst/>
              <a:defRPr/>
            </a:pPr>
            <a:r>
              <a:rPr kumimoji="0" sz="825" b="1" i="0" u="none" strike="noStrike" kern="1200" cap="none" spc="-49"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B</a:t>
            </a:r>
            <a:r>
              <a:rPr kumimoji="0" sz="825" b="1" i="0" u="none" strike="noStrike" kern="1200" cap="none" spc="-19"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OT</a:t>
            </a:r>
            <a:r>
              <a:rPr kumimoji="0" sz="825" b="1" i="0" u="none" strike="noStrike" kern="1200" cap="none" spc="-26"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19"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49"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M</a:t>
            </a:r>
            <a:r>
              <a:rPr kumimoji="0" sz="825" b="1" i="0" u="none" strike="noStrike" kern="1200" cap="none" spc="-41"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3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3</a:t>
            </a:r>
            <a:r>
              <a:rPr kumimoji="0" sz="825" b="1" i="0" u="none" strike="noStrike" kern="1200" cap="none" spc="105"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49"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Res</a:t>
            </a:r>
            <a:r>
              <a:rPr kumimoji="0" sz="825" b="1" i="0" u="none" strike="noStrike" kern="1200" cap="none" spc="-45"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erva</a:t>
            </a:r>
            <a:r>
              <a:rPr kumimoji="0" sz="825" b="1" i="0" u="none" strike="noStrike" kern="1200" cap="none" spc="-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26"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i</a:t>
            </a:r>
            <a:r>
              <a:rPr kumimoji="0" sz="825" b="1" i="0" u="none" strike="noStrike" kern="1200" cap="none" spc="-23"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26"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n</a:t>
            </a:r>
            <a:r>
              <a:rPr kumimoji="0" sz="825" b="1" i="0" u="none" strike="noStrike" kern="1200" cap="none" spc="-34" normalizeH="0" baseline="0" noProof="0" dirty="0">
                <a:ln>
                  <a:noFill/>
                </a:ln>
                <a:solidFill>
                  <a:srgbClr val="44536A"/>
                </a:solidFill>
                <a:effectLst/>
                <a:uLnTx/>
                <a:uFillTx/>
                <a:latin typeface="Arial" panose="020B0604020202020204"/>
                <a:ea typeface="+mn-ea"/>
                <a:cs typeface="Arial" panose="020B0604020202020204"/>
                <a:sym typeface="Arial" panose="020B0604020202020204"/>
              </a:rPr>
              <a:t>s</a:t>
            </a:r>
            <a:endParaRPr kumimoji="0" sz="82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23" name="object 23"/>
          <p:cNvSpPr txBox="1"/>
          <p:nvPr/>
        </p:nvSpPr>
        <p:spPr>
          <a:xfrm>
            <a:off x="50795" y="4335937"/>
            <a:ext cx="571976" cy="148598"/>
          </a:xfrm>
          <a:prstGeom prst="rect">
            <a:avLst/>
          </a:prstGeom>
          <a:solidFill>
            <a:srgbClr val="833B0C"/>
          </a:solidFill>
        </p:spPr>
        <p:txBody>
          <a:bodyPr vert="horz" wrap="square" lIns="0" tIns="21431" rIns="0" bIns="0" rtlCol="0">
            <a:spAutoFit/>
          </a:bodyPr>
          <a:lstStyle/>
          <a:p>
            <a:pPr marL="0" marR="18574"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34" normalizeH="0" baseline="0" noProof="0" dirty="0">
                <a:ln>
                  <a:noFill/>
                </a:ln>
                <a:solidFill>
                  <a:prstClr val="black"/>
                </a:solidFill>
                <a:effectLst/>
                <a:uLnTx/>
                <a:uFillTx/>
                <a:latin typeface="Arial MT"/>
                <a:ea typeface="+mn-ea"/>
                <a:cs typeface="Arial MT"/>
                <a:sym typeface="Arial" panose="020B0604020202020204"/>
              </a:rPr>
              <a:t>1</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24" name="object 24"/>
          <p:cNvSpPr txBox="1"/>
          <p:nvPr/>
        </p:nvSpPr>
        <p:spPr>
          <a:xfrm>
            <a:off x="50795" y="4491141"/>
            <a:ext cx="571976" cy="147637"/>
          </a:xfrm>
          <a:prstGeom prst="rect">
            <a:avLst/>
          </a:prstGeom>
          <a:solidFill>
            <a:srgbClr val="C55811"/>
          </a:solidFill>
        </p:spPr>
        <p:txBody>
          <a:bodyPr vert="horz" wrap="square" lIns="0" tIns="20479" rIns="0" bIns="0" rtlCol="0">
            <a:spAutoFit/>
          </a:bodyPr>
          <a:lstStyle/>
          <a:p>
            <a:pPr marL="0" marR="18574" lvl="0" indent="0" algn="r" defTabSz="685800" rtl="0" eaLnBrk="1" fontAlgn="auto" latinLnBrk="0" hangingPunct="1">
              <a:lnSpc>
                <a:spcPct val="100000"/>
              </a:lnSpc>
              <a:spcBef>
                <a:spcPts val="161"/>
              </a:spcBef>
              <a:spcAft>
                <a:spcPts val="0"/>
              </a:spcAft>
              <a:buClrTx/>
              <a:buSzTx/>
              <a:buFont typeface="Arial" panose="020B0604020202020204"/>
              <a:buNone/>
              <a:tabLst/>
              <a:defRPr/>
            </a:pPr>
            <a:r>
              <a:rPr kumimoji="0" sz="825" b="0" i="0" u="none" strike="noStrike" kern="1200" cap="none" spc="-34" normalizeH="0" baseline="0" noProof="0" dirty="0">
                <a:ln>
                  <a:noFill/>
                </a:ln>
                <a:solidFill>
                  <a:prstClr val="black"/>
                </a:solidFill>
                <a:effectLst/>
                <a:uLnTx/>
                <a:uFillTx/>
                <a:latin typeface="Arial MT"/>
                <a:ea typeface="+mn-ea"/>
                <a:cs typeface="Arial MT"/>
                <a:sym typeface="Arial" panose="020B0604020202020204"/>
              </a:rPr>
              <a:t>2</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25" name="object 25"/>
          <p:cNvSpPr txBox="1"/>
          <p:nvPr/>
        </p:nvSpPr>
        <p:spPr>
          <a:xfrm>
            <a:off x="50795" y="4645400"/>
            <a:ext cx="571976" cy="148598"/>
          </a:xfrm>
          <a:prstGeom prst="rect">
            <a:avLst/>
          </a:prstGeom>
          <a:solidFill>
            <a:srgbClr val="EC7C30"/>
          </a:solidFill>
        </p:spPr>
        <p:txBody>
          <a:bodyPr vert="horz" wrap="square" lIns="0" tIns="21431" rIns="0" bIns="0" rtlCol="0">
            <a:spAutoFit/>
          </a:bodyPr>
          <a:lstStyle/>
          <a:p>
            <a:pPr marL="0" marR="18574"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34" normalizeH="0" baseline="0" noProof="0" dirty="0">
                <a:ln>
                  <a:noFill/>
                </a:ln>
                <a:solidFill>
                  <a:prstClr val="black"/>
                </a:solidFill>
                <a:effectLst/>
                <a:uLnTx/>
                <a:uFillTx/>
                <a:latin typeface="Arial MT"/>
                <a:ea typeface="+mn-ea"/>
                <a:cs typeface="Arial MT"/>
                <a:sym typeface="Arial" panose="020B0604020202020204"/>
              </a:rPr>
              <a:t>3</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26" name="object 26"/>
          <p:cNvSpPr txBox="1"/>
          <p:nvPr/>
        </p:nvSpPr>
        <p:spPr>
          <a:xfrm>
            <a:off x="631525" y="4319629"/>
            <a:ext cx="2664568" cy="486832"/>
          </a:xfrm>
          <a:prstGeom prst="rect">
            <a:avLst/>
          </a:prstGeom>
        </p:spPr>
        <p:txBody>
          <a:bodyPr vert="horz" wrap="square" lIns="0" tIns="9049" rIns="0" bIns="0" rtlCol="0">
            <a:spAutoFit/>
          </a:bodyPr>
          <a:lstStyle/>
          <a:p>
            <a:pPr marL="9525" marR="161925" lvl="0" indent="0" algn="l" defTabSz="685800" rtl="0" eaLnBrk="1" fontAlgn="auto" latinLnBrk="0" hangingPunct="1">
              <a:lnSpc>
                <a:spcPct val="122700"/>
              </a:lnSpc>
              <a:spcBef>
                <a:spcPts val="71"/>
              </a:spcBef>
              <a:spcAft>
                <a:spcPts val="0"/>
              </a:spcAft>
              <a:buClrTx/>
              <a:buSzTx/>
              <a:buFont typeface="Arial" panose="020B0604020202020204"/>
              <a:buNone/>
              <a:tabLst/>
              <a:defRPr/>
            </a:pPr>
            <a:r>
              <a:rPr kumimoji="0" lang="en-IN" sz="825" b="0" i="0" u="none" strike="noStrike" kern="1200" cap="none" spc="-38" normalizeH="0" baseline="0" noProof="0" dirty="0">
                <a:ln>
                  <a:noFill/>
                </a:ln>
                <a:solidFill>
                  <a:srgbClr val="44536A"/>
                </a:solidFill>
                <a:effectLst/>
                <a:uLnTx/>
                <a:uFillTx/>
                <a:latin typeface="Arial MT"/>
                <a:ea typeface="+mn-ea"/>
                <a:cs typeface="Arial MT"/>
                <a:sym typeface="Arial" panose="020B0604020202020204"/>
              </a:rPr>
              <a:t>Limited range could restrict usage to shorter urban routes</a:t>
            </a:r>
          </a:p>
          <a:p>
            <a:pPr marL="9525" marR="161925" lvl="0" indent="0" algn="l" defTabSz="685800" rtl="0" eaLnBrk="1" fontAlgn="auto" latinLnBrk="0" hangingPunct="1">
              <a:lnSpc>
                <a:spcPct val="122700"/>
              </a:lnSpc>
              <a:spcBef>
                <a:spcPts val="71"/>
              </a:spcBef>
              <a:spcAft>
                <a:spcPts val="0"/>
              </a:spcAft>
              <a:buClrTx/>
              <a:buSzTx/>
              <a:buFont typeface="Arial" panose="020B0604020202020204"/>
              <a:buNone/>
              <a:tabLst/>
              <a:defRPr/>
            </a:pPr>
            <a:r>
              <a:rPr kumimoji="0" sz="82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217"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38" normalizeH="0" baseline="0" noProof="0" dirty="0">
                <a:ln>
                  <a:noFill/>
                </a:ln>
                <a:solidFill>
                  <a:srgbClr val="44536A"/>
                </a:solidFill>
                <a:effectLst/>
                <a:uLnTx/>
                <a:uFillTx/>
                <a:latin typeface="Arial MT"/>
                <a:ea typeface="+mn-ea"/>
                <a:cs typeface="Arial MT"/>
                <a:sym typeface="Arial" panose="020B0604020202020204"/>
              </a:rPr>
              <a:t>Relatively</a:t>
            </a:r>
            <a:r>
              <a:rPr kumimoji="0" sz="82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41" normalizeH="0" baseline="0" noProof="0" dirty="0">
                <a:ln>
                  <a:noFill/>
                </a:ln>
                <a:solidFill>
                  <a:srgbClr val="44536A"/>
                </a:solidFill>
                <a:effectLst/>
                <a:uLnTx/>
                <a:uFillTx/>
                <a:latin typeface="Arial MT"/>
                <a:ea typeface="+mn-ea"/>
                <a:cs typeface="Arial MT"/>
                <a:sym typeface="Arial" panose="020B0604020202020204"/>
              </a:rPr>
              <a:t>smaller</a:t>
            </a:r>
            <a:r>
              <a:rPr kumimoji="0" sz="82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size</a:t>
            </a:r>
            <a:r>
              <a:rPr kumimoji="0" sz="825" b="0" i="0" u="none" strike="noStrike" kern="1200" cap="none" spc="-34"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of</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target </a:t>
            </a:r>
            <a:r>
              <a:rPr kumimoji="0" sz="825" b="0" i="0" u="none" strike="noStrike" kern="1200" cap="none" spc="-34" normalizeH="0" baseline="0" noProof="0" dirty="0">
                <a:ln>
                  <a:noFill/>
                </a:ln>
                <a:solidFill>
                  <a:srgbClr val="44536A"/>
                </a:solidFill>
                <a:effectLst/>
                <a:uLnTx/>
                <a:uFillTx/>
                <a:latin typeface="Arial MT"/>
                <a:ea typeface="+mn-ea"/>
                <a:cs typeface="Arial MT"/>
                <a:sym typeface="Arial" panose="020B0604020202020204"/>
              </a:rPr>
              <a:t>addressable </a:t>
            </a:r>
            <a:r>
              <a:rPr kumimoji="0" sz="82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market</a:t>
            </a:r>
            <a:endPar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9525" marR="0" lvl="0" indent="0" algn="l" defTabSz="685800" rtl="0" eaLnBrk="1" fontAlgn="auto" latinLnBrk="0" hangingPunct="1">
              <a:lnSpc>
                <a:spcPct val="100000"/>
              </a:lnSpc>
              <a:spcBef>
                <a:spcPts val="233"/>
              </a:spcBef>
              <a:spcAft>
                <a:spcPts val="0"/>
              </a:spcAft>
              <a:buClrTx/>
              <a:buSzTx/>
              <a:buFont typeface="Arial" panose="020B0604020202020204"/>
              <a:buNone/>
              <a:tabLst/>
              <a:defRPr/>
            </a:pPr>
            <a:r>
              <a:rPr kumimoji="0" sz="825" b="0" i="0" u="none" strike="noStrike" kern="1200" cap="none" spc="-49" normalizeH="0" baseline="0" noProof="0" dirty="0">
                <a:ln>
                  <a:noFill/>
                </a:ln>
                <a:solidFill>
                  <a:srgbClr val="44536A"/>
                </a:solidFill>
                <a:effectLst/>
                <a:uLnTx/>
                <a:uFillTx/>
                <a:latin typeface="Arial MT"/>
                <a:ea typeface="+mn-ea"/>
                <a:cs typeface="Arial MT"/>
                <a:sym typeface="Arial" panose="020B0604020202020204"/>
              </a:rPr>
              <a:t>H</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ig</a:t>
            </a:r>
            <a:r>
              <a:rPr kumimoji="0" sz="825" b="0" i="0" u="none" strike="noStrike" kern="1200" cap="none" spc="-34" normalizeH="0" baseline="0" noProof="0" dirty="0">
                <a:ln>
                  <a:noFill/>
                </a:ln>
                <a:solidFill>
                  <a:srgbClr val="44536A"/>
                </a:solidFill>
                <a:effectLst/>
                <a:uLnTx/>
                <a:uFillTx/>
                <a:latin typeface="Arial MT"/>
                <a:ea typeface="+mn-ea"/>
                <a:cs typeface="Arial MT"/>
                <a:sym typeface="Arial" panose="020B0604020202020204"/>
              </a:rPr>
              <a:t>h </a:t>
            </a:r>
            <a:r>
              <a:rPr kumimoji="0" sz="825" b="0" i="0" u="none" strike="noStrike" kern="1200" cap="none" spc="-53" normalizeH="0" baseline="0" noProof="0" dirty="0">
                <a:ln>
                  <a:noFill/>
                </a:ln>
                <a:solidFill>
                  <a:srgbClr val="44536A"/>
                </a:solidFill>
                <a:effectLst/>
                <a:uLnTx/>
                <a:uFillTx/>
                <a:latin typeface="Arial MT"/>
                <a:ea typeface="+mn-ea"/>
                <a:cs typeface="Arial MT"/>
                <a:sym typeface="Arial" panose="020B0604020202020204"/>
              </a:rPr>
              <a:t>i</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n</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v</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e</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t</a:t>
            </a:r>
            <a:r>
              <a:rPr kumimoji="0" sz="825" b="0" i="0" u="none" strike="noStrike" kern="1200" cap="none" spc="-68" normalizeH="0" baseline="0" noProof="0" dirty="0">
                <a:ln>
                  <a:noFill/>
                </a:ln>
                <a:solidFill>
                  <a:srgbClr val="44536A"/>
                </a:solidFill>
                <a:effectLst/>
                <a:uLnTx/>
                <a:uFillTx/>
                <a:latin typeface="Arial MT"/>
                <a:ea typeface="+mn-ea"/>
                <a:cs typeface="Arial MT"/>
                <a:sym typeface="Arial" panose="020B0604020202020204"/>
              </a:rPr>
              <a:t>m</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en</a:t>
            </a:r>
            <a:r>
              <a:rPr kumimoji="0" sz="82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t</a:t>
            </a:r>
            <a:r>
              <a:rPr kumimoji="0" sz="82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a</a:t>
            </a:r>
            <a:r>
              <a:rPr kumimoji="0" sz="825" b="0" i="0" u="none" strike="noStrike" kern="1200" cap="none" spc="-49" normalizeH="0" baseline="0" noProof="0" dirty="0">
                <a:ln>
                  <a:noFill/>
                </a:ln>
                <a:solidFill>
                  <a:srgbClr val="44536A"/>
                </a:solidFill>
                <a:effectLst/>
                <a:uLnTx/>
                <a:uFillTx/>
                <a:latin typeface="Arial MT"/>
                <a:ea typeface="+mn-ea"/>
                <a:cs typeface="Arial MT"/>
                <a:sym typeface="Arial" panose="020B0604020202020204"/>
              </a:rPr>
              <a:t>n</a:t>
            </a:r>
            <a:r>
              <a:rPr kumimoji="0" sz="825" b="0" i="0" u="none" strike="noStrike" kern="1200" cap="none" spc="-34" normalizeH="0" baseline="0" noProof="0" dirty="0">
                <a:ln>
                  <a:noFill/>
                </a:ln>
                <a:solidFill>
                  <a:srgbClr val="44536A"/>
                </a:solidFill>
                <a:effectLst/>
                <a:uLnTx/>
                <a:uFillTx/>
                <a:latin typeface="Arial MT"/>
                <a:ea typeface="+mn-ea"/>
                <a:cs typeface="Arial MT"/>
                <a:sym typeface="Arial" panose="020B0604020202020204"/>
              </a:rPr>
              <a:t>d </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f</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i</a:t>
            </a:r>
            <a:r>
              <a:rPr kumimoji="0" sz="825" b="0" i="0" u="none" strike="noStrike" kern="1200" cap="none" spc="-53" normalizeH="0" baseline="0" noProof="0" dirty="0">
                <a:ln>
                  <a:noFill/>
                </a:ln>
                <a:solidFill>
                  <a:srgbClr val="44536A"/>
                </a:solidFill>
                <a:effectLst/>
                <a:uLnTx/>
                <a:uFillTx/>
                <a:latin typeface="Arial MT"/>
                <a:ea typeface="+mn-ea"/>
                <a:cs typeface="Arial MT"/>
                <a:sym typeface="Arial" panose="020B0604020202020204"/>
              </a:rPr>
              <a:t>e</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rc</a:t>
            </a:r>
            <a:r>
              <a:rPr kumimoji="0" sz="825" b="0" i="0" u="none" strike="noStrike" kern="1200" cap="none" spc="-34" normalizeH="0" baseline="0" noProof="0" dirty="0">
                <a:ln>
                  <a:noFill/>
                </a:ln>
                <a:solidFill>
                  <a:srgbClr val="44536A"/>
                </a:solidFill>
                <a:effectLst/>
                <a:uLnTx/>
                <a:uFillTx/>
                <a:latin typeface="Arial MT"/>
                <a:ea typeface="+mn-ea"/>
                <a:cs typeface="Arial MT"/>
                <a:sym typeface="Arial" panose="020B0604020202020204"/>
              </a:rPr>
              <a:t>e </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o</a:t>
            </a:r>
            <a:r>
              <a:rPr kumimoji="0" sz="825" b="0" i="0" u="none" strike="noStrike" kern="1200" cap="none" spc="-64" normalizeH="0" baseline="0" noProof="0" dirty="0">
                <a:ln>
                  <a:noFill/>
                </a:ln>
                <a:solidFill>
                  <a:srgbClr val="44536A"/>
                </a:solidFill>
                <a:effectLst/>
                <a:uLnTx/>
                <a:uFillTx/>
                <a:latin typeface="Arial MT"/>
                <a:ea typeface="+mn-ea"/>
                <a:cs typeface="Arial MT"/>
                <a:sym typeface="Arial" panose="020B0604020202020204"/>
              </a:rPr>
              <a:t>m</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pe</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t</a:t>
            </a:r>
            <a:r>
              <a:rPr kumimoji="0" sz="825" b="0" i="0" u="none" strike="noStrike" kern="1200" cap="none" spc="-53" normalizeH="0" baseline="0" noProof="0" dirty="0">
                <a:ln>
                  <a:noFill/>
                </a:ln>
                <a:solidFill>
                  <a:srgbClr val="44536A"/>
                </a:solidFill>
                <a:effectLst/>
                <a:uLnTx/>
                <a:uFillTx/>
                <a:latin typeface="Arial MT"/>
                <a:ea typeface="+mn-ea"/>
                <a:cs typeface="Arial MT"/>
                <a:sym typeface="Arial" panose="020B0604020202020204"/>
              </a:rPr>
              <a:t>i</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t</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io</a:t>
            </a:r>
            <a:r>
              <a:rPr kumimoji="0" sz="825" b="0" i="0" u="none" strike="noStrike" kern="1200" cap="none" spc="-34" normalizeH="0" baseline="0" noProof="0" dirty="0">
                <a:ln>
                  <a:noFill/>
                </a:ln>
                <a:solidFill>
                  <a:srgbClr val="44536A"/>
                </a:solidFill>
                <a:effectLst/>
                <a:uLnTx/>
                <a:uFillTx/>
                <a:latin typeface="Arial MT"/>
                <a:ea typeface="+mn-ea"/>
                <a:cs typeface="Arial MT"/>
                <a:sym typeface="Arial" panose="020B0604020202020204"/>
              </a:rPr>
              <a:t>n </a:t>
            </a:r>
            <a:r>
              <a:rPr kumimoji="0" sz="82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f</a:t>
            </a:r>
            <a:r>
              <a:rPr kumimoji="0" sz="82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r</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o</a:t>
            </a:r>
            <a:r>
              <a:rPr kumimoji="0" sz="825" b="0" i="0" u="none" strike="noStrike" kern="1200" cap="none" spc="-49" normalizeH="0" baseline="0" noProof="0" dirty="0">
                <a:ln>
                  <a:noFill/>
                </a:ln>
                <a:solidFill>
                  <a:srgbClr val="44536A"/>
                </a:solidFill>
                <a:effectLst/>
                <a:uLnTx/>
                <a:uFillTx/>
                <a:latin typeface="Arial MT"/>
                <a:ea typeface="+mn-ea"/>
                <a:cs typeface="Arial MT"/>
                <a:sym typeface="Arial" panose="020B0604020202020204"/>
              </a:rPr>
              <a:t>m</a:t>
            </a:r>
            <a:r>
              <a:rPr kumimoji="0" sz="825" b="0" i="0" u="none" strike="noStrike" kern="1200" cap="none" spc="-38" normalizeH="0" baseline="0" noProof="0" dirty="0">
                <a:ln>
                  <a:noFill/>
                </a:ln>
                <a:solidFill>
                  <a:srgbClr val="44536A"/>
                </a:solidFill>
                <a:effectLst/>
                <a:uLnTx/>
                <a:uFillTx/>
                <a:latin typeface="Arial MT"/>
                <a:ea typeface="+mn-ea"/>
                <a:cs typeface="Arial MT"/>
                <a:sym typeface="Arial" panose="020B0604020202020204"/>
              </a:rPr>
              <a:t> </a:t>
            </a:r>
            <a:r>
              <a:rPr kumimoji="0" sz="825" b="0" i="0" u="none" strike="noStrike" kern="1200" cap="none" spc="-53" normalizeH="0" baseline="0" noProof="0" dirty="0">
                <a:ln>
                  <a:noFill/>
                </a:ln>
                <a:solidFill>
                  <a:srgbClr val="44536A"/>
                </a:solidFill>
                <a:effectLst/>
                <a:uLnTx/>
                <a:uFillTx/>
                <a:latin typeface="Arial MT"/>
                <a:ea typeface="+mn-ea"/>
                <a:cs typeface="Arial MT"/>
                <a:sym typeface="Arial" panose="020B0604020202020204"/>
              </a:rPr>
              <a:t>i</a:t>
            </a:r>
            <a:r>
              <a:rPr kumimoji="0" sz="825" b="0" i="0" u="none" strike="noStrike" kern="1200" cap="none" spc="-49" normalizeH="0" baseline="0" noProof="0" dirty="0">
                <a:ln>
                  <a:noFill/>
                </a:ln>
                <a:solidFill>
                  <a:srgbClr val="44536A"/>
                </a:solidFill>
                <a:effectLst/>
                <a:uLnTx/>
                <a:uFillTx/>
                <a:latin typeface="Arial MT"/>
                <a:ea typeface="+mn-ea"/>
                <a:cs typeface="Arial MT"/>
                <a:sym typeface="Arial" panose="020B0604020202020204"/>
              </a:rPr>
              <a:t>n</a:t>
            </a:r>
            <a:r>
              <a:rPr kumimoji="0" sz="82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c</a:t>
            </a:r>
            <a:r>
              <a:rPr kumimoji="0" sz="825" b="0" i="0" u="none" strike="noStrike" kern="1200" cap="none" spc="-49" normalizeH="0" baseline="0" noProof="0" dirty="0">
                <a:ln>
                  <a:noFill/>
                </a:ln>
                <a:solidFill>
                  <a:srgbClr val="44536A"/>
                </a:solidFill>
                <a:effectLst/>
                <a:uLnTx/>
                <a:uFillTx/>
                <a:latin typeface="Arial MT"/>
                <a:ea typeface="+mn-ea"/>
                <a:cs typeface="Arial MT"/>
                <a:sym typeface="Arial" panose="020B0604020202020204"/>
              </a:rPr>
              <a:t>u</a:t>
            </a:r>
            <a:r>
              <a:rPr kumimoji="0" sz="825" b="0" i="0" u="none" strike="noStrike" kern="1200" cap="none" spc="-68" normalizeH="0" baseline="0" noProof="0" dirty="0">
                <a:ln>
                  <a:noFill/>
                </a:ln>
                <a:solidFill>
                  <a:srgbClr val="44536A"/>
                </a:solidFill>
                <a:effectLst/>
                <a:uLnTx/>
                <a:uFillTx/>
                <a:latin typeface="Arial MT"/>
                <a:ea typeface="+mn-ea"/>
                <a:cs typeface="Arial MT"/>
                <a:sym typeface="Arial" panose="020B0604020202020204"/>
              </a:rPr>
              <a:t>m</a:t>
            </a:r>
            <a:r>
              <a:rPr kumimoji="0" sz="825" b="0" i="0" u="none" strike="noStrike" kern="1200" cap="none" spc="-49" normalizeH="0" baseline="0" noProof="0" dirty="0">
                <a:ln>
                  <a:noFill/>
                </a:ln>
                <a:solidFill>
                  <a:srgbClr val="44536A"/>
                </a:solidFill>
                <a:effectLst/>
                <a:uLnTx/>
                <a:uFillTx/>
                <a:latin typeface="Arial MT"/>
                <a:ea typeface="+mn-ea"/>
                <a:cs typeface="Arial MT"/>
                <a:sym typeface="Arial" panose="020B0604020202020204"/>
              </a:rPr>
              <a:t>e</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b</a:t>
            </a:r>
            <a:r>
              <a:rPr kumimoji="0" sz="825" b="0" i="0" u="none" strike="noStrike" kern="1200" cap="none" spc="-49" normalizeH="0" baseline="0" noProof="0" dirty="0">
                <a:ln>
                  <a:noFill/>
                </a:ln>
                <a:solidFill>
                  <a:srgbClr val="44536A"/>
                </a:solidFill>
                <a:effectLst/>
                <a:uLnTx/>
                <a:uFillTx/>
                <a:latin typeface="Arial MT"/>
                <a:ea typeface="+mn-ea"/>
                <a:cs typeface="Arial MT"/>
                <a:sym typeface="Arial" panose="020B0604020202020204"/>
              </a:rPr>
              <a:t>e</a:t>
            </a:r>
            <a:r>
              <a:rPr kumimoji="0" sz="825" b="0" i="0" u="none" strike="noStrike" kern="1200" cap="none" spc="-45" normalizeH="0" baseline="0" noProof="0" dirty="0">
                <a:ln>
                  <a:noFill/>
                </a:ln>
                <a:solidFill>
                  <a:srgbClr val="44536A"/>
                </a:solidFill>
                <a:effectLst/>
                <a:uLnTx/>
                <a:uFillTx/>
                <a:latin typeface="Arial MT"/>
                <a:ea typeface="+mn-ea"/>
                <a:cs typeface="Arial MT"/>
                <a:sym typeface="Arial" panose="020B0604020202020204"/>
              </a:rPr>
              <a:t>n</a:t>
            </a:r>
            <a:r>
              <a:rPr kumimoji="0" sz="82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t</a:t>
            </a:r>
            <a:r>
              <a:rPr kumimoji="0" sz="82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s</a:t>
            </a:r>
            <a:endPar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27" name="object 27"/>
          <p:cNvSpPr txBox="1"/>
          <p:nvPr/>
        </p:nvSpPr>
        <p:spPr>
          <a:xfrm>
            <a:off x="3378022" y="3312219"/>
            <a:ext cx="970121" cy="138019"/>
          </a:xfrm>
          <a:prstGeom prst="rect">
            <a:avLst/>
          </a:prstGeom>
        </p:spPr>
        <p:txBody>
          <a:bodyPr vert="horz" wrap="square" lIns="0" tIns="10954" rIns="0" bIns="0" rtlCol="0">
            <a:spAutoFit/>
          </a:bodyPr>
          <a:lstStyle/>
          <a:p>
            <a:pPr marL="9525" marR="0" lvl="0" indent="0" algn="l" defTabSz="685800" rtl="0" eaLnBrk="1" fontAlgn="auto" latinLnBrk="0" hangingPunct="1">
              <a:lnSpc>
                <a:spcPct val="100000"/>
              </a:lnSpc>
              <a:spcBef>
                <a:spcPts val="86"/>
              </a:spcBef>
              <a:spcAft>
                <a:spcPts val="0"/>
              </a:spcAft>
              <a:buClrTx/>
              <a:buSzTx/>
              <a:buFont typeface="Arial" panose="020B0604020202020204"/>
              <a:buNone/>
              <a:tabLst/>
              <a:defRPr/>
            </a:pPr>
            <a:r>
              <a:rPr kumimoji="0" sz="825" b="1" i="0" u="none" strike="noStrike" kern="1200" cap="none" spc="-3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4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56"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P </a:t>
            </a:r>
            <a:r>
              <a:rPr kumimoji="0" sz="825" b="1" i="0" u="none" strike="noStrike" kern="1200" cap="none" spc="-45"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3</a:t>
            </a:r>
            <a:r>
              <a:rPr kumimoji="0" sz="825" b="1" i="0" u="none" strike="noStrike" kern="1200" cap="none" spc="98"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4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38"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pp</a:t>
            </a:r>
            <a:r>
              <a:rPr kumimoji="0" sz="825" b="1" i="0" u="none" strike="noStrike" kern="1200" cap="none" spc="-3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6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r</a:t>
            </a:r>
            <a:r>
              <a:rPr kumimoji="0" sz="825" b="1" i="0" u="none" strike="noStrike" kern="1200" cap="none" spc="-1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38"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u</a:t>
            </a:r>
            <a:r>
              <a:rPr kumimoji="0" sz="825" b="1" i="0" u="none" strike="noStrike" kern="1200" cap="none" spc="-3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ni</a:t>
            </a:r>
            <a:r>
              <a:rPr kumimoji="0" sz="825" b="1" i="0" u="none" strike="noStrike" kern="1200" cap="none" spc="-1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3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i</a:t>
            </a:r>
            <a:r>
              <a:rPr kumimoji="0" sz="825" b="1" i="0" u="none" strike="noStrike" kern="1200" cap="none" spc="-56"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e</a:t>
            </a:r>
            <a:r>
              <a:rPr kumimoji="0" sz="825" b="1" i="0" u="none" strike="noStrike" kern="1200" cap="none" spc="-45"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s</a:t>
            </a:r>
            <a:endParaRPr kumimoji="0" sz="82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28" name="object 28"/>
          <p:cNvSpPr txBox="1"/>
          <p:nvPr/>
        </p:nvSpPr>
        <p:spPr>
          <a:xfrm>
            <a:off x="3130940" y="3456110"/>
            <a:ext cx="555784" cy="148598"/>
          </a:xfrm>
          <a:prstGeom prst="rect">
            <a:avLst/>
          </a:prstGeom>
          <a:solidFill>
            <a:srgbClr val="375522"/>
          </a:solidFill>
        </p:spPr>
        <p:txBody>
          <a:bodyPr vert="horz" wrap="square" lIns="0" tIns="21431" rIns="0" bIns="0" rtlCol="0">
            <a:spAutoFit/>
          </a:bodyPr>
          <a:lstStyle/>
          <a:p>
            <a:pPr marL="0" marR="17621"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1</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29" name="object 29"/>
          <p:cNvSpPr txBox="1"/>
          <p:nvPr/>
        </p:nvSpPr>
        <p:spPr>
          <a:xfrm>
            <a:off x="3130940" y="3611600"/>
            <a:ext cx="555784" cy="147637"/>
          </a:xfrm>
          <a:prstGeom prst="rect">
            <a:avLst/>
          </a:prstGeom>
          <a:solidFill>
            <a:srgbClr val="538235"/>
          </a:solidFill>
        </p:spPr>
        <p:txBody>
          <a:bodyPr vert="horz" wrap="square" lIns="0" tIns="20479" rIns="0" bIns="0" rtlCol="0">
            <a:spAutoFit/>
          </a:bodyPr>
          <a:lstStyle/>
          <a:p>
            <a:pPr marL="0" marR="17621" lvl="0" indent="0" algn="r" defTabSz="685800" rtl="0" eaLnBrk="1" fontAlgn="auto" latinLnBrk="0" hangingPunct="1">
              <a:lnSpc>
                <a:spcPct val="100000"/>
              </a:lnSpc>
              <a:spcBef>
                <a:spcPts val="161"/>
              </a:spcBef>
              <a:spcAft>
                <a:spcPts val="0"/>
              </a:spcAft>
              <a:buClrTx/>
              <a:buSzTx/>
              <a:buFont typeface="Arial" panose="020B0604020202020204"/>
              <a:buNone/>
              <a:tabLst/>
              <a:defRPr/>
            </a:pP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2</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30" name="object 30"/>
          <p:cNvSpPr txBox="1"/>
          <p:nvPr/>
        </p:nvSpPr>
        <p:spPr>
          <a:xfrm>
            <a:off x="3130940" y="3766143"/>
            <a:ext cx="555784" cy="148598"/>
          </a:xfrm>
          <a:prstGeom prst="rect">
            <a:avLst/>
          </a:prstGeom>
          <a:solidFill>
            <a:srgbClr val="A9D08E"/>
          </a:solidFill>
        </p:spPr>
        <p:txBody>
          <a:bodyPr vert="horz" wrap="square" lIns="0" tIns="21431" rIns="0" bIns="0" rtlCol="0">
            <a:spAutoFit/>
          </a:bodyPr>
          <a:lstStyle/>
          <a:p>
            <a:pPr marL="0" marR="17621"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3</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31" name="object 31"/>
          <p:cNvSpPr txBox="1"/>
          <p:nvPr/>
        </p:nvSpPr>
        <p:spPr>
          <a:xfrm>
            <a:off x="3695011" y="3439790"/>
            <a:ext cx="2423160" cy="487827"/>
          </a:xfrm>
          <a:prstGeom prst="rect">
            <a:avLst/>
          </a:prstGeom>
        </p:spPr>
        <p:txBody>
          <a:bodyPr vert="horz" wrap="square" lIns="0" tIns="8573" rIns="0" bIns="0" rtlCol="0">
            <a:spAutoFit/>
          </a:bodyPr>
          <a:lstStyle/>
          <a:p>
            <a:pPr marL="9525" marR="3810" lvl="0" indent="0" algn="l" defTabSz="685800" rtl="0" eaLnBrk="1" fontAlgn="auto" latinLnBrk="0" hangingPunct="1">
              <a:lnSpc>
                <a:spcPct val="123300"/>
              </a:lnSpc>
              <a:spcBef>
                <a:spcPts val="68"/>
              </a:spcBef>
              <a:spcAft>
                <a:spcPts val="0"/>
              </a:spcAft>
              <a:buClrTx/>
              <a:buSzTx/>
              <a:buFont typeface="Arial" panose="020B0604020202020204"/>
              <a:buNone/>
              <a:tabLst/>
              <a:defRPr/>
            </a:pPr>
            <a:r>
              <a:rPr kumimoji="0" lang="en-IN"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Partnerships with municipalities for fleet replacement</a:t>
            </a:r>
          </a:p>
          <a:p>
            <a:pPr marL="9525" marR="3810" lvl="0" indent="0" algn="l" defTabSz="685800" rtl="0" eaLnBrk="1" fontAlgn="auto" latinLnBrk="0" hangingPunct="1">
              <a:lnSpc>
                <a:spcPct val="123300"/>
              </a:lnSpc>
              <a:spcBef>
                <a:spcPts val="68"/>
              </a:spcBef>
              <a:spcAft>
                <a:spcPts val="0"/>
              </a:spcAft>
              <a:buClrTx/>
              <a:buSzTx/>
              <a:buFont typeface="Arial" panose="020B0604020202020204"/>
              <a:buNone/>
              <a:tabLst/>
              <a:defRPr/>
            </a:pPr>
            <a:r>
              <a:rPr kumimoji="0" sz="825" b="0" i="0" u="none" strike="noStrike" kern="1200" cap="none" spc="-41"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38"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Best</a:t>
            </a:r>
            <a:r>
              <a:rPr kumimoji="0" sz="825" b="0" i="0" u="none" strike="noStrike" kern="1200" cap="none" spc="-34"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41" normalizeH="0" baseline="0" noProof="0" dirty="0">
                <a:ln>
                  <a:noFill/>
                </a:ln>
                <a:solidFill>
                  <a:prstClr val="black"/>
                </a:solidFill>
                <a:effectLst/>
                <a:uLnTx/>
                <a:uFillTx/>
                <a:latin typeface="Arial MT"/>
                <a:ea typeface="+mn-ea"/>
                <a:cs typeface="Arial MT"/>
                <a:sym typeface="Arial" panose="020B0604020202020204"/>
              </a:rPr>
              <a:t>product</a:t>
            </a:r>
            <a:r>
              <a:rPr kumimoji="0" sz="825" b="0" i="0" u="none" strike="noStrike" kern="1200" cap="none" spc="-30"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41" normalizeH="0" baseline="0" noProof="0" dirty="0">
                <a:ln>
                  <a:noFill/>
                </a:ln>
                <a:solidFill>
                  <a:prstClr val="black"/>
                </a:solidFill>
                <a:effectLst/>
                <a:uLnTx/>
                <a:uFillTx/>
                <a:latin typeface="Arial MT"/>
                <a:ea typeface="+mn-ea"/>
                <a:cs typeface="Arial MT"/>
                <a:sym typeface="Arial" panose="020B0604020202020204"/>
              </a:rPr>
              <a:t>market</a:t>
            </a:r>
            <a:r>
              <a:rPr kumimoji="0" sz="825" b="0" i="0" u="none" strike="noStrike" kern="1200" cap="none" spc="-30"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34" normalizeH="0" baseline="0" noProof="0" dirty="0">
                <a:ln>
                  <a:noFill/>
                </a:ln>
                <a:solidFill>
                  <a:prstClr val="black"/>
                </a:solidFill>
                <a:effectLst/>
                <a:uLnTx/>
                <a:uFillTx/>
                <a:latin typeface="Arial MT"/>
                <a:ea typeface="+mn-ea"/>
                <a:cs typeface="Arial MT"/>
                <a:sym typeface="Arial" panose="020B0604020202020204"/>
              </a:rPr>
              <a:t>fit</a:t>
            </a:r>
            <a:r>
              <a:rPr kumimoji="0" sz="825" b="0" i="0" u="none" strike="noStrike" kern="1200" cap="none" spc="-30" normalizeH="0" baseline="0" noProof="0" dirty="0">
                <a:ln>
                  <a:noFill/>
                </a:ln>
                <a:solidFill>
                  <a:prstClr val="black"/>
                </a:solidFill>
                <a:effectLst/>
                <a:uLnTx/>
                <a:uFillTx/>
                <a:latin typeface="Arial MT"/>
                <a:ea typeface="+mn-ea"/>
                <a:cs typeface="Arial MT"/>
                <a:sym typeface="Arial" panose="020B0604020202020204"/>
              </a:rPr>
              <a:t> </a:t>
            </a:r>
            <a:endParaRPr kumimoji="0" lang="en-US" sz="825" b="0" i="0" u="none" strike="noStrike" kern="1200" cap="none" spc="-30" normalizeH="0" baseline="0" noProof="0" dirty="0">
              <a:ln>
                <a:noFill/>
              </a:ln>
              <a:solidFill>
                <a:prstClr val="black"/>
              </a:solidFill>
              <a:effectLst/>
              <a:uLnTx/>
              <a:uFillTx/>
              <a:latin typeface="Arial MT"/>
              <a:ea typeface="+mn-ea"/>
              <a:cs typeface="Arial MT"/>
              <a:sym typeface="Arial" panose="020B0604020202020204"/>
            </a:endParaRPr>
          </a:p>
          <a:p>
            <a:pPr marL="9525" marR="3810" lvl="0" indent="0" algn="l" defTabSz="685800" rtl="0" eaLnBrk="1" fontAlgn="auto" latinLnBrk="0" hangingPunct="1">
              <a:lnSpc>
                <a:spcPct val="123300"/>
              </a:lnSpc>
              <a:spcBef>
                <a:spcPts val="68"/>
              </a:spcBef>
              <a:spcAft>
                <a:spcPts val="0"/>
              </a:spcAft>
              <a:buClrTx/>
              <a:buSzTx/>
              <a:buFont typeface="Arial" panose="020B0604020202020204"/>
              <a:buNone/>
              <a:tabLst/>
              <a:defRPr/>
            </a:pPr>
            <a:r>
              <a:rPr kumimoji="0" lang="en-US"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Low Lifetime cost enhance B2B appeal</a:t>
            </a:r>
            <a:endPar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32" name="object 32"/>
          <p:cNvSpPr txBox="1"/>
          <p:nvPr/>
        </p:nvSpPr>
        <p:spPr>
          <a:xfrm>
            <a:off x="3154821" y="4192292"/>
            <a:ext cx="1113473" cy="137538"/>
          </a:xfrm>
          <a:prstGeom prst="rect">
            <a:avLst/>
          </a:prstGeom>
        </p:spPr>
        <p:txBody>
          <a:bodyPr vert="horz" wrap="square" lIns="0" tIns="10478" rIns="0" bIns="0" rtlCol="0">
            <a:spAutoFit/>
          </a:bodyPr>
          <a:lstStyle/>
          <a:p>
            <a:pPr marL="9525" marR="0" lvl="0" indent="0" algn="l" defTabSz="685800" rtl="0" eaLnBrk="1" fontAlgn="auto" latinLnBrk="0" hangingPunct="1">
              <a:lnSpc>
                <a:spcPct val="100000"/>
              </a:lnSpc>
              <a:spcBef>
                <a:spcPts val="83"/>
              </a:spcBef>
              <a:spcAft>
                <a:spcPts val="0"/>
              </a:spcAft>
              <a:buClrTx/>
              <a:buSzTx/>
              <a:buFont typeface="Arial" panose="020B0604020202020204"/>
              <a:buNone/>
              <a:tabLst/>
              <a:defRPr/>
            </a:pPr>
            <a:r>
              <a:rPr kumimoji="0" sz="825" b="1" i="0" u="none" strike="noStrike" kern="1200" cap="none" spc="-79"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B</a:t>
            </a:r>
            <a:r>
              <a:rPr kumimoji="0" sz="825" b="1" i="0" u="none" strike="noStrike" kern="1200" cap="none" spc="-6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45"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53"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56"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86"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M</a:t>
            </a:r>
            <a:r>
              <a:rPr kumimoji="0" sz="825" b="1" i="0" u="none" strike="noStrike" kern="1200" cap="none" spc="-49"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6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3</a:t>
            </a:r>
            <a:r>
              <a:rPr kumimoji="0" sz="825" b="1" i="0" u="none" strike="noStrike" kern="1200" cap="none" spc="86"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79"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R</a:t>
            </a:r>
            <a:r>
              <a:rPr kumimoji="0" sz="825" b="1" i="0" u="none" strike="noStrike" kern="1200" cap="none" spc="-7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ese</a:t>
            </a:r>
            <a:r>
              <a:rPr kumimoji="0" sz="825" b="1" i="0" u="none" strike="noStrike" kern="1200" cap="none" spc="-6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r</a:t>
            </a:r>
            <a:r>
              <a:rPr kumimoji="0" sz="825" b="1" i="0" u="none" strike="noStrike" kern="1200" cap="none" spc="-7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va</a:t>
            </a:r>
            <a:r>
              <a:rPr kumimoji="0" sz="825" b="1" i="0" u="none" strike="noStrike" kern="1200" cap="none" spc="-19"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38"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i</a:t>
            </a:r>
            <a:r>
              <a:rPr kumimoji="0" sz="825" b="1" i="0" u="none" strike="noStrike" kern="1200" cap="none" spc="-53"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on</a:t>
            </a:r>
            <a:r>
              <a:rPr kumimoji="0" sz="825" b="1" i="0" u="none" strike="noStrike" kern="1200" cap="none" spc="-6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s</a:t>
            </a:r>
            <a:endParaRPr kumimoji="0" sz="82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33" name="object 33"/>
          <p:cNvSpPr txBox="1"/>
          <p:nvPr/>
        </p:nvSpPr>
        <p:spPr>
          <a:xfrm>
            <a:off x="3130682" y="4335937"/>
            <a:ext cx="538639" cy="148598"/>
          </a:xfrm>
          <a:prstGeom prst="rect">
            <a:avLst/>
          </a:prstGeom>
          <a:solidFill>
            <a:srgbClr val="833B0C"/>
          </a:solidFill>
        </p:spPr>
        <p:txBody>
          <a:bodyPr vert="horz" wrap="square" lIns="0" tIns="21431" rIns="0" bIns="0" rtlCol="0">
            <a:spAutoFit/>
          </a:bodyPr>
          <a:lstStyle/>
          <a:p>
            <a:pPr marL="0" marR="17145"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1</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34" name="object 34"/>
          <p:cNvSpPr txBox="1"/>
          <p:nvPr/>
        </p:nvSpPr>
        <p:spPr>
          <a:xfrm>
            <a:off x="3130682" y="4491141"/>
            <a:ext cx="538639" cy="147637"/>
          </a:xfrm>
          <a:prstGeom prst="rect">
            <a:avLst/>
          </a:prstGeom>
          <a:solidFill>
            <a:srgbClr val="C55811"/>
          </a:solidFill>
        </p:spPr>
        <p:txBody>
          <a:bodyPr vert="horz" wrap="square" lIns="0" tIns="20479" rIns="0" bIns="0" rtlCol="0">
            <a:spAutoFit/>
          </a:bodyPr>
          <a:lstStyle/>
          <a:p>
            <a:pPr marL="0" marR="17145" lvl="0" indent="0" algn="r" defTabSz="685800" rtl="0" eaLnBrk="1" fontAlgn="auto" latinLnBrk="0" hangingPunct="1">
              <a:lnSpc>
                <a:spcPct val="100000"/>
              </a:lnSpc>
              <a:spcBef>
                <a:spcPts val="161"/>
              </a:spcBef>
              <a:spcAft>
                <a:spcPts val="0"/>
              </a:spcAft>
              <a:buClrTx/>
              <a:buSzTx/>
              <a:buFont typeface="Arial" panose="020B0604020202020204"/>
              <a:buNone/>
              <a:tabLst/>
              <a:defRPr/>
            </a:pP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2</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35" name="object 35"/>
          <p:cNvSpPr txBox="1"/>
          <p:nvPr/>
        </p:nvSpPr>
        <p:spPr>
          <a:xfrm>
            <a:off x="3130682" y="4645400"/>
            <a:ext cx="538639" cy="148598"/>
          </a:xfrm>
          <a:prstGeom prst="rect">
            <a:avLst/>
          </a:prstGeom>
          <a:solidFill>
            <a:srgbClr val="EC7C30"/>
          </a:solidFill>
        </p:spPr>
        <p:txBody>
          <a:bodyPr vert="horz" wrap="square" lIns="0" tIns="21431" rIns="0" bIns="0" rtlCol="0">
            <a:spAutoFit/>
          </a:bodyPr>
          <a:lstStyle/>
          <a:p>
            <a:pPr marL="0" marR="17145"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3</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36" name="object 36"/>
          <p:cNvSpPr txBox="1"/>
          <p:nvPr/>
        </p:nvSpPr>
        <p:spPr>
          <a:xfrm>
            <a:off x="3676828" y="4319629"/>
            <a:ext cx="2422684" cy="487827"/>
          </a:xfrm>
          <a:prstGeom prst="rect">
            <a:avLst/>
          </a:prstGeom>
        </p:spPr>
        <p:txBody>
          <a:bodyPr vert="horz" wrap="square" lIns="0" tIns="8573" rIns="0" bIns="0" rtlCol="0">
            <a:spAutoFit/>
          </a:bodyPr>
          <a:lstStyle/>
          <a:p>
            <a:pPr marL="9525" marR="3810" lvl="0" indent="0" algn="l" defTabSz="685800" rtl="0" eaLnBrk="1" fontAlgn="auto" latinLnBrk="0" hangingPunct="1">
              <a:lnSpc>
                <a:spcPct val="123100"/>
              </a:lnSpc>
              <a:spcBef>
                <a:spcPts val="68"/>
              </a:spcBef>
              <a:spcAft>
                <a:spcPts val="0"/>
              </a:spcAft>
              <a:buClrTx/>
              <a:buSzTx/>
              <a:buFont typeface="Arial" panose="020B0604020202020204"/>
              <a:buNone/>
              <a:tabLst/>
              <a:defRPr/>
            </a:pPr>
            <a:r>
              <a:rPr kumimoji="0" sz="825" b="0" i="0" u="none" strike="noStrike" kern="1200" cap="none" spc="-79" normalizeH="0" baseline="0" noProof="0" dirty="0">
                <a:ln>
                  <a:noFill/>
                </a:ln>
                <a:solidFill>
                  <a:prstClr val="black"/>
                </a:solidFill>
                <a:effectLst/>
                <a:uLnTx/>
                <a:uFillTx/>
                <a:latin typeface="Arial MT"/>
                <a:ea typeface="+mn-ea"/>
                <a:cs typeface="Arial MT"/>
                <a:sym typeface="Arial" panose="020B0604020202020204"/>
              </a:rPr>
              <a:t>D</a:t>
            </a:r>
            <a:r>
              <a:rPr kumimoji="0" sz="825" b="0" i="0" u="none" strike="noStrike" kern="1200" cap="none" spc="-56" normalizeH="0" baseline="0" noProof="0" dirty="0">
                <a:ln>
                  <a:noFill/>
                </a:ln>
                <a:solidFill>
                  <a:prstClr val="black"/>
                </a:solidFill>
                <a:effectLst/>
                <a:uLnTx/>
                <a:uFillTx/>
                <a:latin typeface="Arial MT"/>
                <a:ea typeface="+mn-ea"/>
                <a:cs typeface="Arial MT"/>
                <a:sym typeface="Arial" panose="020B0604020202020204"/>
              </a:rPr>
              <a:t>il</a:t>
            </a:r>
            <a:r>
              <a:rPr kumimoji="0" sz="825" b="0" i="0" u="none" strike="noStrike" kern="1200" cap="none" spc="-75" normalizeH="0" baseline="0" noProof="0" dirty="0">
                <a:ln>
                  <a:noFill/>
                </a:ln>
                <a:solidFill>
                  <a:prstClr val="black"/>
                </a:solidFill>
                <a:effectLst/>
                <a:uLnTx/>
                <a:uFillTx/>
                <a:latin typeface="Arial MT"/>
                <a:ea typeface="+mn-ea"/>
                <a:cs typeface="Arial MT"/>
                <a:sym typeface="Arial" panose="020B0604020202020204"/>
              </a:rPr>
              <a:t>u</a:t>
            </a:r>
            <a:r>
              <a:rPr kumimoji="0" sz="825" b="0" i="0" u="none" strike="noStrike" kern="1200" cap="none" spc="-38" normalizeH="0" baseline="0" noProof="0" dirty="0">
                <a:ln>
                  <a:noFill/>
                </a:ln>
                <a:solidFill>
                  <a:prstClr val="black"/>
                </a:solidFill>
                <a:effectLst/>
                <a:uLnTx/>
                <a:uFillTx/>
                <a:latin typeface="Arial MT"/>
                <a:ea typeface="+mn-ea"/>
                <a:cs typeface="Arial MT"/>
                <a:sym typeface="Arial" panose="020B0604020202020204"/>
              </a:rPr>
              <a:t>t</a:t>
            </a:r>
            <a:r>
              <a:rPr kumimoji="0" sz="825" b="0" i="0" u="none" strike="noStrike" kern="1200" cap="none" spc="-56" normalizeH="0" baseline="0" noProof="0" dirty="0">
                <a:ln>
                  <a:noFill/>
                </a:ln>
                <a:solidFill>
                  <a:prstClr val="black"/>
                </a:solidFill>
                <a:effectLst/>
                <a:uLnTx/>
                <a:uFillTx/>
                <a:latin typeface="Arial MT"/>
                <a:ea typeface="+mn-ea"/>
                <a:cs typeface="Arial MT"/>
                <a:sym typeface="Arial" panose="020B0604020202020204"/>
              </a:rPr>
              <a:t>i</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o</a:t>
            </a: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n</a:t>
            </a: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o</a:t>
            </a:r>
            <a:r>
              <a:rPr kumimoji="0" sz="825" b="0" i="0" u="none" strike="noStrike" kern="1200" cap="none" spc="-30" normalizeH="0" baseline="0" noProof="0" dirty="0">
                <a:ln>
                  <a:noFill/>
                </a:ln>
                <a:solidFill>
                  <a:prstClr val="black"/>
                </a:solidFill>
                <a:effectLst/>
                <a:uLnTx/>
                <a:uFillTx/>
                <a:latin typeface="Arial MT"/>
                <a:ea typeface="+mn-ea"/>
                <a:cs typeface="Arial MT"/>
                <a:sym typeface="Arial" panose="020B0604020202020204"/>
              </a:rPr>
              <a:t>f</a:t>
            </a:r>
            <a:r>
              <a:rPr kumimoji="0" sz="825" b="0" i="0" u="none" strike="noStrike" kern="1200" cap="none" spc="-41"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aug</a:t>
            </a:r>
            <a:r>
              <a:rPr kumimoji="0" sz="825" b="0" i="0" u="none" strike="noStrike" kern="1200" cap="none" spc="-105" normalizeH="0" baseline="0" noProof="0" dirty="0">
                <a:ln>
                  <a:noFill/>
                </a:ln>
                <a:solidFill>
                  <a:prstClr val="black"/>
                </a:solidFill>
                <a:effectLst/>
                <a:uLnTx/>
                <a:uFillTx/>
                <a:latin typeface="Arial MT"/>
                <a:ea typeface="+mn-ea"/>
                <a:cs typeface="Arial MT"/>
                <a:sym typeface="Arial" panose="020B0604020202020204"/>
              </a:rPr>
              <a:t>m</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en</a:t>
            </a:r>
            <a:r>
              <a:rPr kumimoji="0" sz="825" b="0" i="0" u="none" strike="noStrike" kern="1200" cap="none" spc="-38" normalizeH="0" baseline="0" noProof="0" dirty="0">
                <a:ln>
                  <a:noFill/>
                </a:ln>
                <a:solidFill>
                  <a:prstClr val="black"/>
                </a:solidFill>
                <a:effectLst/>
                <a:uLnTx/>
                <a:uFillTx/>
                <a:latin typeface="Arial MT"/>
                <a:ea typeface="+mn-ea"/>
                <a:cs typeface="Arial MT"/>
                <a:sym typeface="Arial" panose="020B0604020202020204"/>
              </a:rPr>
              <a:t>t</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e</a:t>
            </a: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d</a:t>
            </a: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41" normalizeH="0" baseline="0" noProof="0" dirty="0">
                <a:ln>
                  <a:noFill/>
                </a:ln>
                <a:solidFill>
                  <a:prstClr val="black"/>
                </a:solidFill>
                <a:effectLst/>
                <a:uLnTx/>
                <a:uFillTx/>
                <a:latin typeface="Arial MT"/>
                <a:ea typeface="+mn-ea"/>
                <a:cs typeface="Arial MT"/>
                <a:sym typeface="Arial" panose="020B0604020202020204"/>
              </a:rPr>
              <a:t>f</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ea</a:t>
            </a:r>
            <a:r>
              <a:rPr kumimoji="0" sz="825" b="0" i="0" u="none" strike="noStrike" kern="1200" cap="none" spc="-38" normalizeH="0" baseline="0" noProof="0" dirty="0">
                <a:ln>
                  <a:noFill/>
                </a:ln>
                <a:solidFill>
                  <a:prstClr val="black"/>
                </a:solidFill>
                <a:effectLst/>
                <a:uLnTx/>
                <a:uFillTx/>
                <a:latin typeface="Arial MT"/>
                <a:ea typeface="+mn-ea"/>
                <a:cs typeface="Arial MT"/>
                <a:sym typeface="Arial" panose="020B0604020202020204"/>
              </a:rPr>
              <a:t>t</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u</a:t>
            </a:r>
            <a:r>
              <a:rPr kumimoji="0" sz="825" b="0" i="0" u="none" strike="noStrike" kern="1200" cap="none" spc="-15" normalizeH="0" baseline="0" noProof="0" dirty="0">
                <a:ln>
                  <a:noFill/>
                </a:ln>
                <a:solidFill>
                  <a:prstClr val="black"/>
                </a:solidFill>
                <a:effectLst/>
                <a:uLnTx/>
                <a:uFillTx/>
                <a:latin typeface="Arial MT"/>
                <a:ea typeface="+mn-ea"/>
                <a:cs typeface="Arial MT"/>
                <a:sym typeface="Arial" panose="020B0604020202020204"/>
              </a:rPr>
              <a:t>r</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e</a:t>
            </a:r>
            <a:r>
              <a:rPr kumimoji="0" sz="825" b="0" i="0" u="none" strike="noStrike" kern="1200" cap="none" spc="-53" normalizeH="0" baseline="0" noProof="0" dirty="0">
                <a:ln>
                  <a:noFill/>
                </a:ln>
                <a:solidFill>
                  <a:prstClr val="black"/>
                </a:solidFill>
                <a:effectLst/>
                <a:uLnTx/>
                <a:uFillTx/>
                <a:latin typeface="Arial MT"/>
                <a:ea typeface="+mn-ea"/>
                <a:cs typeface="Arial MT"/>
                <a:sym typeface="Arial" panose="020B0604020202020204"/>
              </a:rPr>
              <a:t>s</a:t>
            </a:r>
            <a:r>
              <a:rPr kumimoji="0" sz="825" b="0" i="0" u="none" strike="noStrike" kern="1200" cap="none" spc="-11"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56" normalizeH="0" baseline="0" noProof="0" dirty="0">
                <a:ln>
                  <a:noFill/>
                </a:ln>
                <a:solidFill>
                  <a:prstClr val="black"/>
                </a:solidFill>
                <a:effectLst/>
                <a:uLnTx/>
                <a:uFillTx/>
                <a:latin typeface="Arial MT"/>
                <a:ea typeface="+mn-ea"/>
                <a:cs typeface="Arial MT"/>
                <a:sym typeface="Arial" panose="020B0604020202020204"/>
              </a:rPr>
              <a:t>i</a:t>
            </a: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n</a:t>
            </a: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38" normalizeH="0" baseline="0" noProof="0" dirty="0">
                <a:ln>
                  <a:noFill/>
                </a:ln>
                <a:solidFill>
                  <a:prstClr val="black"/>
                </a:solidFill>
                <a:effectLst/>
                <a:uLnTx/>
                <a:uFillTx/>
                <a:latin typeface="Arial MT"/>
                <a:ea typeface="+mn-ea"/>
                <a:cs typeface="Arial MT"/>
                <a:sym typeface="Arial" panose="020B0604020202020204"/>
              </a:rPr>
              <a:t>t</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h</a:t>
            </a: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e</a:t>
            </a: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e</a:t>
            </a:r>
            <a:r>
              <a:rPr kumimoji="0" sz="825" b="0" i="0" u="none" strike="noStrike" kern="1200" cap="none" spc="-23" normalizeH="0" baseline="0" noProof="0" dirty="0">
                <a:ln>
                  <a:noFill/>
                </a:ln>
                <a:solidFill>
                  <a:prstClr val="black"/>
                </a:solidFill>
                <a:effectLst/>
                <a:uLnTx/>
                <a:uFillTx/>
                <a:latin typeface="Arial MT"/>
                <a:ea typeface="+mn-ea"/>
                <a:cs typeface="Arial MT"/>
                <a:sym typeface="Arial" panose="020B0604020202020204"/>
              </a:rPr>
              <a:t>x</a:t>
            </a: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i</a:t>
            </a:r>
            <a:r>
              <a:rPr kumimoji="0" sz="825" b="0" i="0" u="none" strike="noStrike" kern="1200" cap="none" spc="-23" normalizeH="0" baseline="0" noProof="0" dirty="0">
                <a:ln>
                  <a:noFill/>
                </a:ln>
                <a:solidFill>
                  <a:prstClr val="black"/>
                </a:solidFill>
                <a:effectLst/>
                <a:uLnTx/>
                <a:uFillTx/>
                <a:latin typeface="Arial MT"/>
                <a:ea typeface="+mn-ea"/>
                <a:cs typeface="Arial MT"/>
                <a:sym typeface="Arial" panose="020B0604020202020204"/>
              </a:rPr>
              <a:t>s</a:t>
            </a:r>
            <a:r>
              <a:rPr kumimoji="0" sz="825" b="0" i="0" u="none" strike="noStrike" kern="1200" cap="none" spc="-38" normalizeH="0" baseline="0" noProof="0" dirty="0">
                <a:ln>
                  <a:noFill/>
                </a:ln>
                <a:solidFill>
                  <a:prstClr val="black"/>
                </a:solidFill>
                <a:effectLst/>
                <a:uLnTx/>
                <a:uFillTx/>
                <a:latin typeface="Arial MT"/>
                <a:ea typeface="+mn-ea"/>
                <a:cs typeface="Arial MT"/>
                <a:sym typeface="Arial" panose="020B0604020202020204"/>
              </a:rPr>
              <a:t>t</a:t>
            </a:r>
            <a:r>
              <a:rPr kumimoji="0" sz="825" b="0" i="0" u="none" strike="noStrike" kern="1200" cap="none" spc="-56" normalizeH="0" baseline="0" noProof="0" dirty="0">
                <a:ln>
                  <a:noFill/>
                </a:ln>
                <a:solidFill>
                  <a:prstClr val="black"/>
                </a:solidFill>
                <a:effectLst/>
                <a:uLnTx/>
                <a:uFillTx/>
                <a:latin typeface="Arial MT"/>
                <a:ea typeface="+mn-ea"/>
                <a:cs typeface="Arial MT"/>
                <a:sym typeface="Arial" panose="020B0604020202020204"/>
              </a:rPr>
              <a:t>i</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n</a:t>
            </a: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g</a:t>
            </a: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 </a:t>
            </a: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l</a:t>
            </a:r>
            <a:r>
              <a:rPr kumimoji="0" sz="825" b="0" i="0" u="none" strike="noStrike" kern="1200" cap="none" spc="-56" normalizeH="0" baseline="0" noProof="0" dirty="0">
                <a:ln>
                  <a:noFill/>
                </a:ln>
                <a:solidFill>
                  <a:prstClr val="black"/>
                </a:solidFill>
                <a:effectLst/>
                <a:uLnTx/>
                <a:uFillTx/>
                <a:latin typeface="Arial MT"/>
                <a:ea typeface="+mn-ea"/>
                <a:cs typeface="Arial MT"/>
                <a:sym typeface="Arial" panose="020B0604020202020204"/>
              </a:rPr>
              <a:t>i</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ne</a:t>
            </a:r>
            <a:r>
              <a:rPr kumimoji="0" sz="825" b="0" i="0" u="none" strike="noStrike" kern="1200" cap="none" spc="-19" normalizeH="0" baseline="0" noProof="0" dirty="0">
                <a:ln>
                  <a:noFill/>
                </a:ln>
                <a:solidFill>
                  <a:prstClr val="black"/>
                </a:solidFill>
                <a:effectLst/>
                <a:uLnTx/>
                <a:uFillTx/>
                <a:latin typeface="Arial MT"/>
                <a:ea typeface="+mn-ea"/>
                <a:cs typeface="Arial MT"/>
                <a:sym typeface="Arial" panose="020B0604020202020204"/>
              </a:rPr>
              <a:t>-</a:t>
            </a:r>
            <a:r>
              <a:rPr kumimoji="0" sz="825" b="0" i="0" u="none" strike="noStrike" kern="1200" cap="none" spc="-71" normalizeH="0" baseline="0" noProof="0" dirty="0">
                <a:ln>
                  <a:noFill/>
                </a:ln>
                <a:solidFill>
                  <a:prstClr val="black"/>
                </a:solidFill>
                <a:effectLst/>
                <a:uLnTx/>
                <a:uFillTx/>
                <a:latin typeface="Arial MT"/>
                <a:ea typeface="+mn-ea"/>
                <a:cs typeface="Arial MT"/>
                <a:sym typeface="Arial" panose="020B0604020202020204"/>
              </a:rPr>
              <a:t>u</a:t>
            </a:r>
            <a:r>
              <a:rPr kumimoji="0" sz="825" b="0" i="0" u="none" strike="noStrike" kern="1200" cap="none" spc="-41" normalizeH="0" baseline="0" noProof="0" dirty="0">
                <a:ln>
                  <a:noFill/>
                </a:ln>
                <a:solidFill>
                  <a:prstClr val="black"/>
                </a:solidFill>
                <a:effectLst/>
                <a:uLnTx/>
                <a:uFillTx/>
                <a:latin typeface="Arial MT"/>
                <a:ea typeface="+mn-ea"/>
                <a:cs typeface="Arial MT"/>
                <a:sym typeface="Arial" panose="020B0604020202020204"/>
              </a:rPr>
              <a:t>p </a:t>
            </a:r>
            <a:endParaRPr kumimoji="0" lang="en-US" sz="825" b="0" i="0" u="none" strike="noStrike" kern="1200" cap="none" spc="-41" normalizeH="0" baseline="0" noProof="0" dirty="0">
              <a:ln>
                <a:noFill/>
              </a:ln>
              <a:solidFill>
                <a:prstClr val="black"/>
              </a:solidFill>
              <a:effectLst/>
              <a:uLnTx/>
              <a:uFillTx/>
              <a:latin typeface="Arial MT"/>
              <a:ea typeface="+mn-ea"/>
              <a:cs typeface="Arial MT"/>
              <a:sym typeface="Arial" panose="020B0604020202020204"/>
            </a:endParaRPr>
          </a:p>
          <a:p>
            <a:pPr marL="9525" marR="3810" lvl="0" indent="0" algn="l" defTabSz="685800" rtl="0" eaLnBrk="1" fontAlgn="auto" latinLnBrk="0" hangingPunct="1">
              <a:lnSpc>
                <a:spcPct val="123100"/>
              </a:lnSpc>
              <a:spcBef>
                <a:spcPts val="68"/>
              </a:spcBef>
              <a:spcAft>
                <a:spcPts val="0"/>
              </a:spcAft>
              <a:buClrTx/>
              <a:buSzTx/>
              <a:buFont typeface="Arial" panose="020B0604020202020204"/>
              <a:buNone/>
              <a:tabLst/>
              <a:defRPr/>
            </a:pPr>
            <a:r>
              <a:rPr kumimoji="0" sz="825" b="0" i="0" u="none" strike="noStrike" kern="1200" cap="none" spc="-41" normalizeH="0" baseline="0" noProof="0" dirty="0">
                <a:ln>
                  <a:noFill/>
                </a:ln>
                <a:solidFill>
                  <a:prstClr val="black"/>
                </a:solidFill>
                <a:effectLst/>
                <a:uLnTx/>
                <a:uFillTx/>
                <a:latin typeface="Arial MT"/>
                <a:ea typeface="+mn-ea"/>
                <a:cs typeface="Arial MT"/>
                <a:sym typeface="Arial" panose="020B0604020202020204"/>
              </a:rPr>
              <a:t> </a:t>
            </a:r>
            <a:r>
              <a:rPr kumimoji="0" lang="en-IN" sz="825" b="0" i="0" u="none" strike="noStrike" kern="1200" cap="none" spc="-56" normalizeH="0" baseline="0" noProof="0" dirty="0">
                <a:ln>
                  <a:noFill/>
                </a:ln>
                <a:solidFill>
                  <a:prstClr val="black"/>
                </a:solidFill>
                <a:effectLst/>
                <a:uLnTx/>
                <a:uFillTx/>
                <a:latin typeface="Arial MT"/>
                <a:ea typeface="+mn-ea"/>
                <a:cs typeface="Arial MT"/>
                <a:sym typeface="Arial" panose="020B0604020202020204"/>
              </a:rPr>
              <a:t>Battery costs and sourcing challenges</a:t>
            </a:r>
          </a:p>
          <a:p>
            <a:pPr marL="9525" marR="3810" lvl="0" indent="0" algn="l" defTabSz="685800" rtl="0" eaLnBrk="1" fontAlgn="auto" latinLnBrk="0" hangingPunct="1">
              <a:lnSpc>
                <a:spcPct val="123100"/>
              </a:lnSpc>
              <a:spcBef>
                <a:spcPts val="68"/>
              </a:spcBef>
              <a:spcAft>
                <a:spcPts val="0"/>
              </a:spcAft>
              <a:buClrTx/>
              <a:buSzTx/>
              <a:buFont typeface="Arial" panose="020B0604020202020204"/>
              <a:buNone/>
              <a:tabLst/>
              <a:defRPr/>
            </a:pPr>
            <a:r>
              <a:rPr kumimoji="0" lang="en-IN" sz="825" b="0" i="0" u="none" strike="noStrike" kern="1200" cap="none" spc="-56" normalizeH="0" baseline="0" noProof="0" dirty="0">
                <a:ln>
                  <a:noFill/>
                </a:ln>
                <a:solidFill>
                  <a:prstClr val="black"/>
                </a:solidFill>
                <a:effectLst/>
                <a:uLnTx/>
                <a:uFillTx/>
                <a:latin typeface="Arial MT"/>
                <a:ea typeface="+mn-ea"/>
                <a:cs typeface="Arial MT"/>
                <a:sym typeface="Arial" panose="020B0604020202020204"/>
              </a:rPr>
              <a:t>Concerns over resale value in a rapidly evolving EV market.</a:t>
            </a:r>
            <a:endParaRPr kumimoji="0" lang="en-IN"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38" name="object 38"/>
          <p:cNvSpPr txBox="1"/>
          <p:nvPr/>
        </p:nvSpPr>
        <p:spPr>
          <a:xfrm>
            <a:off x="6229444" y="3002946"/>
            <a:ext cx="3037134" cy="413575"/>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lang="en-US" sz="105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Long Haul</a:t>
            </a:r>
            <a:r>
              <a:rPr kumimoji="0" sz="1050" b="1" i="0" u="none" strike="noStrike" kern="1200" cap="none" spc="-15"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a:t>
            </a:r>
            <a:r>
              <a:rPr kumimoji="0" sz="1050" b="1" i="0" u="none" strike="noStrike" kern="1200" cap="none" spc="-11"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GTM</a:t>
            </a:r>
            <a:r>
              <a:rPr kumimoji="0" sz="1050" b="1" i="0" u="none" strike="noStrike" kern="1200" cap="none" spc="-15"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Entry</a:t>
            </a:r>
            <a:r>
              <a:rPr kumimoji="0" sz="1050" b="1" i="0" u="none" strike="noStrike" kern="1200" cap="none" spc="-19"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Opportunities</a:t>
            </a:r>
            <a:r>
              <a:rPr kumimoji="0" sz="1050" b="1" i="0" u="none" strike="noStrike" kern="1200" cap="none" spc="-3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&amp;</a:t>
            </a:r>
            <a:r>
              <a:rPr kumimoji="0" sz="1050" b="1" i="0" u="none" strike="noStrike" kern="1200" cap="none" spc="-8"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 </a:t>
            </a:r>
            <a:r>
              <a:rPr kumimoji="0" sz="1050" b="1" i="0" u="none" strike="noStrike" kern="1200" cap="none" spc="-4"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Risk</a:t>
            </a:r>
            <a:endParaRPr kumimoji="0" sz="105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193358" marR="0" lvl="0" indent="0" algn="l" defTabSz="685800" rtl="0" eaLnBrk="1" fontAlgn="auto" latinLnBrk="0" hangingPunct="1">
              <a:lnSpc>
                <a:spcPct val="100000"/>
              </a:lnSpc>
              <a:spcBef>
                <a:spcPts val="934"/>
              </a:spcBef>
              <a:spcAft>
                <a:spcPts val="0"/>
              </a:spcAft>
              <a:buClrTx/>
              <a:buSzTx/>
              <a:buFont typeface="Arial" panose="020B0604020202020204"/>
              <a:buNone/>
              <a:tabLst/>
              <a:defRPr/>
            </a:pPr>
            <a:r>
              <a:rPr kumimoji="0" sz="825" b="1" i="0" u="none" strike="noStrike" kern="1200" cap="none" spc="-45"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60"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71"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P</a:t>
            </a:r>
            <a:r>
              <a:rPr kumimoji="0" sz="825" b="1" i="0" u="none" strike="noStrike" kern="1200" cap="none" spc="-60"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 3</a:t>
            </a:r>
            <a:r>
              <a:rPr kumimoji="0" sz="825" b="1" i="0" u="none" strike="noStrike" kern="1200" cap="none" spc="86"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60"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53"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pp</a:t>
            </a:r>
            <a:r>
              <a:rPr kumimoji="0" sz="825" b="1" i="0" u="none" strike="noStrike" kern="1200" cap="none" spc="-45"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68"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r</a:t>
            </a:r>
            <a:r>
              <a:rPr kumimoji="0" sz="825" b="1" i="0" u="none" strike="noStrike" kern="1200" cap="none" spc="-19"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53"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u</a:t>
            </a:r>
            <a:r>
              <a:rPr kumimoji="0" sz="825" b="1" i="0" u="none" strike="noStrike" kern="1200" cap="none" spc="-45"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n</a:t>
            </a:r>
            <a:r>
              <a:rPr kumimoji="0" sz="825" b="1" i="0" u="none" strike="noStrike" kern="1200" cap="none" spc="-38"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i</a:t>
            </a:r>
            <a:r>
              <a:rPr kumimoji="0" sz="825" b="1" i="0" u="none" strike="noStrike" kern="1200" cap="none" spc="-19"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38"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i</a:t>
            </a:r>
            <a:r>
              <a:rPr kumimoji="0" sz="825" b="1" i="0" u="none" strike="noStrike" kern="1200" cap="none" spc="-71"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e</a:t>
            </a:r>
            <a:r>
              <a:rPr kumimoji="0" sz="825" b="1" i="0" u="none" strike="noStrike" kern="1200" cap="none" spc="-60"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s</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39" name="object 39"/>
          <p:cNvSpPr txBox="1"/>
          <p:nvPr/>
        </p:nvSpPr>
        <p:spPr>
          <a:xfrm>
            <a:off x="6174493" y="3424106"/>
            <a:ext cx="538639" cy="148598"/>
          </a:xfrm>
          <a:prstGeom prst="rect">
            <a:avLst/>
          </a:prstGeom>
          <a:solidFill>
            <a:srgbClr val="375522"/>
          </a:solidFill>
        </p:spPr>
        <p:txBody>
          <a:bodyPr vert="horz" wrap="square" lIns="0" tIns="21431" rIns="0" bIns="0" rtlCol="0">
            <a:spAutoFit/>
          </a:bodyPr>
          <a:lstStyle/>
          <a:p>
            <a:pPr marL="0" marR="17145"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1</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40" name="object 40"/>
          <p:cNvSpPr txBox="1"/>
          <p:nvPr/>
        </p:nvSpPr>
        <p:spPr>
          <a:xfrm>
            <a:off x="6174493" y="3579597"/>
            <a:ext cx="538639" cy="147637"/>
          </a:xfrm>
          <a:prstGeom prst="rect">
            <a:avLst/>
          </a:prstGeom>
          <a:solidFill>
            <a:srgbClr val="538235"/>
          </a:solidFill>
        </p:spPr>
        <p:txBody>
          <a:bodyPr vert="horz" wrap="square" lIns="0" tIns="20479" rIns="0" bIns="0" rtlCol="0">
            <a:spAutoFit/>
          </a:bodyPr>
          <a:lstStyle/>
          <a:p>
            <a:pPr marL="0" marR="17145" lvl="0" indent="0" algn="r" defTabSz="685800" rtl="0" eaLnBrk="1" fontAlgn="auto" latinLnBrk="0" hangingPunct="1">
              <a:lnSpc>
                <a:spcPct val="100000"/>
              </a:lnSpc>
              <a:spcBef>
                <a:spcPts val="161"/>
              </a:spcBef>
              <a:spcAft>
                <a:spcPts val="0"/>
              </a:spcAft>
              <a:buClrTx/>
              <a:buSzTx/>
              <a:buFont typeface="Arial" panose="020B0604020202020204"/>
              <a:buNone/>
              <a:tabLst/>
              <a:defRPr/>
            </a:pP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2</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41" name="object 41"/>
          <p:cNvSpPr txBox="1"/>
          <p:nvPr/>
        </p:nvSpPr>
        <p:spPr>
          <a:xfrm>
            <a:off x="6720857" y="3407786"/>
            <a:ext cx="2371809" cy="644439"/>
          </a:xfrm>
          <a:prstGeom prst="rect">
            <a:avLst/>
          </a:prstGeom>
        </p:spPr>
        <p:txBody>
          <a:bodyPr vert="horz" wrap="square" lIns="0" tIns="9049" rIns="0" bIns="0" rtlCol="0">
            <a:spAutoFit/>
          </a:bodyPr>
          <a:lstStyle/>
          <a:p>
            <a:pPr marL="9525" marR="3810" lvl="0" indent="0" algn="l" defTabSz="685800" rtl="0" eaLnBrk="1" fontAlgn="auto" latinLnBrk="0" hangingPunct="1">
              <a:lnSpc>
                <a:spcPct val="122900"/>
              </a:lnSpc>
              <a:spcBef>
                <a:spcPts val="71"/>
              </a:spcBef>
              <a:spcAft>
                <a:spcPts val="0"/>
              </a:spcAft>
              <a:buClrTx/>
              <a:buSzTx/>
              <a:buFont typeface="Arial" panose="020B0604020202020204"/>
              <a:buNone/>
              <a:tabLst/>
              <a:defRPr/>
            </a:pPr>
            <a:r>
              <a:rPr kumimoji="0" lang="en-IN"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 Letter of Intent from corporates, central &amp; state government</a:t>
            </a:r>
          </a:p>
          <a:p>
            <a:pPr marL="9525" marR="3810" lvl="0" indent="0" algn="l" defTabSz="685800" rtl="0" eaLnBrk="1" fontAlgn="auto" latinLnBrk="0" hangingPunct="1">
              <a:lnSpc>
                <a:spcPct val="122900"/>
              </a:lnSpc>
              <a:spcBef>
                <a:spcPts val="71"/>
              </a:spcBef>
              <a:spcAft>
                <a:spcPts val="0"/>
              </a:spcAft>
              <a:buClrTx/>
              <a:buSzTx/>
              <a:buFont typeface="Arial" panose="020B0604020202020204"/>
              <a:buNone/>
              <a:tabLst/>
              <a:defRPr/>
            </a:pPr>
            <a:r>
              <a:rPr kumimoji="0" lang="en-IN"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Strong interest from retail chain</a:t>
            </a:r>
          </a:p>
          <a:p>
            <a:pPr marL="9525" marR="3810" lvl="0" indent="0" algn="l" defTabSz="685800" rtl="0" eaLnBrk="1" fontAlgn="auto" latinLnBrk="0" hangingPunct="1">
              <a:lnSpc>
                <a:spcPct val="122900"/>
              </a:lnSpc>
              <a:spcBef>
                <a:spcPts val="71"/>
              </a:spcBef>
              <a:spcAft>
                <a:spcPts val="0"/>
              </a:spcAft>
              <a:buClrTx/>
              <a:buSzTx/>
              <a:buFont typeface="Arial" panose="020B0604020202020204"/>
              <a:buNone/>
              <a:tabLst/>
              <a:defRPr/>
            </a:pPr>
            <a:r>
              <a:rPr kumimoji="0" lang="en-IN" sz="825" b="0" i="0" u="none" strike="noStrike" kern="1200" cap="none" spc="-71" normalizeH="0" baseline="0" noProof="0" dirty="0">
                <a:ln>
                  <a:noFill/>
                </a:ln>
                <a:solidFill>
                  <a:srgbClr val="D4572E"/>
                </a:solidFill>
                <a:effectLst/>
                <a:uLnTx/>
                <a:uFillTx/>
                <a:latin typeface="Arial MT"/>
                <a:ea typeface="+mn-ea"/>
                <a:cs typeface="Arial" panose="020B0604020202020204"/>
                <a:sym typeface="Arial" panose="020B0604020202020204"/>
              </a:rPr>
              <a:t>Increasing demand for e-fleets due to EU sustainability mandates.</a:t>
            </a:r>
          </a:p>
        </p:txBody>
      </p:sp>
      <p:sp>
        <p:nvSpPr>
          <p:cNvPr id="42" name="object 42"/>
          <p:cNvSpPr txBox="1"/>
          <p:nvPr/>
        </p:nvSpPr>
        <p:spPr>
          <a:xfrm>
            <a:off x="6198646" y="4223190"/>
            <a:ext cx="1113949" cy="138019"/>
          </a:xfrm>
          <a:prstGeom prst="rect">
            <a:avLst/>
          </a:prstGeom>
        </p:spPr>
        <p:txBody>
          <a:bodyPr vert="horz" wrap="square" lIns="0" tIns="10954" rIns="0" bIns="0" rtlCol="0">
            <a:spAutoFit/>
          </a:bodyPr>
          <a:lstStyle/>
          <a:p>
            <a:pPr marL="9525" marR="0" lvl="0" indent="0" algn="l" defTabSz="685800" rtl="0" eaLnBrk="1" fontAlgn="auto" latinLnBrk="0" hangingPunct="1">
              <a:lnSpc>
                <a:spcPct val="100000"/>
              </a:lnSpc>
              <a:spcBef>
                <a:spcPts val="86"/>
              </a:spcBef>
              <a:spcAft>
                <a:spcPts val="0"/>
              </a:spcAft>
              <a:buClrTx/>
              <a:buSzTx/>
              <a:buFont typeface="Arial" panose="020B0604020202020204"/>
              <a:buNone/>
              <a:tabLst/>
              <a:defRPr/>
            </a:pPr>
            <a:r>
              <a:rPr kumimoji="0" sz="825" b="1" i="0" u="none" strike="noStrike" kern="1200" cap="none" spc="-79"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B</a:t>
            </a:r>
            <a:r>
              <a:rPr kumimoji="0" sz="825" b="1" i="0" u="none" strike="noStrike" kern="1200" cap="none" spc="-60"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45"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53"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56"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O</a:t>
            </a:r>
            <a:r>
              <a:rPr kumimoji="0" sz="825" b="1" i="0" u="none" strike="noStrike" kern="1200" cap="none" spc="-86"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M</a:t>
            </a:r>
            <a:r>
              <a:rPr kumimoji="0" sz="825" b="1" i="0" u="none" strike="noStrike" kern="1200" cap="none" spc="-49"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60"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3</a:t>
            </a:r>
            <a:r>
              <a:rPr kumimoji="0" sz="825" b="1" i="0" u="none" strike="noStrike" kern="1200" cap="none" spc="86"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79"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R</a:t>
            </a:r>
            <a:r>
              <a:rPr kumimoji="0" sz="825" b="1" i="0" u="none" strike="noStrike" kern="1200" cap="none" spc="-71"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ese</a:t>
            </a:r>
            <a:r>
              <a:rPr kumimoji="0" sz="825" b="1" i="0" u="none" strike="noStrike" kern="1200" cap="none" spc="-60"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r</a:t>
            </a:r>
            <a:r>
              <a:rPr kumimoji="0" sz="825" b="1" i="0" u="none" strike="noStrike" kern="1200" cap="none" spc="-71"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va</a:t>
            </a:r>
            <a:r>
              <a:rPr kumimoji="0" sz="825" b="1" i="0" u="none" strike="noStrike" kern="1200" cap="none" spc="-19"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t</a:t>
            </a:r>
            <a:r>
              <a:rPr kumimoji="0" sz="825" b="1" i="0" u="none" strike="noStrike" kern="1200" cap="none" spc="-38"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i</a:t>
            </a:r>
            <a:r>
              <a:rPr kumimoji="0" sz="825" b="1" i="0" u="none" strike="noStrike" kern="1200" cap="none" spc="-53"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on</a:t>
            </a:r>
            <a:r>
              <a:rPr kumimoji="0" sz="825" b="1" i="0" u="none" strike="noStrike" kern="1200" cap="none" spc="-60" normalizeH="0" baseline="0" noProof="0" dirty="0">
                <a:ln>
                  <a:noFill/>
                </a:ln>
                <a:solidFill>
                  <a:srgbClr val="D4572E"/>
                </a:solidFill>
                <a:effectLst/>
                <a:uLnTx/>
                <a:uFillTx/>
                <a:latin typeface="Arial" panose="020B0604020202020204"/>
                <a:ea typeface="+mn-ea"/>
                <a:cs typeface="Arial" panose="020B0604020202020204"/>
                <a:sym typeface="Arial" panose="020B0604020202020204"/>
              </a:rPr>
              <a:t>s</a:t>
            </a:r>
            <a:endParaRPr kumimoji="0" sz="82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43" name="object 43"/>
          <p:cNvSpPr txBox="1"/>
          <p:nvPr/>
        </p:nvSpPr>
        <p:spPr>
          <a:xfrm>
            <a:off x="6174493" y="4367081"/>
            <a:ext cx="538639" cy="148598"/>
          </a:xfrm>
          <a:prstGeom prst="rect">
            <a:avLst/>
          </a:prstGeom>
          <a:solidFill>
            <a:srgbClr val="833B0C"/>
          </a:solidFill>
        </p:spPr>
        <p:txBody>
          <a:bodyPr vert="horz" wrap="square" lIns="0" tIns="21431" rIns="0" bIns="0" rtlCol="0">
            <a:spAutoFit/>
          </a:bodyPr>
          <a:lstStyle/>
          <a:p>
            <a:pPr marL="0" marR="17145"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1</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44" name="object 44"/>
          <p:cNvSpPr txBox="1"/>
          <p:nvPr/>
        </p:nvSpPr>
        <p:spPr>
          <a:xfrm>
            <a:off x="6174493" y="4522572"/>
            <a:ext cx="538639" cy="147637"/>
          </a:xfrm>
          <a:prstGeom prst="rect">
            <a:avLst/>
          </a:prstGeom>
          <a:solidFill>
            <a:srgbClr val="C55811"/>
          </a:solidFill>
        </p:spPr>
        <p:txBody>
          <a:bodyPr vert="horz" wrap="square" lIns="0" tIns="20479" rIns="0" bIns="0" rtlCol="0">
            <a:spAutoFit/>
          </a:bodyPr>
          <a:lstStyle/>
          <a:p>
            <a:pPr marL="0" marR="17145" lvl="0" indent="0" algn="r" defTabSz="685800" rtl="0" eaLnBrk="1" fontAlgn="auto" latinLnBrk="0" hangingPunct="1">
              <a:lnSpc>
                <a:spcPct val="100000"/>
              </a:lnSpc>
              <a:spcBef>
                <a:spcPts val="161"/>
              </a:spcBef>
              <a:spcAft>
                <a:spcPts val="0"/>
              </a:spcAft>
              <a:buClrTx/>
              <a:buSzTx/>
              <a:buFont typeface="Arial" panose="020B0604020202020204"/>
              <a:buNone/>
              <a:tabLst/>
              <a:defRPr/>
            </a:pP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2</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45" name="object 45"/>
          <p:cNvSpPr txBox="1"/>
          <p:nvPr/>
        </p:nvSpPr>
        <p:spPr>
          <a:xfrm>
            <a:off x="6174493" y="4677114"/>
            <a:ext cx="538639" cy="148598"/>
          </a:xfrm>
          <a:prstGeom prst="rect">
            <a:avLst/>
          </a:prstGeom>
          <a:solidFill>
            <a:srgbClr val="EC7C30"/>
          </a:solidFill>
        </p:spPr>
        <p:txBody>
          <a:bodyPr vert="horz" wrap="square" lIns="0" tIns="21431" rIns="0" bIns="0" rtlCol="0">
            <a:spAutoFit/>
          </a:bodyPr>
          <a:lstStyle/>
          <a:p>
            <a:pPr marL="0" marR="17145"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60" normalizeH="0" baseline="0" noProof="0" dirty="0">
                <a:ln>
                  <a:noFill/>
                </a:ln>
                <a:solidFill>
                  <a:prstClr val="black"/>
                </a:solidFill>
                <a:effectLst/>
                <a:uLnTx/>
                <a:uFillTx/>
                <a:latin typeface="Arial MT"/>
                <a:ea typeface="+mn-ea"/>
                <a:cs typeface="Arial MT"/>
                <a:sym typeface="Arial" panose="020B0604020202020204"/>
              </a:rPr>
              <a:t>3</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46" name="object 46"/>
          <p:cNvSpPr txBox="1"/>
          <p:nvPr/>
        </p:nvSpPr>
        <p:spPr>
          <a:xfrm>
            <a:off x="6720858" y="4350761"/>
            <a:ext cx="2423636" cy="462179"/>
          </a:xfrm>
          <a:prstGeom prst="rect">
            <a:avLst/>
          </a:prstGeom>
        </p:spPr>
        <p:txBody>
          <a:bodyPr vert="horz" wrap="square" lIns="0" tIns="8573" rIns="0" bIns="0" rtlCol="0">
            <a:spAutoFit/>
          </a:bodyPr>
          <a:lstStyle/>
          <a:p>
            <a:pPr marL="9525" marR="3810" lvl="0" indent="0" algn="l" defTabSz="685800" rtl="0" eaLnBrk="1" fontAlgn="auto" latinLnBrk="0" hangingPunct="1">
              <a:lnSpc>
                <a:spcPct val="123300"/>
              </a:lnSpc>
              <a:spcBef>
                <a:spcPts val="68"/>
              </a:spcBef>
              <a:spcAft>
                <a:spcPts val="0"/>
              </a:spcAft>
              <a:buClrTx/>
              <a:buSzTx/>
              <a:buFont typeface="Arial" panose="020B0604020202020204"/>
              <a:buNone/>
              <a:tabLst/>
              <a:defRPr/>
            </a:pPr>
            <a:r>
              <a:rPr kumimoji="0" sz="825" b="0" i="0" u="none" strike="noStrike" kern="1200" cap="none" spc="-56" normalizeH="0" baseline="0" noProof="0" dirty="0">
                <a:ln>
                  <a:noFill/>
                </a:ln>
                <a:solidFill>
                  <a:srgbClr val="D4572E"/>
                </a:solidFill>
                <a:effectLst/>
                <a:uLnTx/>
                <a:uFillTx/>
                <a:latin typeface="Arial MT"/>
                <a:ea typeface="+mn-ea"/>
                <a:cs typeface="Arial MT"/>
                <a:sym typeface="Arial" panose="020B0604020202020204"/>
              </a:rPr>
              <a:t>Scare</a:t>
            </a:r>
            <a:r>
              <a:rPr kumimoji="0" sz="825" b="0" i="0" u="none" strike="noStrike" kern="1200" cap="none" spc="-45"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53" normalizeH="0" baseline="0" noProof="0" dirty="0">
                <a:ln>
                  <a:noFill/>
                </a:ln>
                <a:solidFill>
                  <a:srgbClr val="D4572E"/>
                </a:solidFill>
                <a:effectLst/>
                <a:uLnTx/>
                <a:uFillTx/>
                <a:latin typeface="Arial MT"/>
                <a:ea typeface="+mn-ea"/>
                <a:cs typeface="Arial MT"/>
                <a:sym typeface="Arial" panose="020B0604020202020204"/>
              </a:rPr>
              <a:t>battery</a:t>
            </a:r>
            <a:r>
              <a:rPr kumimoji="0" sz="825" b="0" i="0" u="none" strike="noStrike" kern="1200" cap="none" spc="-4"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60" normalizeH="0" baseline="0" noProof="0" dirty="0">
                <a:ln>
                  <a:noFill/>
                </a:ln>
                <a:solidFill>
                  <a:srgbClr val="D4572E"/>
                </a:solidFill>
                <a:effectLst/>
                <a:uLnTx/>
                <a:uFillTx/>
                <a:latin typeface="Arial MT"/>
                <a:ea typeface="+mn-ea"/>
                <a:cs typeface="Arial MT"/>
                <a:sym typeface="Arial" panose="020B0604020202020204"/>
              </a:rPr>
              <a:t>technology</a:t>
            </a:r>
            <a:r>
              <a:rPr kumimoji="0" sz="825" b="0" i="0" u="none" strike="noStrike" kern="1200" cap="none" spc="0"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&amp;</a:t>
            </a:r>
            <a:r>
              <a:rPr kumimoji="0" sz="825" b="0" i="0" u="none" strike="noStrike" kern="1200" cap="none" spc="-60"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56" normalizeH="0" baseline="0" noProof="0" dirty="0">
                <a:ln>
                  <a:noFill/>
                </a:ln>
                <a:solidFill>
                  <a:srgbClr val="D4572E"/>
                </a:solidFill>
                <a:effectLst/>
                <a:uLnTx/>
                <a:uFillTx/>
                <a:latin typeface="Arial MT"/>
                <a:ea typeface="+mn-ea"/>
                <a:cs typeface="Arial MT"/>
                <a:sym typeface="Arial" panose="020B0604020202020204"/>
              </a:rPr>
              <a:t>manufacturing</a:t>
            </a:r>
            <a:r>
              <a:rPr kumimoji="0" sz="825" b="0" i="0" u="none" strike="noStrike" kern="1200" cap="none" spc="-41"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49" normalizeH="0" baseline="0" noProof="0" dirty="0">
                <a:ln>
                  <a:noFill/>
                </a:ln>
                <a:solidFill>
                  <a:srgbClr val="D4572E"/>
                </a:solidFill>
                <a:effectLst/>
                <a:uLnTx/>
                <a:uFillTx/>
                <a:latin typeface="Arial MT"/>
                <a:ea typeface="+mn-ea"/>
                <a:cs typeface="Arial MT"/>
                <a:sym typeface="Arial" panose="020B0604020202020204"/>
              </a:rPr>
              <a:t>concerns</a:t>
            </a:r>
            <a:r>
              <a:rPr kumimoji="0" sz="825" b="0" i="0" u="none" strike="noStrike" kern="1200" cap="none" spc="-4"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56" normalizeH="0" baseline="0" noProof="0" dirty="0">
                <a:ln>
                  <a:noFill/>
                </a:ln>
                <a:solidFill>
                  <a:srgbClr val="D4572E"/>
                </a:solidFill>
                <a:effectLst/>
                <a:uLnTx/>
                <a:uFillTx/>
                <a:latin typeface="Arial MT"/>
                <a:ea typeface="+mn-ea"/>
                <a:cs typeface="Arial MT"/>
                <a:sym typeface="Arial" panose="020B0604020202020204"/>
              </a:rPr>
              <a:t>in</a:t>
            </a:r>
            <a:r>
              <a:rPr kumimoji="0" lang="en-US" sz="825" b="0" i="0" u="none" strike="noStrike" kern="1200" cap="none" spc="-56" normalizeH="0" baseline="0" noProof="0" dirty="0">
                <a:ln>
                  <a:noFill/>
                </a:ln>
                <a:solidFill>
                  <a:srgbClr val="D4572E"/>
                </a:solidFill>
                <a:effectLst/>
                <a:uLnTx/>
                <a:uFillTx/>
                <a:latin typeface="Arial MT"/>
                <a:ea typeface="+mn-ea"/>
                <a:cs typeface="Arial MT"/>
                <a:sym typeface="Arial" panose="020B0604020202020204"/>
              </a:rPr>
              <a:t> EU</a:t>
            </a:r>
            <a:r>
              <a:rPr kumimoji="0" sz="825" b="0" i="0" u="none" strike="noStrike" kern="1200" cap="none" spc="-41"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56" normalizeH="0" baseline="0" noProof="0" dirty="0">
                <a:ln>
                  <a:noFill/>
                </a:ln>
                <a:solidFill>
                  <a:srgbClr val="D4572E"/>
                </a:solidFill>
                <a:effectLst/>
                <a:uLnTx/>
                <a:uFillTx/>
                <a:latin typeface="Arial MT"/>
                <a:ea typeface="+mn-ea"/>
                <a:cs typeface="Arial MT"/>
                <a:sym typeface="Arial" panose="020B0604020202020204"/>
              </a:rPr>
              <a:t>Relatively</a:t>
            </a:r>
            <a:r>
              <a:rPr kumimoji="0" sz="825" b="0" i="0" u="none" strike="noStrike" kern="1200" cap="none" spc="-53" normalizeH="0" baseline="0" noProof="0" dirty="0">
                <a:ln>
                  <a:noFill/>
                </a:ln>
                <a:solidFill>
                  <a:srgbClr val="D4572E"/>
                </a:solidFill>
                <a:effectLst/>
                <a:uLnTx/>
                <a:uFillTx/>
                <a:latin typeface="Arial MT"/>
                <a:ea typeface="+mn-ea"/>
                <a:cs typeface="Arial MT"/>
                <a:sym typeface="Arial" panose="020B0604020202020204"/>
              </a:rPr>
              <a:t> concentrated </a:t>
            </a:r>
            <a:r>
              <a:rPr kumimoji="0" sz="825" b="0" i="0" u="none" strike="noStrike" kern="1200" cap="none" spc="-79" normalizeH="0" baseline="0" noProof="0" dirty="0">
                <a:ln>
                  <a:noFill/>
                </a:ln>
                <a:solidFill>
                  <a:srgbClr val="D4572E"/>
                </a:solidFill>
                <a:effectLst/>
                <a:uLnTx/>
                <a:uFillTx/>
                <a:latin typeface="Arial MT"/>
                <a:ea typeface="+mn-ea"/>
                <a:cs typeface="Arial MT"/>
                <a:sym typeface="Arial" panose="020B0604020202020204"/>
              </a:rPr>
              <a:t>TAM </a:t>
            </a:r>
            <a:r>
              <a:rPr kumimoji="0" sz="825" b="0" i="0" u="none" strike="noStrike" kern="1200" cap="none" spc="-45" normalizeH="0" baseline="0" noProof="0" dirty="0">
                <a:ln>
                  <a:noFill/>
                </a:ln>
                <a:solidFill>
                  <a:srgbClr val="D4572E"/>
                </a:solidFill>
                <a:effectLst/>
                <a:uLnTx/>
                <a:uFillTx/>
                <a:latin typeface="Arial MT"/>
                <a:ea typeface="+mn-ea"/>
                <a:cs typeface="Arial MT"/>
                <a:sym typeface="Arial" panose="020B0604020202020204"/>
              </a:rPr>
              <a:t>(Target </a:t>
            </a:r>
            <a:r>
              <a:rPr kumimoji="0" sz="825" b="0" i="0" u="none" strike="noStrike" kern="1200" cap="none" spc="-56" normalizeH="0" baseline="0" noProof="0" dirty="0">
                <a:ln>
                  <a:noFill/>
                </a:ln>
                <a:solidFill>
                  <a:srgbClr val="D4572E"/>
                </a:solidFill>
                <a:effectLst/>
                <a:uLnTx/>
                <a:uFillTx/>
                <a:latin typeface="Arial MT"/>
                <a:ea typeface="+mn-ea"/>
                <a:cs typeface="Arial MT"/>
                <a:sym typeface="Arial" panose="020B0604020202020204"/>
              </a:rPr>
              <a:t>Addressable </a:t>
            </a:r>
            <a:r>
              <a:rPr kumimoji="0" sz="825" b="0" i="0" u="none" strike="noStrike" kern="1200" cap="none" spc="-53" normalizeH="0" baseline="0" noProof="0" dirty="0">
                <a:ln>
                  <a:noFill/>
                </a:ln>
                <a:solidFill>
                  <a:srgbClr val="D4572E"/>
                </a:solidFill>
                <a:effectLst/>
                <a:uLnTx/>
                <a:uFillTx/>
                <a:latin typeface="Arial MT"/>
                <a:ea typeface="+mn-ea"/>
                <a:cs typeface="Arial MT"/>
                <a:sym typeface="Arial" panose="020B0604020202020204"/>
              </a:rPr>
              <a:t>Market) </a:t>
            </a:r>
            <a:r>
              <a:rPr kumimoji="0" sz="825" b="0" i="0" u="none" strike="noStrike" kern="1200" cap="none" spc="-49"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79" normalizeH="0" baseline="0" noProof="0" dirty="0">
                <a:ln>
                  <a:noFill/>
                </a:ln>
                <a:solidFill>
                  <a:srgbClr val="D4572E"/>
                </a:solidFill>
                <a:effectLst/>
                <a:uLnTx/>
                <a:uFillTx/>
                <a:latin typeface="Arial MT"/>
                <a:ea typeface="+mn-ea"/>
                <a:cs typeface="Arial MT"/>
                <a:sym typeface="Arial" panose="020B0604020202020204"/>
              </a:rPr>
              <a:t>H</a:t>
            </a:r>
            <a:r>
              <a:rPr kumimoji="0" sz="825" b="0" i="0" u="none" strike="noStrike" kern="1200" cap="none" spc="-56" normalizeH="0" baseline="0" noProof="0" dirty="0">
                <a:ln>
                  <a:noFill/>
                </a:ln>
                <a:solidFill>
                  <a:srgbClr val="D4572E"/>
                </a:solidFill>
                <a:effectLst/>
                <a:uLnTx/>
                <a:uFillTx/>
                <a:latin typeface="Arial MT"/>
                <a:ea typeface="+mn-ea"/>
                <a:cs typeface="Arial MT"/>
                <a:sym typeface="Arial" panose="020B0604020202020204"/>
              </a:rPr>
              <a:t>i</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g</a:t>
            </a:r>
            <a:r>
              <a:rPr kumimoji="0" sz="825" b="0" i="0" u="none" strike="noStrike" kern="1200" cap="none" spc="-60" normalizeH="0" baseline="0" noProof="0" dirty="0">
                <a:ln>
                  <a:noFill/>
                </a:ln>
                <a:solidFill>
                  <a:srgbClr val="D4572E"/>
                </a:solidFill>
                <a:effectLst/>
                <a:uLnTx/>
                <a:uFillTx/>
                <a:latin typeface="Arial MT"/>
                <a:ea typeface="+mn-ea"/>
                <a:cs typeface="Arial MT"/>
                <a:sym typeface="Arial" panose="020B0604020202020204"/>
              </a:rPr>
              <a:t>h</a:t>
            </a:r>
            <a:r>
              <a:rPr kumimoji="0" sz="825" b="0" i="0" u="none" strike="noStrike" kern="1200" cap="none" spc="-45"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26" normalizeH="0" baseline="0" noProof="0" dirty="0">
                <a:ln>
                  <a:noFill/>
                </a:ln>
                <a:solidFill>
                  <a:srgbClr val="D4572E"/>
                </a:solidFill>
                <a:effectLst/>
                <a:uLnTx/>
                <a:uFillTx/>
                <a:latin typeface="Arial MT"/>
                <a:ea typeface="+mn-ea"/>
                <a:cs typeface="Arial MT"/>
                <a:sym typeface="Arial" panose="020B0604020202020204"/>
              </a:rPr>
              <a:t>c</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o</a:t>
            </a:r>
            <a:r>
              <a:rPr kumimoji="0" sz="825" b="0" i="0" u="none" strike="noStrike" kern="1200" cap="none" spc="-23" normalizeH="0" baseline="0" noProof="0" dirty="0">
                <a:ln>
                  <a:noFill/>
                </a:ln>
                <a:solidFill>
                  <a:srgbClr val="D4572E"/>
                </a:solidFill>
                <a:effectLst/>
                <a:uLnTx/>
                <a:uFillTx/>
                <a:latin typeface="Arial MT"/>
                <a:ea typeface="+mn-ea"/>
                <a:cs typeface="Arial MT"/>
                <a:sym typeface="Arial" panose="020B0604020202020204"/>
              </a:rPr>
              <a:t>s</a:t>
            </a:r>
            <a:r>
              <a:rPr kumimoji="0" sz="825" b="0" i="0" u="none" strike="noStrike" kern="1200" cap="none" spc="-30" normalizeH="0" baseline="0" noProof="0" dirty="0">
                <a:ln>
                  <a:noFill/>
                </a:ln>
                <a:solidFill>
                  <a:srgbClr val="D4572E"/>
                </a:solidFill>
                <a:effectLst/>
                <a:uLnTx/>
                <a:uFillTx/>
                <a:latin typeface="Arial MT"/>
                <a:ea typeface="+mn-ea"/>
                <a:cs typeface="Arial MT"/>
                <a:sym typeface="Arial" panose="020B0604020202020204"/>
              </a:rPr>
              <a:t>t</a:t>
            </a:r>
            <a:r>
              <a:rPr kumimoji="0" sz="825" b="0" i="0" u="none" strike="noStrike" kern="1200" cap="none" spc="-41"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an</a:t>
            </a:r>
            <a:r>
              <a:rPr kumimoji="0" sz="825" b="0" i="0" u="none" strike="noStrike" kern="1200" cap="none" spc="-60" normalizeH="0" baseline="0" noProof="0" dirty="0">
                <a:ln>
                  <a:noFill/>
                </a:ln>
                <a:solidFill>
                  <a:srgbClr val="D4572E"/>
                </a:solidFill>
                <a:effectLst/>
                <a:uLnTx/>
                <a:uFillTx/>
                <a:latin typeface="Arial MT"/>
                <a:ea typeface="+mn-ea"/>
                <a:cs typeface="Arial MT"/>
                <a:sym typeface="Arial" panose="020B0604020202020204"/>
              </a:rPr>
              <a:t>d</a:t>
            </a:r>
            <a:r>
              <a:rPr kumimoji="0" sz="825" b="0" i="0" u="none" strike="noStrike" kern="1200" cap="none" spc="-49"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75" normalizeH="0" baseline="0" noProof="0" dirty="0">
                <a:ln>
                  <a:noFill/>
                </a:ln>
                <a:solidFill>
                  <a:srgbClr val="D4572E"/>
                </a:solidFill>
                <a:effectLst/>
                <a:uLnTx/>
                <a:uFillTx/>
                <a:latin typeface="Arial MT"/>
                <a:ea typeface="+mn-ea"/>
                <a:cs typeface="Arial MT"/>
                <a:sym typeface="Arial" panose="020B0604020202020204"/>
              </a:rPr>
              <a:t>w</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ea</a:t>
            </a:r>
            <a:r>
              <a:rPr kumimoji="0" sz="825" b="0" i="0" u="none" strike="noStrike" kern="1200" cap="none" spc="-23" normalizeH="0" baseline="0" noProof="0" dirty="0">
                <a:ln>
                  <a:noFill/>
                </a:ln>
                <a:solidFill>
                  <a:srgbClr val="D4572E"/>
                </a:solidFill>
                <a:effectLst/>
                <a:uLnTx/>
                <a:uFillTx/>
                <a:latin typeface="Arial MT"/>
                <a:ea typeface="+mn-ea"/>
                <a:cs typeface="Arial MT"/>
                <a:sym typeface="Arial" panose="020B0604020202020204"/>
              </a:rPr>
              <a:t>k</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e</a:t>
            </a:r>
            <a:r>
              <a:rPr kumimoji="0" sz="825" b="0" i="0" u="none" strike="noStrike" kern="1200" cap="none" spc="-38" normalizeH="0" baseline="0" noProof="0" dirty="0">
                <a:ln>
                  <a:noFill/>
                </a:ln>
                <a:solidFill>
                  <a:srgbClr val="D4572E"/>
                </a:solidFill>
                <a:effectLst/>
                <a:uLnTx/>
                <a:uFillTx/>
                <a:latin typeface="Arial MT"/>
                <a:ea typeface="+mn-ea"/>
                <a:cs typeface="Arial MT"/>
                <a:sym typeface="Arial" panose="020B0604020202020204"/>
              </a:rPr>
              <a:t>r</a:t>
            </a:r>
            <a:r>
              <a:rPr kumimoji="0" sz="825" b="0" i="0" u="none" strike="noStrike" kern="1200" cap="none" spc="-15"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26" normalizeH="0" baseline="0" noProof="0" dirty="0">
                <a:ln>
                  <a:noFill/>
                </a:ln>
                <a:solidFill>
                  <a:srgbClr val="D4572E"/>
                </a:solidFill>
                <a:effectLst/>
                <a:uLnTx/>
                <a:uFillTx/>
                <a:latin typeface="Arial MT"/>
                <a:ea typeface="+mn-ea"/>
                <a:cs typeface="Arial MT"/>
                <a:sym typeface="Arial" panose="020B0604020202020204"/>
              </a:rPr>
              <a:t>c</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o</a:t>
            </a:r>
            <a:r>
              <a:rPr kumimoji="0" sz="825" b="0" i="0" u="none" strike="noStrike" kern="1200" cap="none" spc="-101" normalizeH="0" baseline="0" noProof="0" dirty="0">
                <a:ln>
                  <a:noFill/>
                </a:ln>
                <a:solidFill>
                  <a:srgbClr val="D4572E"/>
                </a:solidFill>
                <a:effectLst/>
                <a:uLnTx/>
                <a:uFillTx/>
                <a:latin typeface="Arial MT"/>
                <a:ea typeface="+mn-ea"/>
                <a:cs typeface="Arial MT"/>
                <a:sym typeface="Arial" panose="020B0604020202020204"/>
              </a:rPr>
              <a:t>m</a:t>
            </a:r>
            <a:r>
              <a:rPr kumimoji="0" sz="825" b="0" i="0" u="none" strike="noStrike" kern="1200" cap="none" spc="-105" normalizeH="0" baseline="0" noProof="0" dirty="0">
                <a:ln>
                  <a:noFill/>
                </a:ln>
                <a:solidFill>
                  <a:srgbClr val="D4572E"/>
                </a:solidFill>
                <a:effectLst/>
                <a:uLnTx/>
                <a:uFillTx/>
                <a:latin typeface="Arial MT"/>
                <a:ea typeface="+mn-ea"/>
                <a:cs typeface="Arial MT"/>
                <a:sym typeface="Arial" panose="020B0604020202020204"/>
              </a:rPr>
              <a:t>m</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e</a:t>
            </a:r>
            <a:r>
              <a:rPr kumimoji="0" sz="825" b="0" i="0" u="none" strike="noStrike" kern="1200" cap="none" spc="-15" normalizeH="0" baseline="0" noProof="0" dirty="0">
                <a:ln>
                  <a:noFill/>
                </a:ln>
                <a:solidFill>
                  <a:srgbClr val="D4572E"/>
                </a:solidFill>
                <a:effectLst/>
                <a:uLnTx/>
                <a:uFillTx/>
                <a:latin typeface="Arial MT"/>
                <a:ea typeface="+mn-ea"/>
                <a:cs typeface="Arial MT"/>
                <a:sym typeface="Arial" panose="020B0604020202020204"/>
              </a:rPr>
              <a:t>r</a:t>
            </a:r>
            <a:r>
              <a:rPr kumimoji="0" sz="825" b="0" i="0" u="none" strike="noStrike" kern="1200" cap="none" spc="-23" normalizeH="0" baseline="0" noProof="0" dirty="0">
                <a:ln>
                  <a:noFill/>
                </a:ln>
                <a:solidFill>
                  <a:srgbClr val="D4572E"/>
                </a:solidFill>
                <a:effectLst/>
                <a:uLnTx/>
                <a:uFillTx/>
                <a:latin typeface="Arial MT"/>
                <a:ea typeface="+mn-ea"/>
                <a:cs typeface="Arial MT"/>
                <a:sym typeface="Arial" panose="020B0604020202020204"/>
              </a:rPr>
              <a:t>c</a:t>
            </a:r>
            <a:r>
              <a:rPr kumimoji="0" sz="825" b="0" i="0" u="none" strike="noStrike" kern="1200" cap="none" spc="-60" normalizeH="0" baseline="0" noProof="0" dirty="0">
                <a:ln>
                  <a:noFill/>
                </a:ln>
                <a:solidFill>
                  <a:srgbClr val="D4572E"/>
                </a:solidFill>
                <a:effectLst/>
                <a:uLnTx/>
                <a:uFillTx/>
                <a:latin typeface="Arial MT"/>
                <a:ea typeface="+mn-ea"/>
                <a:cs typeface="Arial MT"/>
                <a:sym typeface="Arial" panose="020B0604020202020204"/>
              </a:rPr>
              <a:t>i</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a</a:t>
            </a:r>
            <a:r>
              <a:rPr kumimoji="0" sz="825" b="0" i="0" u="none" strike="noStrike" kern="1200" cap="none" spc="-26" normalizeH="0" baseline="0" noProof="0" dirty="0">
                <a:ln>
                  <a:noFill/>
                </a:ln>
                <a:solidFill>
                  <a:srgbClr val="D4572E"/>
                </a:solidFill>
                <a:effectLst/>
                <a:uLnTx/>
                <a:uFillTx/>
                <a:latin typeface="Arial MT"/>
                <a:ea typeface="+mn-ea"/>
                <a:cs typeface="Arial MT"/>
                <a:sym typeface="Arial" panose="020B0604020202020204"/>
              </a:rPr>
              <a:t>l</a:t>
            </a:r>
            <a:r>
              <a:rPr kumimoji="0" sz="825" b="0" i="0" u="none" strike="noStrike" kern="1200" cap="none" spc="-64"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101" normalizeH="0" baseline="0" noProof="0" dirty="0">
                <a:ln>
                  <a:noFill/>
                </a:ln>
                <a:solidFill>
                  <a:srgbClr val="D4572E"/>
                </a:solidFill>
                <a:effectLst/>
                <a:uLnTx/>
                <a:uFillTx/>
                <a:latin typeface="Arial MT"/>
                <a:ea typeface="+mn-ea"/>
                <a:cs typeface="Arial MT"/>
                <a:sym typeface="Arial" panose="020B0604020202020204"/>
              </a:rPr>
              <a:t>E</a:t>
            </a:r>
            <a:r>
              <a:rPr kumimoji="0" sz="825" b="0" i="0" u="none" strike="noStrike" kern="1200" cap="none" spc="-23" normalizeH="0" baseline="0" noProof="0" dirty="0">
                <a:ln>
                  <a:noFill/>
                </a:ln>
                <a:solidFill>
                  <a:srgbClr val="D4572E"/>
                </a:solidFill>
                <a:effectLst/>
                <a:uLnTx/>
                <a:uFillTx/>
                <a:latin typeface="Arial MT"/>
                <a:ea typeface="+mn-ea"/>
                <a:cs typeface="Arial MT"/>
                <a:sym typeface="Arial" panose="020B0604020202020204"/>
              </a:rPr>
              <a:t>v</a:t>
            </a:r>
            <a:r>
              <a:rPr kumimoji="0" sz="825" b="0" i="0" u="none" strike="noStrike" kern="1200" cap="none" spc="-53" normalizeH="0" baseline="0" noProof="0" dirty="0">
                <a:ln>
                  <a:noFill/>
                </a:ln>
                <a:solidFill>
                  <a:srgbClr val="D4572E"/>
                </a:solidFill>
                <a:effectLst/>
                <a:uLnTx/>
                <a:uFillTx/>
                <a:latin typeface="Arial MT"/>
                <a:ea typeface="+mn-ea"/>
                <a:cs typeface="Arial MT"/>
                <a:sym typeface="Arial" panose="020B0604020202020204"/>
              </a:rPr>
              <a:t>s</a:t>
            </a:r>
            <a:r>
              <a:rPr kumimoji="0" sz="825" b="0" i="0" u="none" strike="noStrike" kern="1200" cap="none" spc="-4" normalizeH="0" baseline="0" noProof="0" dirty="0">
                <a:ln>
                  <a:noFill/>
                </a:ln>
                <a:solidFill>
                  <a:srgbClr val="D4572E"/>
                </a:solidFill>
                <a:effectLst/>
                <a:uLnTx/>
                <a:uFillTx/>
                <a:latin typeface="Arial MT"/>
                <a:ea typeface="+mn-ea"/>
                <a:cs typeface="Arial MT"/>
                <a:sym typeface="Arial" panose="020B0604020202020204"/>
              </a:rPr>
              <a:t> </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pe</a:t>
            </a:r>
            <a:r>
              <a:rPr kumimoji="0" sz="825" b="0" i="0" u="none" strike="noStrike" kern="1200" cap="none" spc="-19" normalizeH="0" baseline="0" noProof="0" dirty="0">
                <a:ln>
                  <a:noFill/>
                </a:ln>
                <a:solidFill>
                  <a:srgbClr val="D4572E"/>
                </a:solidFill>
                <a:effectLst/>
                <a:uLnTx/>
                <a:uFillTx/>
                <a:latin typeface="Arial MT"/>
                <a:ea typeface="+mn-ea"/>
                <a:cs typeface="Arial MT"/>
                <a:sym typeface="Arial" panose="020B0604020202020204"/>
              </a:rPr>
              <a:t>r</a:t>
            </a:r>
            <a:r>
              <a:rPr kumimoji="0" sz="825" b="0" i="0" u="none" strike="noStrike" kern="1200" cap="none" spc="-23" normalizeH="0" baseline="0" noProof="0" dirty="0">
                <a:ln>
                  <a:noFill/>
                </a:ln>
                <a:solidFill>
                  <a:srgbClr val="D4572E"/>
                </a:solidFill>
                <a:effectLst/>
                <a:uLnTx/>
                <a:uFillTx/>
                <a:latin typeface="Arial MT"/>
                <a:ea typeface="+mn-ea"/>
                <a:cs typeface="Arial MT"/>
                <a:sym typeface="Arial" panose="020B0604020202020204"/>
              </a:rPr>
              <a:t>c</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ep</a:t>
            </a:r>
            <a:r>
              <a:rPr kumimoji="0" sz="825" b="0" i="0" u="none" strike="noStrike" kern="1200" cap="none" spc="-38" normalizeH="0" baseline="0" noProof="0" dirty="0">
                <a:ln>
                  <a:noFill/>
                </a:ln>
                <a:solidFill>
                  <a:srgbClr val="D4572E"/>
                </a:solidFill>
                <a:effectLst/>
                <a:uLnTx/>
                <a:uFillTx/>
                <a:latin typeface="Arial MT"/>
                <a:ea typeface="+mn-ea"/>
                <a:cs typeface="Arial MT"/>
                <a:sym typeface="Arial" panose="020B0604020202020204"/>
              </a:rPr>
              <a:t>t</a:t>
            </a:r>
            <a:r>
              <a:rPr kumimoji="0" sz="825" b="0" i="0" u="none" strike="noStrike" kern="1200" cap="none" spc="-56" normalizeH="0" baseline="0" noProof="0" dirty="0">
                <a:ln>
                  <a:noFill/>
                </a:ln>
                <a:solidFill>
                  <a:srgbClr val="D4572E"/>
                </a:solidFill>
                <a:effectLst/>
                <a:uLnTx/>
                <a:uFillTx/>
                <a:latin typeface="Arial MT"/>
                <a:ea typeface="+mn-ea"/>
                <a:cs typeface="Arial MT"/>
                <a:sym typeface="Arial" panose="020B0604020202020204"/>
              </a:rPr>
              <a:t>i</a:t>
            </a:r>
            <a:r>
              <a:rPr kumimoji="0" sz="825" b="0" i="0" u="none" strike="noStrike" kern="1200" cap="none" spc="-71" normalizeH="0" baseline="0" noProof="0" dirty="0">
                <a:ln>
                  <a:noFill/>
                </a:ln>
                <a:solidFill>
                  <a:srgbClr val="D4572E"/>
                </a:solidFill>
                <a:effectLst/>
                <a:uLnTx/>
                <a:uFillTx/>
                <a:latin typeface="Arial MT"/>
                <a:ea typeface="+mn-ea"/>
                <a:cs typeface="Arial MT"/>
                <a:sym typeface="Arial" panose="020B0604020202020204"/>
              </a:rPr>
              <a:t>o</a:t>
            </a:r>
            <a:r>
              <a:rPr kumimoji="0" sz="825" b="0" i="0" u="none" strike="noStrike" kern="1200" cap="none" spc="-60" normalizeH="0" baseline="0" noProof="0" dirty="0">
                <a:ln>
                  <a:noFill/>
                </a:ln>
                <a:solidFill>
                  <a:srgbClr val="D4572E"/>
                </a:solidFill>
                <a:effectLst/>
                <a:uLnTx/>
                <a:uFillTx/>
                <a:latin typeface="Arial MT"/>
                <a:ea typeface="+mn-ea"/>
                <a:cs typeface="Arial MT"/>
                <a:sym typeface="Arial" panose="020B0604020202020204"/>
              </a:rPr>
              <a:t>n</a:t>
            </a:r>
            <a:endParaRPr kumimoji="0" sz="82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pic>
        <p:nvPicPr>
          <p:cNvPr id="50" name="object 11">
            <a:extLst>
              <a:ext uri="{FF2B5EF4-FFF2-40B4-BE49-F238E27FC236}">
                <a16:creationId xmlns:a16="http://schemas.microsoft.com/office/drawing/2014/main" id="{8E7C169C-EB24-474C-9432-3D043F2D9717}"/>
              </a:ext>
            </a:extLst>
          </p:cNvPr>
          <p:cNvPicPr/>
          <p:nvPr/>
        </p:nvPicPr>
        <p:blipFill>
          <a:blip r:embed="rId2" cstate="print"/>
          <a:stretch>
            <a:fillRect/>
          </a:stretch>
        </p:blipFill>
        <p:spPr>
          <a:xfrm>
            <a:off x="4569503" y="1845550"/>
            <a:ext cx="1644776" cy="1115568"/>
          </a:xfrm>
          <a:prstGeom prst="rect">
            <a:avLst/>
          </a:prstGeom>
        </p:spPr>
      </p:pic>
      <p:pic>
        <p:nvPicPr>
          <p:cNvPr id="51" name="object 11">
            <a:extLst>
              <a:ext uri="{FF2B5EF4-FFF2-40B4-BE49-F238E27FC236}">
                <a16:creationId xmlns:a16="http://schemas.microsoft.com/office/drawing/2014/main" id="{86EEBDED-B5BB-4553-A3D2-6A5270728AF1}"/>
              </a:ext>
            </a:extLst>
          </p:cNvPr>
          <p:cNvPicPr/>
          <p:nvPr/>
        </p:nvPicPr>
        <p:blipFill>
          <a:blip r:embed="rId2" cstate="print"/>
          <a:stretch>
            <a:fillRect/>
          </a:stretch>
        </p:blipFill>
        <p:spPr>
          <a:xfrm>
            <a:off x="1412737" y="1852091"/>
            <a:ext cx="1644776" cy="1115568"/>
          </a:xfrm>
          <a:prstGeom prst="rect">
            <a:avLst/>
          </a:prstGeom>
        </p:spPr>
      </p:pic>
      <p:sp>
        <p:nvSpPr>
          <p:cNvPr id="56" name="object 30">
            <a:extLst>
              <a:ext uri="{FF2B5EF4-FFF2-40B4-BE49-F238E27FC236}">
                <a16:creationId xmlns:a16="http://schemas.microsoft.com/office/drawing/2014/main" id="{5BE5D556-8ECF-489F-9DD1-3BA9314C73F5}"/>
              </a:ext>
            </a:extLst>
          </p:cNvPr>
          <p:cNvSpPr txBox="1"/>
          <p:nvPr/>
        </p:nvSpPr>
        <p:spPr>
          <a:xfrm>
            <a:off x="6169762" y="3753288"/>
            <a:ext cx="555784" cy="148598"/>
          </a:xfrm>
          <a:prstGeom prst="rect">
            <a:avLst/>
          </a:prstGeom>
          <a:solidFill>
            <a:srgbClr val="A9D08E"/>
          </a:solidFill>
        </p:spPr>
        <p:txBody>
          <a:bodyPr vert="horz" wrap="square" lIns="0" tIns="21431" rIns="0" bIns="0" rtlCol="0">
            <a:spAutoFit/>
          </a:bodyPr>
          <a:lstStyle/>
          <a:p>
            <a:pPr marL="0" marR="17621" lvl="0" indent="0" algn="r" defTabSz="685800" rtl="0" eaLnBrk="1" fontAlgn="auto" latinLnBrk="0" hangingPunct="1">
              <a:lnSpc>
                <a:spcPct val="100000"/>
              </a:lnSpc>
              <a:spcBef>
                <a:spcPts val="169"/>
              </a:spcBef>
              <a:spcAft>
                <a:spcPts val="0"/>
              </a:spcAft>
              <a:buClrTx/>
              <a:buSzTx/>
              <a:buFont typeface="Arial" panose="020B0604020202020204"/>
              <a:buNone/>
              <a:tabLst/>
              <a:defRPr/>
            </a:pPr>
            <a:r>
              <a:rPr kumimoji="0" sz="825" b="0" i="0" u="none" strike="noStrike" kern="1200" cap="none" spc="-45" normalizeH="0" baseline="0" noProof="0" dirty="0">
                <a:ln>
                  <a:noFill/>
                </a:ln>
                <a:solidFill>
                  <a:prstClr val="black"/>
                </a:solidFill>
                <a:effectLst/>
                <a:uLnTx/>
                <a:uFillTx/>
                <a:latin typeface="Arial MT"/>
                <a:ea typeface="+mn-ea"/>
                <a:cs typeface="Arial MT"/>
                <a:sym typeface="Arial" panose="020B0604020202020204"/>
              </a:rPr>
              <a:t>3</a:t>
            </a:r>
            <a:endParaRPr kumimoji="0" sz="82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Tree>
    <p:extLst>
      <p:ext uri="{BB962C8B-B14F-4D97-AF65-F5344CB8AC3E}">
        <p14:creationId xmlns:p14="http://schemas.microsoft.com/office/powerpoint/2010/main" val="207579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76372" y="1290447"/>
            <a:ext cx="0" cy="3674269"/>
          </a:xfrm>
          <a:custGeom>
            <a:avLst/>
            <a:gdLst/>
            <a:ahLst/>
            <a:cxnLst/>
            <a:rect l="l" t="t" r="r" b="b"/>
            <a:pathLst>
              <a:path h="4899025">
                <a:moveTo>
                  <a:pt x="0" y="0"/>
                </a:moveTo>
                <a:lnTo>
                  <a:pt x="0" y="4898707"/>
                </a:lnTo>
              </a:path>
            </a:pathLst>
          </a:custGeom>
          <a:ln w="9525">
            <a:solidFill>
              <a:srgbClr val="445369"/>
            </a:solidFill>
            <a:prstDash val="sysDash"/>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grpSp>
        <p:nvGrpSpPr>
          <p:cNvPr id="3" name="object 3"/>
          <p:cNvGrpSpPr/>
          <p:nvPr/>
        </p:nvGrpSpPr>
        <p:grpSpPr>
          <a:xfrm>
            <a:off x="43434" y="898398"/>
            <a:ext cx="8894921" cy="465296"/>
            <a:chOff x="57911" y="1197863"/>
            <a:chExt cx="11859895" cy="620395"/>
          </a:xfrm>
        </p:grpSpPr>
        <p:sp>
          <p:nvSpPr>
            <p:cNvPr id="4" name="object 4"/>
            <p:cNvSpPr/>
            <p:nvPr/>
          </p:nvSpPr>
          <p:spPr>
            <a:xfrm>
              <a:off x="4107179" y="1278635"/>
              <a:ext cx="4018915" cy="441959"/>
            </a:xfrm>
            <a:custGeom>
              <a:avLst/>
              <a:gdLst/>
              <a:ahLst/>
              <a:cxnLst/>
              <a:rect l="l" t="t" r="r" b="b"/>
              <a:pathLst>
                <a:path w="4018915" h="441960">
                  <a:moveTo>
                    <a:pt x="0" y="441960"/>
                  </a:moveTo>
                  <a:lnTo>
                    <a:pt x="4018787" y="441960"/>
                  </a:lnTo>
                  <a:lnTo>
                    <a:pt x="4018787" y="0"/>
                  </a:lnTo>
                  <a:lnTo>
                    <a:pt x="0" y="0"/>
                  </a:lnTo>
                  <a:lnTo>
                    <a:pt x="0" y="441960"/>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5" name="object 5"/>
            <p:cNvSpPr/>
            <p:nvPr/>
          </p:nvSpPr>
          <p:spPr>
            <a:xfrm>
              <a:off x="8127492" y="1278635"/>
              <a:ext cx="3790315" cy="440690"/>
            </a:xfrm>
            <a:custGeom>
              <a:avLst/>
              <a:gdLst/>
              <a:ahLst/>
              <a:cxnLst/>
              <a:rect l="l" t="t" r="r" b="b"/>
              <a:pathLst>
                <a:path w="3790315" h="440689">
                  <a:moveTo>
                    <a:pt x="3790188" y="0"/>
                  </a:moveTo>
                  <a:lnTo>
                    <a:pt x="0" y="0"/>
                  </a:lnTo>
                  <a:lnTo>
                    <a:pt x="0" y="440436"/>
                  </a:lnTo>
                  <a:lnTo>
                    <a:pt x="3790188" y="440436"/>
                  </a:lnTo>
                  <a:lnTo>
                    <a:pt x="3790188" y="0"/>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6" name="object 6"/>
            <p:cNvSpPr/>
            <p:nvPr/>
          </p:nvSpPr>
          <p:spPr>
            <a:xfrm>
              <a:off x="57912" y="1210055"/>
              <a:ext cx="4241800" cy="558165"/>
            </a:xfrm>
            <a:custGeom>
              <a:avLst/>
              <a:gdLst/>
              <a:ahLst/>
              <a:cxnLst/>
              <a:rect l="l" t="t" r="r" b="b"/>
              <a:pathLst>
                <a:path w="4241800" h="558164">
                  <a:moveTo>
                    <a:pt x="4241292" y="278892"/>
                  </a:moveTo>
                  <a:lnTo>
                    <a:pt x="4049268" y="0"/>
                  </a:lnTo>
                  <a:lnTo>
                    <a:pt x="4049268" y="68580"/>
                  </a:lnTo>
                  <a:lnTo>
                    <a:pt x="0" y="68580"/>
                  </a:lnTo>
                  <a:lnTo>
                    <a:pt x="0" y="510540"/>
                  </a:lnTo>
                  <a:lnTo>
                    <a:pt x="4049268" y="510540"/>
                  </a:lnTo>
                  <a:lnTo>
                    <a:pt x="4049268" y="557784"/>
                  </a:lnTo>
                  <a:lnTo>
                    <a:pt x="4241292" y="278892"/>
                  </a:lnTo>
                  <a:close/>
                </a:path>
              </a:pathLst>
            </a:custGeom>
            <a:solidFill>
              <a:srgbClr val="D45716"/>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7" name="object 7"/>
            <p:cNvSpPr/>
            <p:nvPr/>
          </p:nvSpPr>
          <p:spPr>
            <a:xfrm>
              <a:off x="3251454" y="1216913"/>
              <a:ext cx="640080" cy="582295"/>
            </a:xfrm>
            <a:custGeom>
              <a:avLst/>
              <a:gdLst/>
              <a:ahLst/>
              <a:cxnLst/>
              <a:rect l="l" t="t" r="r" b="b"/>
              <a:pathLst>
                <a:path w="640079" h="582294">
                  <a:moveTo>
                    <a:pt x="320040" y="0"/>
                  </a:moveTo>
                  <a:lnTo>
                    <a:pt x="268120" y="3809"/>
                  </a:lnTo>
                  <a:lnTo>
                    <a:pt x="218870" y="14837"/>
                  </a:lnTo>
                  <a:lnTo>
                    <a:pt x="172949" y="32486"/>
                  </a:lnTo>
                  <a:lnTo>
                    <a:pt x="131015" y="56156"/>
                  </a:lnTo>
                  <a:lnTo>
                    <a:pt x="93726" y="85248"/>
                  </a:lnTo>
                  <a:lnTo>
                    <a:pt x="61740" y="119164"/>
                  </a:lnTo>
                  <a:lnTo>
                    <a:pt x="35716" y="157304"/>
                  </a:lnTo>
                  <a:lnTo>
                    <a:pt x="16312" y="199070"/>
                  </a:lnTo>
                  <a:lnTo>
                    <a:pt x="4187" y="243863"/>
                  </a:lnTo>
                  <a:lnTo>
                    <a:pt x="0" y="291084"/>
                  </a:lnTo>
                  <a:lnTo>
                    <a:pt x="4187" y="338304"/>
                  </a:lnTo>
                  <a:lnTo>
                    <a:pt x="16312" y="383097"/>
                  </a:lnTo>
                  <a:lnTo>
                    <a:pt x="35716" y="424863"/>
                  </a:lnTo>
                  <a:lnTo>
                    <a:pt x="61740" y="463003"/>
                  </a:lnTo>
                  <a:lnTo>
                    <a:pt x="93725" y="496919"/>
                  </a:lnTo>
                  <a:lnTo>
                    <a:pt x="131015" y="526011"/>
                  </a:lnTo>
                  <a:lnTo>
                    <a:pt x="172949" y="549681"/>
                  </a:lnTo>
                  <a:lnTo>
                    <a:pt x="218870" y="567330"/>
                  </a:lnTo>
                  <a:lnTo>
                    <a:pt x="268120" y="578358"/>
                  </a:lnTo>
                  <a:lnTo>
                    <a:pt x="320040" y="582168"/>
                  </a:lnTo>
                  <a:lnTo>
                    <a:pt x="371959" y="578358"/>
                  </a:lnTo>
                  <a:lnTo>
                    <a:pt x="421209" y="567330"/>
                  </a:lnTo>
                  <a:lnTo>
                    <a:pt x="467130" y="549681"/>
                  </a:lnTo>
                  <a:lnTo>
                    <a:pt x="509064" y="526011"/>
                  </a:lnTo>
                  <a:lnTo>
                    <a:pt x="546353" y="496919"/>
                  </a:lnTo>
                  <a:lnTo>
                    <a:pt x="578339" y="463003"/>
                  </a:lnTo>
                  <a:lnTo>
                    <a:pt x="604363" y="424863"/>
                  </a:lnTo>
                  <a:lnTo>
                    <a:pt x="623767" y="383097"/>
                  </a:lnTo>
                  <a:lnTo>
                    <a:pt x="635892" y="338304"/>
                  </a:lnTo>
                  <a:lnTo>
                    <a:pt x="640080" y="291084"/>
                  </a:lnTo>
                  <a:lnTo>
                    <a:pt x="635892" y="243863"/>
                  </a:lnTo>
                  <a:lnTo>
                    <a:pt x="623767" y="199070"/>
                  </a:lnTo>
                  <a:lnTo>
                    <a:pt x="604363" y="157304"/>
                  </a:lnTo>
                  <a:lnTo>
                    <a:pt x="578339" y="119164"/>
                  </a:lnTo>
                  <a:lnTo>
                    <a:pt x="546354" y="85248"/>
                  </a:lnTo>
                  <a:lnTo>
                    <a:pt x="509064" y="56156"/>
                  </a:lnTo>
                  <a:lnTo>
                    <a:pt x="467130" y="32486"/>
                  </a:lnTo>
                  <a:lnTo>
                    <a:pt x="421209" y="14837"/>
                  </a:lnTo>
                  <a:lnTo>
                    <a:pt x="371959" y="3809"/>
                  </a:lnTo>
                  <a:lnTo>
                    <a:pt x="320040" y="0"/>
                  </a:lnTo>
                  <a:close/>
                </a:path>
              </a:pathLst>
            </a:custGeom>
            <a:solidFill>
              <a:srgbClr val="FFFFFF"/>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8" name="object 8"/>
            <p:cNvSpPr/>
            <p:nvPr/>
          </p:nvSpPr>
          <p:spPr>
            <a:xfrm>
              <a:off x="3251454" y="1216913"/>
              <a:ext cx="640080" cy="582295"/>
            </a:xfrm>
            <a:custGeom>
              <a:avLst/>
              <a:gdLst/>
              <a:ahLst/>
              <a:cxnLst/>
              <a:rect l="l" t="t" r="r" b="b"/>
              <a:pathLst>
                <a:path w="640079" h="582294">
                  <a:moveTo>
                    <a:pt x="0" y="291084"/>
                  </a:moveTo>
                  <a:lnTo>
                    <a:pt x="4187" y="243863"/>
                  </a:lnTo>
                  <a:lnTo>
                    <a:pt x="16312" y="199070"/>
                  </a:lnTo>
                  <a:lnTo>
                    <a:pt x="35716" y="157304"/>
                  </a:lnTo>
                  <a:lnTo>
                    <a:pt x="61740" y="119164"/>
                  </a:lnTo>
                  <a:lnTo>
                    <a:pt x="93726" y="85248"/>
                  </a:lnTo>
                  <a:lnTo>
                    <a:pt x="131015" y="56156"/>
                  </a:lnTo>
                  <a:lnTo>
                    <a:pt x="172949" y="32486"/>
                  </a:lnTo>
                  <a:lnTo>
                    <a:pt x="218870" y="14837"/>
                  </a:lnTo>
                  <a:lnTo>
                    <a:pt x="268120" y="3809"/>
                  </a:lnTo>
                  <a:lnTo>
                    <a:pt x="320040" y="0"/>
                  </a:lnTo>
                  <a:lnTo>
                    <a:pt x="371959" y="3809"/>
                  </a:lnTo>
                  <a:lnTo>
                    <a:pt x="421209" y="14837"/>
                  </a:lnTo>
                  <a:lnTo>
                    <a:pt x="467130" y="32486"/>
                  </a:lnTo>
                  <a:lnTo>
                    <a:pt x="509064" y="56156"/>
                  </a:lnTo>
                  <a:lnTo>
                    <a:pt x="546354" y="85248"/>
                  </a:lnTo>
                  <a:lnTo>
                    <a:pt x="578339" y="119164"/>
                  </a:lnTo>
                  <a:lnTo>
                    <a:pt x="604363" y="157304"/>
                  </a:lnTo>
                  <a:lnTo>
                    <a:pt x="623767" y="199070"/>
                  </a:lnTo>
                  <a:lnTo>
                    <a:pt x="635892" y="243863"/>
                  </a:lnTo>
                  <a:lnTo>
                    <a:pt x="640080" y="291084"/>
                  </a:lnTo>
                  <a:lnTo>
                    <a:pt x="635892" y="338304"/>
                  </a:lnTo>
                  <a:lnTo>
                    <a:pt x="623767" y="383097"/>
                  </a:lnTo>
                  <a:lnTo>
                    <a:pt x="604363" y="424863"/>
                  </a:lnTo>
                  <a:lnTo>
                    <a:pt x="578339" y="463003"/>
                  </a:lnTo>
                  <a:lnTo>
                    <a:pt x="546353" y="496919"/>
                  </a:lnTo>
                  <a:lnTo>
                    <a:pt x="509064" y="526011"/>
                  </a:lnTo>
                  <a:lnTo>
                    <a:pt x="467130" y="549681"/>
                  </a:lnTo>
                  <a:lnTo>
                    <a:pt x="421209" y="567330"/>
                  </a:lnTo>
                  <a:lnTo>
                    <a:pt x="371959" y="578358"/>
                  </a:lnTo>
                  <a:lnTo>
                    <a:pt x="320040" y="582168"/>
                  </a:lnTo>
                  <a:lnTo>
                    <a:pt x="268120" y="578358"/>
                  </a:lnTo>
                  <a:lnTo>
                    <a:pt x="218870" y="567330"/>
                  </a:lnTo>
                  <a:lnTo>
                    <a:pt x="172949" y="549681"/>
                  </a:lnTo>
                  <a:lnTo>
                    <a:pt x="131015" y="526011"/>
                  </a:lnTo>
                  <a:lnTo>
                    <a:pt x="93725" y="496919"/>
                  </a:lnTo>
                  <a:lnTo>
                    <a:pt x="61740" y="463003"/>
                  </a:lnTo>
                  <a:lnTo>
                    <a:pt x="35716" y="424863"/>
                  </a:lnTo>
                  <a:lnTo>
                    <a:pt x="16312" y="383097"/>
                  </a:lnTo>
                  <a:lnTo>
                    <a:pt x="4187" y="338304"/>
                  </a:lnTo>
                  <a:lnTo>
                    <a:pt x="0" y="291084"/>
                  </a:lnTo>
                  <a:close/>
                </a:path>
              </a:pathLst>
            </a:custGeom>
            <a:ln w="38100">
              <a:solidFill>
                <a:srgbClr val="D45716"/>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grpSp>
      <p:sp>
        <p:nvSpPr>
          <p:cNvPr id="9" name="object 9"/>
          <p:cNvSpPr txBox="1"/>
          <p:nvPr/>
        </p:nvSpPr>
        <p:spPr>
          <a:xfrm>
            <a:off x="48384" y="987647"/>
            <a:ext cx="2576690" cy="264014"/>
          </a:xfrm>
          <a:prstGeom prst="rect">
            <a:avLst/>
          </a:prstGeom>
        </p:spPr>
        <p:txBody>
          <a:bodyPr vert="horz" wrap="square" lIns="0" tIns="10001" rIns="0" bIns="0" rtlCol="0">
            <a:spAutoFit/>
          </a:bodyPr>
          <a:lstStyle/>
          <a:p>
            <a:pPr marL="9525" marR="3810" lvl="0" indent="274320" algn="l" defTabSz="685800" rtl="0" eaLnBrk="1" fontAlgn="auto" latinLnBrk="0" hangingPunct="1">
              <a:lnSpc>
                <a:spcPct val="100000"/>
              </a:lnSpc>
              <a:spcBef>
                <a:spcPts val="79"/>
              </a:spcBef>
              <a:spcAft>
                <a:spcPts val="0"/>
              </a:spcAft>
              <a:buClrTx/>
              <a:buSzTx/>
              <a:buFont typeface="Arial" panose="020B0604020202020204"/>
              <a:buNone/>
              <a:tabLst/>
              <a:defRPr/>
            </a:pP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Collaboration with the </a:t>
            </a:r>
            <a:r>
              <a:rPr kumimoji="0" sz="82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government,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Establishing</a:t>
            </a:r>
            <a:r>
              <a:rPr kumimoji="0" sz="825" b="1" i="0" u="none" strike="noStrike" kern="1200" cap="none" spc="-3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value</a:t>
            </a:r>
            <a:r>
              <a:rPr kumimoji="0" sz="825" b="1" i="0" u="none" strike="noStrike" kern="1200" cap="none" spc="-11"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chain</a:t>
            </a:r>
            <a:r>
              <a:rPr kumimoji="0" sz="825" b="1" i="0" u="none" strike="noStrike" kern="1200" cap="none" spc="-15"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&amp;</a:t>
            </a:r>
            <a:r>
              <a:rPr kumimoji="0" sz="825" b="1" i="0" u="none" strike="noStrike" kern="1200" cap="none" spc="-15"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Launching</a:t>
            </a:r>
            <a:r>
              <a:rPr kumimoji="0" sz="825" b="1" i="0" u="none" strike="noStrike" kern="1200" cap="none" spc="-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lang="en-US" sz="825" b="1" i="0" u="none" strike="noStrike" kern="1200" cap="none" spc="-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Urban LCV </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10" name="object 10"/>
          <p:cNvSpPr txBox="1"/>
          <p:nvPr/>
        </p:nvSpPr>
        <p:spPr>
          <a:xfrm>
            <a:off x="3183350" y="987837"/>
            <a:ext cx="2261235" cy="264014"/>
          </a:xfrm>
          <a:prstGeom prst="rect">
            <a:avLst/>
          </a:prstGeom>
        </p:spPr>
        <p:txBody>
          <a:bodyPr vert="horz" wrap="square" lIns="0" tIns="10001" rIns="0" bIns="0" rtlCol="0">
            <a:spAutoFit/>
          </a:bodyPr>
          <a:lstStyle/>
          <a:p>
            <a:pPr marL="9525" marR="3810" lvl="0" indent="112871" algn="l" defTabSz="685800" rtl="0" eaLnBrk="1" fontAlgn="auto" latinLnBrk="0" hangingPunct="1">
              <a:lnSpc>
                <a:spcPct val="100000"/>
              </a:lnSpc>
              <a:spcBef>
                <a:spcPts val="79"/>
              </a:spcBef>
              <a:spcAft>
                <a:spcPts val="0"/>
              </a:spcAft>
              <a:buClrTx/>
              <a:buSzTx/>
              <a:buFont typeface="Arial" panose="020B0604020202020204"/>
              <a:buNone/>
              <a:tabLst/>
              <a:defRPr/>
            </a:pP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Penetrate the mass market with </a:t>
            </a:r>
            <a:r>
              <a:rPr kumimoji="0" lang="en-US"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e-XL</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Monetize</a:t>
            </a:r>
            <a:r>
              <a:rPr kumimoji="0" sz="825" b="1" i="0" u="none" strike="noStrike" kern="1200" cap="none" spc="-3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from</a:t>
            </a:r>
            <a:r>
              <a:rPr kumimoji="0" sz="825" b="1" i="0" u="none" strike="noStrike" kern="1200" cap="none" spc="-3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capabilities,</a:t>
            </a:r>
            <a:r>
              <a:rPr kumimoji="0" sz="825" b="1" i="0" u="none" strike="noStrike" kern="1200" cap="none" spc="-45"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customers</a:t>
            </a:r>
            <a:r>
              <a:rPr kumimoji="0" sz="825" b="1" i="0" u="none" strike="noStrike" kern="1200" cap="none" spc="-3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&amp;</a:t>
            </a:r>
            <a:r>
              <a:rPr kumimoji="0" sz="825" b="1" i="0" u="none" strike="noStrike" kern="1200" cap="none" spc="-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tech</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11" name="object 11"/>
          <p:cNvGrpSpPr/>
          <p:nvPr/>
        </p:nvGrpSpPr>
        <p:grpSpPr>
          <a:xfrm>
            <a:off x="2534307" y="884681"/>
            <a:ext cx="6546056" cy="4092893"/>
            <a:chOff x="3379075" y="1179575"/>
            <a:chExt cx="8728075" cy="5457190"/>
          </a:xfrm>
        </p:grpSpPr>
        <p:sp>
          <p:nvSpPr>
            <p:cNvPr id="12" name="object 12"/>
            <p:cNvSpPr/>
            <p:nvPr/>
          </p:nvSpPr>
          <p:spPr>
            <a:xfrm>
              <a:off x="7302246" y="1207769"/>
              <a:ext cx="641985" cy="582295"/>
            </a:xfrm>
            <a:custGeom>
              <a:avLst/>
              <a:gdLst/>
              <a:ahLst/>
              <a:cxnLst/>
              <a:rect l="l" t="t" r="r" b="b"/>
              <a:pathLst>
                <a:path w="641984" h="582294">
                  <a:moveTo>
                    <a:pt x="320801" y="0"/>
                  </a:moveTo>
                  <a:lnTo>
                    <a:pt x="268768" y="3809"/>
                  </a:lnTo>
                  <a:lnTo>
                    <a:pt x="219407" y="14837"/>
                  </a:lnTo>
                  <a:lnTo>
                    <a:pt x="173379" y="32486"/>
                  </a:lnTo>
                  <a:lnTo>
                    <a:pt x="131344" y="56156"/>
                  </a:lnTo>
                  <a:lnTo>
                    <a:pt x="93964" y="85248"/>
                  </a:lnTo>
                  <a:lnTo>
                    <a:pt x="61898" y="119164"/>
                  </a:lnTo>
                  <a:lnTo>
                    <a:pt x="35809" y="157304"/>
                  </a:lnTo>
                  <a:lnTo>
                    <a:pt x="16355" y="199070"/>
                  </a:lnTo>
                  <a:lnTo>
                    <a:pt x="4199" y="243863"/>
                  </a:lnTo>
                  <a:lnTo>
                    <a:pt x="0" y="291083"/>
                  </a:lnTo>
                  <a:lnTo>
                    <a:pt x="4199" y="338304"/>
                  </a:lnTo>
                  <a:lnTo>
                    <a:pt x="16355" y="383097"/>
                  </a:lnTo>
                  <a:lnTo>
                    <a:pt x="35809" y="424863"/>
                  </a:lnTo>
                  <a:lnTo>
                    <a:pt x="61898" y="463003"/>
                  </a:lnTo>
                  <a:lnTo>
                    <a:pt x="93964" y="496919"/>
                  </a:lnTo>
                  <a:lnTo>
                    <a:pt x="131344" y="526011"/>
                  </a:lnTo>
                  <a:lnTo>
                    <a:pt x="173379" y="549681"/>
                  </a:lnTo>
                  <a:lnTo>
                    <a:pt x="219407" y="567330"/>
                  </a:lnTo>
                  <a:lnTo>
                    <a:pt x="268768" y="578358"/>
                  </a:lnTo>
                  <a:lnTo>
                    <a:pt x="320801" y="582167"/>
                  </a:lnTo>
                  <a:lnTo>
                    <a:pt x="372835" y="578358"/>
                  </a:lnTo>
                  <a:lnTo>
                    <a:pt x="422196" y="567330"/>
                  </a:lnTo>
                  <a:lnTo>
                    <a:pt x="468224" y="549681"/>
                  </a:lnTo>
                  <a:lnTo>
                    <a:pt x="510259" y="526011"/>
                  </a:lnTo>
                  <a:lnTo>
                    <a:pt x="547639" y="496919"/>
                  </a:lnTo>
                  <a:lnTo>
                    <a:pt x="579705" y="463003"/>
                  </a:lnTo>
                  <a:lnTo>
                    <a:pt x="605794" y="424863"/>
                  </a:lnTo>
                  <a:lnTo>
                    <a:pt x="625248" y="383097"/>
                  </a:lnTo>
                  <a:lnTo>
                    <a:pt x="637404" y="338304"/>
                  </a:lnTo>
                  <a:lnTo>
                    <a:pt x="641603" y="291083"/>
                  </a:lnTo>
                  <a:lnTo>
                    <a:pt x="637404" y="243863"/>
                  </a:lnTo>
                  <a:lnTo>
                    <a:pt x="625248" y="199070"/>
                  </a:lnTo>
                  <a:lnTo>
                    <a:pt x="605794" y="157304"/>
                  </a:lnTo>
                  <a:lnTo>
                    <a:pt x="579705" y="119164"/>
                  </a:lnTo>
                  <a:lnTo>
                    <a:pt x="547639" y="85248"/>
                  </a:lnTo>
                  <a:lnTo>
                    <a:pt x="510259" y="56156"/>
                  </a:lnTo>
                  <a:lnTo>
                    <a:pt x="468224" y="32486"/>
                  </a:lnTo>
                  <a:lnTo>
                    <a:pt x="422196" y="14837"/>
                  </a:lnTo>
                  <a:lnTo>
                    <a:pt x="372835" y="3809"/>
                  </a:lnTo>
                  <a:lnTo>
                    <a:pt x="320801" y="0"/>
                  </a:lnTo>
                  <a:close/>
                </a:path>
              </a:pathLst>
            </a:custGeom>
            <a:solidFill>
              <a:srgbClr val="FFFFFF"/>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3" name="object 13"/>
            <p:cNvSpPr/>
            <p:nvPr/>
          </p:nvSpPr>
          <p:spPr>
            <a:xfrm>
              <a:off x="7302246" y="1207769"/>
              <a:ext cx="641985" cy="582295"/>
            </a:xfrm>
            <a:custGeom>
              <a:avLst/>
              <a:gdLst/>
              <a:ahLst/>
              <a:cxnLst/>
              <a:rect l="l" t="t" r="r" b="b"/>
              <a:pathLst>
                <a:path w="641984" h="582294">
                  <a:moveTo>
                    <a:pt x="0" y="291083"/>
                  </a:moveTo>
                  <a:lnTo>
                    <a:pt x="4199" y="243863"/>
                  </a:lnTo>
                  <a:lnTo>
                    <a:pt x="16355" y="199070"/>
                  </a:lnTo>
                  <a:lnTo>
                    <a:pt x="35809" y="157304"/>
                  </a:lnTo>
                  <a:lnTo>
                    <a:pt x="61898" y="119164"/>
                  </a:lnTo>
                  <a:lnTo>
                    <a:pt x="93964" y="85248"/>
                  </a:lnTo>
                  <a:lnTo>
                    <a:pt x="131344" y="56156"/>
                  </a:lnTo>
                  <a:lnTo>
                    <a:pt x="173379" y="32486"/>
                  </a:lnTo>
                  <a:lnTo>
                    <a:pt x="219407" y="14837"/>
                  </a:lnTo>
                  <a:lnTo>
                    <a:pt x="268768" y="3809"/>
                  </a:lnTo>
                  <a:lnTo>
                    <a:pt x="320801" y="0"/>
                  </a:lnTo>
                  <a:lnTo>
                    <a:pt x="372835" y="3809"/>
                  </a:lnTo>
                  <a:lnTo>
                    <a:pt x="422196" y="14837"/>
                  </a:lnTo>
                  <a:lnTo>
                    <a:pt x="468224" y="32486"/>
                  </a:lnTo>
                  <a:lnTo>
                    <a:pt x="510259" y="56156"/>
                  </a:lnTo>
                  <a:lnTo>
                    <a:pt x="547639" y="85248"/>
                  </a:lnTo>
                  <a:lnTo>
                    <a:pt x="579705" y="119164"/>
                  </a:lnTo>
                  <a:lnTo>
                    <a:pt x="605794" y="157304"/>
                  </a:lnTo>
                  <a:lnTo>
                    <a:pt x="625248" y="199070"/>
                  </a:lnTo>
                  <a:lnTo>
                    <a:pt x="637404" y="243863"/>
                  </a:lnTo>
                  <a:lnTo>
                    <a:pt x="641603" y="291083"/>
                  </a:lnTo>
                  <a:lnTo>
                    <a:pt x="637404" y="338304"/>
                  </a:lnTo>
                  <a:lnTo>
                    <a:pt x="625248" y="383097"/>
                  </a:lnTo>
                  <a:lnTo>
                    <a:pt x="605794" y="424863"/>
                  </a:lnTo>
                  <a:lnTo>
                    <a:pt x="579705" y="463003"/>
                  </a:lnTo>
                  <a:lnTo>
                    <a:pt x="547639" y="496919"/>
                  </a:lnTo>
                  <a:lnTo>
                    <a:pt x="510259" y="526011"/>
                  </a:lnTo>
                  <a:lnTo>
                    <a:pt x="468224" y="549681"/>
                  </a:lnTo>
                  <a:lnTo>
                    <a:pt x="422196" y="567330"/>
                  </a:lnTo>
                  <a:lnTo>
                    <a:pt x="372835" y="578358"/>
                  </a:lnTo>
                  <a:lnTo>
                    <a:pt x="320801" y="582167"/>
                  </a:lnTo>
                  <a:lnTo>
                    <a:pt x="268768" y="578358"/>
                  </a:lnTo>
                  <a:lnTo>
                    <a:pt x="219407" y="567330"/>
                  </a:lnTo>
                  <a:lnTo>
                    <a:pt x="173379" y="549681"/>
                  </a:lnTo>
                  <a:lnTo>
                    <a:pt x="131344" y="526011"/>
                  </a:lnTo>
                  <a:lnTo>
                    <a:pt x="93964" y="496919"/>
                  </a:lnTo>
                  <a:lnTo>
                    <a:pt x="61898" y="463003"/>
                  </a:lnTo>
                  <a:lnTo>
                    <a:pt x="35809" y="424863"/>
                  </a:lnTo>
                  <a:lnTo>
                    <a:pt x="16355" y="383097"/>
                  </a:lnTo>
                  <a:lnTo>
                    <a:pt x="4199" y="338304"/>
                  </a:lnTo>
                  <a:lnTo>
                    <a:pt x="0" y="291083"/>
                  </a:lnTo>
                  <a:close/>
                </a:path>
              </a:pathLst>
            </a:custGeom>
            <a:ln w="38100">
              <a:solidFill>
                <a:srgbClr val="7E5F52"/>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4" name="object 14"/>
            <p:cNvSpPr/>
            <p:nvPr/>
          </p:nvSpPr>
          <p:spPr>
            <a:xfrm>
              <a:off x="11177778" y="1198625"/>
              <a:ext cx="641985" cy="584200"/>
            </a:xfrm>
            <a:custGeom>
              <a:avLst/>
              <a:gdLst/>
              <a:ahLst/>
              <a:cxnLst/>
              <a:rect l="l" t="t" r="r" b="b"/>
              <a:pathLst>
                <a:path w="641984" h="584200">
                  <a:moveTo>
                    <a:pt x="320801" y="0"/>
                  </a:moveTo>
                  <a:lnTo>
                    <a:pt x="268768" y="3820"/>
                  </a:lnTo>
                  <a:lnTo>
                    <a:pt x="219407" y="14880"/>
                  </a:lnTo>
                  <a:lnTo>
                    <a:pt x="173379" y="32578"/>
                  </a:lnTo>
                  <a:lnTo>
                    <a:pt x="131344" y="56314"/>
                  </a:lnTo>
                  <a:lnTo>
                    <a:pt x="93964" y="85486"/>
                  </a:lnTo>
                  <a:lnTo>
                    <a:pt x="61898" y="119493"/>
                  </a:lnTo>
                  <a:lnTo>
                    <a:pt x="35809" y="157734"/>
                  </a:lnTo>
                  <a:lnTo>
                    <a:pt x="16355" y="199607"/>
                  </a:lnTo>
                  <a:lnTo>
                    <a:pt x="4199" y="244511"/>
                  </a:lnTo>
                  <a:lnTo>
                    <a:pt x="0" y="291846"/>
                  </a:lnTo>
                  <a:lnTo>
                    <a:pt x="4199" y="339180"/>
                  </a:lnTo>
                  <a:lnTo>
                    <a:pt x="16355" y="384084"/>
                  </a:lnTo>
                  <a:lnTo>
                    <a:pt x="35809" y="425957"/>
                  </a:lnTo>
                  <a:lnTo>
                    <a:pt x="61898" y="464198"/>
                  </a:lnTo>
                  <a:lnTo>
                    <a:pt x="93964" y="498205"/>
                  </a:lnTo>
                  <a:lnTo>
                    <a:pt x="131344" y="527377"/>
                  </a:lnTo>
                  <a:lnTo>
                    <a:pt x="173379" y="551113"/>
                  </a:lnTo>
                  <a:lnTo>
                    <a:pt x="219407" y="568811"/>
                  </a:lnTo>
                  <a:lnTo>
                    <a:pt x="268768" y="579871"/>
                  </a:lnTo>
                  <a:lnTo>
                    <a:pt x="320801" y="583691"/>
                  </a:lnTo>
                  <a:lnTo>
                    <a:pt x="372835" y="579871"/>
                  </a:lnTo>
                  <a:lnTo>
                    <a:pt x="422196" y="568811"/>
                  </a:lnTo>
                  <a:lnTo>
                    <a:pt x="468224" y="551113"/>
                  </a:lnTo>
                  <a:lnTo>
                    <a:pt x="510259" y="527377"/>
                  </a:lnTo>
                  <a:lnTo>
                    <a:pt x="547639" y="498205"/>
                  </a:lnTo>
                  <a:lnTo>
                    <a:pt x="579705" y="464198"/>
                  </a:lnTo>
                  <a:lnTo>
                    <a:pt x="605794" y="425957"/>
                  </a:lnTo>
                  <a:lnTo>
                    <a:pt x="625248" y="384084"/>
                  </a:lnTo>
                  <a:lnTo>
                    <a:pt x="637404" y="339180"/>
                  </a:lnTo>
                  <a:lnTo>
                    <a:pt x="641603" y="291846"/>
                  </a:lnTo>
                  <a:lnTo>
                    <a:pt x="637404" y="244511"/>
                  </a:lnTo>
                  <a:lnTo>
                    <a:pt x="625248" y="199607"/>
                  </a:lnTo>
                  <a:lnTo>
                    <a:pt x="605794" y="157734"/>
                  </a:lnTo>
                  <a:lnTo>
                    <a:pt x="579705" y="119493"/>
                  </a:lnTo>
                  <a:lnTo>
                    <a:pt x="547639" y="85486"/>
                  </a:lnTo>
                  <a:lnTo>
                    <a:pt x="510259" y="56314"/>
                  </a:lnTo>
                  <a:lnTo>
                    <a:pt x="468224" y="32578"/>
                  </a:lnTo>
                  <a:lnTo>
                    <a:pt x="422196" y="14880"/>
                  </a:lnTo>
                  <a:lnTo>
                    <a:pt x="372835" y="3820"/>
                  </a:lnTo>
                  <a:lnTo>
                    <a:pt x="320801" y="0"/>
                  </a:lnTo>
                  <a:close/>
                </a:path>
              </a:pathLst>
            </a:custGeom>
            <a:solidFill>
              <a:srgbClr val="FFFFFF"/>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5" name="object 15"/>
            <p:cNvSpPr/>
            <p:nvPr/>
          </p:nvSpPr>
          <p:spPr>
            <a:xfrm>
              <a:off x="11177778" y="1198625"/>
              <a:ext cx="641985" cy="584200"/>
            </a:xfrm>
            <a:custGeom>
              <a:avLst/>
              <a:gdLst/>
              <a:ahLst/>
              <a:cxnLst/>
              <a:rect l="l" t="t" r="r" b="b"/>
              <a:pathLst>
                <a:path w="641984" h="584200">
                  <a:moveTo>
                    <a:pt x="0" y="291846"/>
                  </a:moveTo>
                  <a:lnTo>
                    <a:pt x="4199" y="244511"/>
                  </a:lnTo>
                  <a:lnTo>
                    <a:pt x="16355" y="199607"/>
                  </a:lnTo>
                  <a:lnTo>
                    <a:pt x="35809" y="157734"/>
                  </a:lnTo>
                  <a:lnTo>
                    <a:pt x="61898" y="119493"/>
                  </a:lnTo>
                  <a:lnTo>
                    <a:pt x="93964" y="85486"/>
                  </a:lnTo>
                  <a:lnTo>
                    <a:pt x="131344" y="56314"/>
                  </a:lnTo>
                  <a:lnTo>
                    <a:pt x="173379" y="32578"/>
                  </a:lnTo>
                  <a:lnTo>
                    <a:pt x="219407" y="14880"/>
                  </a:lnTo>
                  <a:lnTo>
                    <a:pt x="268768" y="3820"/>
                  </a:lnTo>
                  <a:lnTo>
                    <a:pt x="320801" y="0"/>
                  </a:lnTo>
                  <a:lnTo>
                    <a:pt x="372835" y="3820"/>
                  </a:lnTo>
                  <a:lnTo>
                    <a:pt x="422196" y="14880"/>
                  </a:lnTo>
                  <a:lnTo>
                    <a:pt x="468224" y="32578"/>
                  </a:lnTo>
                  <a:lnTo>
                    <a:pt x="510259" y="56314"/>
                  </a:lnTo>
                  <a:lnTo>
                    <a:pt x="547639" y="85486"/>
                  </a:lnTo>
                  <a:lnTo>
                    <a:pt x="579705" y="119493"/>
                  </a:lnTo>
                  <a:lnTo>
                    <a:pt x="605794" y="157734"/>
                  </a:lnTo>
                  <a:lnTo>
                    <a:pt x="625248" y="199607"/>
                  </a:lnTo>
                  <a:lnTo>
                    <a:pt x="637404" y="244511"/>
                  </a:lnTo>
                  <a:lnTo>
                    <a:pt x="641603" y="291846"/>
                  </a:lnTo>
                  <a:lnTo>
                    <a:pt x="637404" y="339180"/>
                  </a:lnTo>
                  <a:lnTo>
                    <a:pt x="625248" y="384084"/>
                  </a:lnTo>
                  <a:lnTo>
                    <a:pt x="605794" y="425957"/>
                  </a:lnTo>
                  <a:lnTo>
                    <a:pt x="579705" y="464198"/>
                  </a:lnTo>
                  <a:lnTo>
                    <a:pt x="547639" y="498205"/>
                  </a:lnTo>
                  <a:lnTo>
                    <a:pt x="510259" y="527377"/>
                  </a:lnTo>
                  <a:lnTo>
                    <a:pt x="468224" y="551113"/>
                  </a:lnTo>
                  <a:lnTo>
                    <a:pt x="422196" y="568811"/>
                  </a:lnTo>
                  <a:lnTo>
                    <a:pt x="372835" y="579871"/>
                  </a:lnTo>
                  <a:lnTo>
                    <a:pt x="320801" y="583691"/>
                  </a:lnTo>
                  <a:lnTo>
                    <a:pt x="268768" y="579871"/>
                  </a:lnTo>
                  <a:lnTo>
                    <a:pt x="219407" y="568811"/>
                  </a:lnTo>
                  <a:lnTo>
                    <a:pt x="173379" y="551113"/>
                  </a:lnTo>
                  <a:lnTo>
                    <a:pt x="131344" y="527377"/>
                  </a:lnTo>
                  <a:lnTo>
                    <a:pt x="93964" y="498205"/>
                  </a:lnTo>
                  <a:lnTo>
                    <a:pt x="61898" y="464198"/>
                  </a:lnTo>
                  <a:lnTo>
                    <a:pt x="35809" y="425957"/>
                  </a:lnTo>
                  <a:lnTo>
                    <a:pt x="16355" y="384084"/>
                  </a:lnTo>
                  <a:lnTo>
                    <a:pt x="4199" y="339180"/>
                  </a:lnTo>
                  <a:lnTo>
                    <a:pt x="0" y="291846"/>
                  </a:lnTo>
                  <a:close/>
                </a:path>
              </a:pathLst>
            </a:custGeom>
            <a:ln w="38100">
              <a:solidFill>
                <a:srgbClr val="B17C48"/>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16" name="object 16"/>
            <p:cNvPicPr/>
            <p:nvPr/>
          </p:nvPicPr>
          <p:blipFill>
            <a:blip r:embed="rId2" cstate="print"/>
            <a:stretch>
              <a:fillRect/>
            </a:stretch>
          </p:blipFill>
          <p:spPr>
            <a:xfrm>
              <a:off x="3379075" y="1370915"/>
              <a:ext cx="348767" cy="279321"/>
            </a:xfrm>
            <a:prstGeom prst="rect">
              <a:avLst/>
            </a:prstGeom>
          </p:spPr>
        </p:pic>
        <p:sp>
          <p:nvSpPr>
            <p:cNvPr id="17" name="object 17"/>
            <p:cNvSpPr/>
            <p:nvPr/>
          </p:nvSpPr>
          <p:spPr>
            <a:xfrm>
              <a:off x="11344085" y="1353819"/>
              <a:ext cx="293370" cy="306705"/>
            </a:xfrm>
            <a:custGeom>
              <a:avLst/>
              <a:gdLst/>
              <a:ahLst/>
              <a:cxnLst/>
              <a:rect l="l" t="t" r="r" b="b"/>
              <a:pathLst>
                <a:path w="293370" h="306705">
                  <a:moveTo>
                    <a:pt x="83172" y="21983"/>
                  </a:moveTo>
                  <a:lnTo>
                    <a:pt x="81267" y="13423"/>
                  </a:lnTo>
                  <a:lnTo>
                    <a:pt x="76098" y="6438"/>
                  </a:lnTo>
                  <a:lnTo>
                    <a:pt x="68414" y="1727"/>
                  </a:lnTo>
                  <a:lnTo>
                    <a:pt x="59004" y="0"/>
                  </a:lnTo>
                  <a:lnTo>
                    <a:pt x="49593" y="1727"/>
                  </a:lnTo>
                  <a:lnTo>
                    <a:pt x="41910" y="6438"/>
                  </a:lnTo>
                  <a:lnTo>
                    <a:pt x="36728" y="13423"/>
                  </a:lnTo>
                  <a:lnTo>
                    <a:pt x="34836" y="21983"/>
                  </a:lnTo>
                  <a:lnTo>
                    <a:pt x="36728" y="30543"/>
                  </a:lnTo>
                  <a:lnTo>
                    <a:pt x="41910" y="37528"/>
                  </a:lnTo>
                  <a:lnTo>
                    <a:pt x="49593" y="42240"/>
                  </a:lnTo>
                  <a:lnTo>
                    <a:pt x="59004" y="43967"/>
                  </a:lnTo>
                  <a:lnTo>
                    <a:pt x="68414" y="42240"/>
                  </a:lnTo>
                  <a:lnTo>
                    <a:pt x="76098" y="37528"/>
                  </a:lnTo>
                  <a:lnTo>
                    <a:pt x="81267" y="30543"/>
                  </a:lnTo>
                  <a:lnTo>
                    <a:pt x="83172" y="21983"/>
                  </a:lnTo>
                  <a:close/>
                </a:path>
                <a:path w="293370" h="306705">
                  <a:moveTo>
                    <a:pt x="175260" y="169722"/>
                  </a:moveTo>
                  <a:lnTo>
                    <a:pt x="155689" y="151917"/>
                  </a:lnTo>
                  <a:lnTo>
                    <a:pt x="5346" y="288671"/>
                  </a:lnTo>
                  <a:lnTo>
                    <a:pt x="24879" y="306438"/>
                  </a:lnTo>
                  <a:lnTo>
                    <a:pt x="175260" y="169722"/>
                  </a:lnTo>
                  <a:close/>
                </a:path>
                <a:path w="293370" h="306705">
                  <a:moveTo>
                    <a:pt x="179666" y="21983"/>
                  </a:moveTo>
                  <a:lnTo>
                    <a:pt x="177761" y="13423"/>
                  </a:lnTo>
                  <a:lnTo>
                    <a:pt x="172580" y="6438"/>
                  </a:lnTo>
                  <a:lnTo>
                    <a:pt x="164896" y="1727"/>
                  </a:lnTo>
                  <a:lnTo>
                    <a:pt x="155486" y="0"/>
                  </a:lnTo>
                  <a:lnTo>
                    <a:pt x="146088" y="1727"/>
                  </a:lnTo>
                  <a:lnTo>
                    <a:pt x="138404" y="6438"/>
                  </a:lnTo>
                  <a:lnTo>
                    <a:pt x="133223" y="13423"/>
                  </a:lnTo>
                  <a:lnTo>
                    <a:pt x="131318" y="21983"/>
                  </a:lnTo>
                  <a:lnTo>
                    <a:pt x="133223" y="30543"/>
                  </a:lnTo>
                  <a:lnTo>
                    <a:pt x="138404" y="37528"/>
                  </a:lnTo>
                  <a:lnTo>
                    <a:pt x="146088" y="42240"/>
                  </a:lnTo>
                  <a:lnTo>
                    <a:pt x="155498" y="43967"/>
                  </a:lnTo>
                  <a:lnTo>
                    <a:pt x="164896" y="42240"/>
                  </a:lnTo>
                  <a:lnTo>
                    <a:pt x="172580" y="37528"/>
                  </a:lnTo>
                  <a:lnTo>
                    <a:pt x="177761" y="30543"/>
                  </a:lnTo>
                  <a:lnTo>
                    <a:pt x="179666" y="21983"/>
                  </a:lnTo>
                  <a:close/>
                </a:path>
                <a:path w="293370" h="306705">
                  <a:moveTo>
                    <a:pt x="276491" y="21983"/>
                  </a:moveTo>
                  <a:lnTo>
                    <a:pt x="274599" y="13423"/>
                  </a:lnTo>
                  <a:lnTo>
                    <a:pt x="269417" y="6438"/>
                  </a:lnTo>
                  <a:lnTo>
                    <a:pt x="261734" y="1727"/>
                  </a:lnTo>
                  <a:lnTo>
                    <a:pt x="252323" y="0"/>
                  </a:lnTo>
                  <a:lnTo>
                    <a:pt x="242912" y="1727"/>
                  </a:lnTo>
                  <a:lnTo>
                    <a:pt x="235229" y="6438"/>
                  </a:lnTo>
                  <a:lnTo>
                    <a:pt x="230047" y="13423"/>
                  </a:lnTo>
                  <a:lnTo>
                    <a:pt x="228155" y="21983"/>
                  </a:lnTo>
                  <a:lnTo>
                    <a:pt x="230047" y="30543"/>
                  </a:lnTo>
                  <a:lnTo>
                    <a:pt x="235229" y="37528"/>
                  </a:lnTo>
                  <a:lnTo>
                    <a:pt x="242912" y="42240"/>
                  </a:lnTo>
                  <a:lnTo>
                    <a:pt x="252323" y="43967"/>
                  </a:lnTo>
                  <a:lnTo>
                    <a:pt x="261734" y="42240"/>
                  </a:lnTo>
                  <a:lnTo>
                    <a:pt x="269417" y="37528"/>
                  </a:lnTo>
                  <a:lnTo>
                    <a:pt x="274599" y="30543"/>
                  </a:lnTo>
                  <a:lnTo>
                    <a:pt x="276491" y="21983"/>
                  </a:lnTo>
                  <a:close/>
                </a:path>
                <a:path w="293370" h="306705">
                  <a:moveTo>
                    <a:pt x="293179" y="62534"/>
                  </a:moveTo>
                  <a:lnTo>
                    <a:pt x="252222" y="48361"/>
                  </a:lnTo>
                  <a:lnTo>
                    <a:pt x="242379" y="49098"/>
                  </a:lnTo>
                  <a:lnTo>
                    <a:pt x="204025" y="91376"/>
                  </a:lnTo>
                  <a:lnTo>
                    <a:pt x="200139" y="75539"/>
                  </a:lnTo>
                  <a:lnTo>
                    <a:pt x="197700" y="65608"/>
                  </a:lnTo>
                  <a:lnTo>
                    <a:pt x="197256" y="63652"/>
                  </a:lnTo>
                  <a:lnTo>
                    <a:pt x="196062" y="61912"/>
                  </a:lnTo>
                  <a:lnTo>
                    <a:pt x="188569" y="56540"/>
                  </a:lnTo>
                  <a:lnTo>
                    <a:pt x="182029" y="53378"/>
                  </a:lnTo>
                  <a:lnTo>
                    <a:pt x="175018" y="51308"/>
                  </a:lnTo>
                  <a:lnTo>
                    <a:pt x="159893" y="48679"/>
                  </a:lnTo>
                  <a:lnTo>
                    <a:pt x="144741" y="49428"/>
                  </a:lnTo>
                  <a:lnTo>
                    <a:pt x="113728" y="65608"/>
                  </a:lnTo>
                  <a:lnTo>
                    <a:pt x="107340" y="90538"/>
                  </a:lnTo>
                  <a:lnTo>
                    <a:pt x="103492" y="75234"/>
                  </a:lnTo>
                  <a:lnTo>
                    <a:pt x="103365" y="74752"/>
                  </a:lnTo>
                  <a:lnTo>
                    <a:pt x="100571" y="63652"/>
                  </a:lnTo>
                  <a:lnTo>
                    <a:pt x="58851" y="48361"/>
                  </a:lnTo>
                  <a:lnTo>
                    <a:pt x="49009" y="49098"/>
                  </a:lnTo>
                  <a:lnTo>
                    <a:pt x="1371" y="129451"/>
                  </a:lnTo>
                  <a:lnTo>
                    <a:pt x="0" y="134366"/>
                  </a:lnTo>
                  <a:lnTo>
                    <a:pt x="3263" y="139369"/>
                  </a:lnTo>
                  <a:lnTo>
                    <a:pt x="9067" y="140703"/>
                  </a:lnTo>
                  <a:lnTo>
                    <a:pt x="9601" y="140754"/>
                  </a:lnTo>
                  <a:lnTo>
                    <a:pt x="10121" y="140754"/>
                  </a:lnTo>
                  <a:lnTo>
                    <a:pt x="10655" y="140703"/>
                  </a:lnTo>
                  <a:lnTo>
                    <a:pt x="15278" y="140804"/>
                  </a:lnTo>
                  <a:lnTo>
                    <a:pt x="15417" y="140703"/>
                  </a:lnTo>
                  <a:lnTo>
                    <a:pt x="19304" y="137934"/>
                  </a:lnTo>
                  <a:lnTo>
                    <a:pt x="20332" y="133807"/>
                  </a:lnTo>
                  <a:lnTo>
                    <a:pt x="34836" y="74752"/>
                  </a:lnTo>
                  <a:lnTo>
                    <a:pt x="34823" y="106019"/>
                  </a:lnTo>
                  <a:lnTo>
                    <a:pt x="20332" y="171488"/>
                  </a:lnTo>
                  <a:lnTo>
                    <a:pt x="34836" y="171488"/>
                  </a:lnTo>
                  <a:lnTo>
                    <a:pt x="34836" y="236969"/>
                  </a:lnTo>
                  <a:lnTo>
                    <a:pt x="54165" y="219379"/>
                  </a:lnTo>
                  <a:lnTo>
                    <a:pt x="54165" y="171488"/>
                  </a:lnTo>
                  <a:lnTo>
                    <a:pt x="63830" y="171488"/>
                  </a:lnTo>
                  <a:lnTo>
                    <a:pt x="63830" y="210578"/>
                  </a:lnTo>
                  <a:lnTo>
                    <a:pt x="83172" y="192989"/>
                  </a:lnTo>
                  <a:lnTo>
                    <a:pt x="83172" y="171488"/>
                  </a:lnTo>
                  <a:lnTo>
                    <a:pt x="97675" y="171488"/>
                  </a:lnTo>
                  <a:lnTo>
                    <a:pt x="83172" y="106019"/>
                  </a:lnTo>
                  <a:lnTo>
                    <a:pt x="83172" y="75234"/>
                  </a:lnTo>
                  <a:lnTo>
                    <a:pt x="97675" y="132664"/>
                  </a:lnTo>
                  <a:lnTo>
                    <a:pt x="98107" y="137223"/>
                  </a:lnTo>
                  <a:lnTo>
                    <a:pt x="102311" y="140728"/>
                  </a:lnTo>
                  <a:lnTo>
                    <a:pt x="111861" y="140677"/>
                  </a:lnTo>
                  <a:lnTo>
                    <a:pt x="115747" y="137820"/>
                  </a:lnTo>
                  <a:lnTo>
                    <a:pt x="116725" y="133807"/>
                  </a:lnTo>
                  <a:lnTo>
                    <a:pt x="117017" y="131914"/>
                  </a:lnTo>
                  <a:lnTo>
                    <a:pt x="127368" y="90538"/>
                  </a:lnTo>
                  <a:lnTo>
                    <a:pt x="131127" y="75501"/>
                  </a:lnTo>
                  <a:lnTo>
                    <a:pt x="131127" y="149237"/>
                  </a:lnTo>
                  <a:lnTo>
                    <a:pt x="141808" y="139471"/>
                  </a:lnTo>
                  <a:lnTo>
                    <a:pt x="148209" y="135610"/>
                  </a:lnTo>
                  <a:lnTo>
                    <a:pt x="155486" y="134315"/>
                  </a:lnTo>
                  <a:lnTo>
                    <a:pt x="162775" y="135610"/>
                  </a:lnTo>
                  <a:lnTo>
                    <a:pt x="169176" y="139471"/>
                  </a:lnTo>
                  <a:lnTo>
                    <a:pt x="179857" y="148844"/>
                  </a:lnTo>
                  <a:lnTo>
                    <a:pt x="179857" y="134315"/>
                  </a:lnTo>
                  <a:lnTo>
                    <a:pt x="179857" y="75539"/>
                  </a:lnTo>
                  <a:lnTo>
                    <a:pt x="195376" y="137934"/>
                  </a:lnTo>
                  <a:lnTo>
                    <a:pt x="199415" y="140804"/>
                  </a:lnTo>
                  <a:lnTo>
                    <a:pt x="204025" y="140703"/>
                  </a:lnTo>
                  <a:lnTo>
                    <a:pt x="207187" y="140703"/>
                  </a:lnTo>
                  <a:lnTo>
                    <a:pt x="213080" y="135343"/>
                  </a:lnTo>
                  <a:lnTo>
                    <a:pt x="224015" y="91376"/>
                  </a:lnTo>
                  <a:lnTo>
                    <a:pt x="227952" y="75501"/>
                  </a:lnTo>
                  <a:lnTo>
                    <a:pt x="227952" y="121831"/>
                  </a:lnTo>
                  <a:lnTo>
                    <a:pt x="276301" y="77876"/>
                  </a:lnTo>
                  <a:lnTo>
                    <a:pt x="276301" y="75539"/>
                  </a:lnTo>
                  <a:lnTo>
                    <a:pt x="276783" y="77431"/>
                  </a:lnTo>
                  <a:lnTo>
                    <a:pt x="278866" y="75539"/>
                  </a:lnTo>
                  <a:lnTo>
                    <a:pt x="293179" y="62534"/>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8" name="object 18"/>
            <p:cNvSpPr/>
            <p:nvPr/>
          </p:nvSpPr>
          <p:spPr>
            <a:xfrm>
              <a:off x="7440168" y="1210055"/>
              <a:ext cx="871855" cy="558165"/>
            </a:xfrm>
            <a:custGeom>
              <a:avLst/>
              <a:gdLst/>
              <a:ahLst/>
              <a:cxnLst/>
              <a:rect l="l" t="t" r="r" b="b"/>
              <a:pathLst>
                <a:path w="871854" h="558164">
                  <a:moveTo>
                    <a:pt x="394716" y="323723"/>
                  </a:moveTo>
                  <a:lnTo>
                    <a:pt x="391071" y="307352"/>
                  </a:lnTo>
                  <a:lnTo>
                    <a:pt x="381165" y="293992"/>
                  </a:lnTo>
                  <a:lnTo>
                    <a:pt x="366471" y="284988"/>
                  </a:lnTo>
                  <a:lnTo>
                    <a:pt x="348488" y="281686"/>
                  </a:lnTo>
                  <a:lnTo>
                    <a:pt x="336384" y="283133"/>
                  </a:lnTo>
                  <a:lnTo>
                    <a:pt x="325513" y="287210"/>
                  </a:lnTo>
                  <a:lnTo>
                    <a:pt x="316280" y="293585"/>
                  </a:lnTo>
                  <a:lnTo>
                    <a:pt x="309118" y="301879"/>
                  </a:lnTo>
                  <a:lnTo>
                    <a:pt x="244348" y="285877"/>
                  </a:lnTo>
                  <a:lnTo>
                    <a:pt x="216230" y="244602"/>
                  </a:lnTo>
                  <a:lnTo>
                    <a:pt x="198247" y="241300"/>
                  </a:lnTo>
                  <a:lnTo>
                    <a:pt x="196723" y="241427"/>
                  </a:lnTo>
                  <a:lnTo>
                    <a:pt x="185039" y="191516"/>
                  </a:lnTo>
                  <a:lnTo>
                    <a:pt x="196024" y="185204"/>
                  </a:lnTo>
                  <a:lnTo>
                    <a:pt x="204622" y="176364"/>
                  </a:lnTo>
                  <a:lnTo>
                    <a:pt x="210210" y="165531"/>
                  </a:lnTo>
                  <a:lnTo>
                    <a:pt x="212217" y="153289"/>
                  </a:lnTo>
                  <a:lnTo>
                    <a:pt x="208572" y="136918"/>
                  </a:lnTo>
                  <a:lnTo>
                    <a:pt x="198666" y="123558"/>
                  </a:lnTo>
                  <a:lnTo>
                    <a:pt x="183972" y="114554"/>
                  </a:lnTo>
                  <a:lnTo>
                    <a:pt x="165989" y="111252"/>
                  </a:lnTo>
                  <a:lnTo>
                    <a:pt x="147916" y="114554"/>
                  </a:lnTo>
                  <a:lnTo>
                    <a:pt x="133184" y="123558"/>
                  </a:lnTo>
                  <a:lnTo>
                    <a:pt x="123266" y="136918"/>
                  </a:lnTo>
                  <a:lnTo>
                    <a:pt x="119634" y="153289"/>
                  </a:lnTo>
                  <a:lnTo>
                    <a:pt x="123266" y="169684"/>
                  </a:lnTo>
                  <a:lnTo>
                    <a:pt x="133184" y="183095"/>
                  </a:lnTo>
                  <a:lnTo>
                    <a:pt x="147916" y="192138"/>
                  </a:lnTo>
                  <a:lnTo>
                    <a:pt x="165989" y="195453"/>
                  </a:lnTo>
                  <a:lnTo>
                    <a:pt x="167894" y="195199"/>
                  </a:lnTo>
                  <a:lnTo>
                    <a:pt x="179451" y="244983"/>
                  </a:lnTo>
                  <a:lnTo>
                    <a:pt x="168351" y="251307"/>
                  </a:lnTo>
                  <a:lnTo>
                    <a:pt x="159677" y="260159"/>
                  </a:lnTo>
                  <a:lnTo>
                    <a:pt x="154025" y="271030"/>
                  </a:lnTo>
                  <a:lnTo>
                    <a:pt x="152019" y="283337"/>
                  </a:lnTo>
                  <a:lnTo>
                    <a:pt x="152019" y="286131"/>
                  </a:lnTo>
                  <a:lnTo>
                    <a:pt x="152400" y="287401"/>
                  </a:lnTo>
                  <a:lnTo>
                    <a:pt x="78867" y="314833"/>
                  </a:lnTo>
                  <a:lnTo>
                    <a:pt x="72009" y="309778"/>
                  </a:lnTo>
                  <a:lnTo>
                    <a:pt x="64160" y="305930"/>
                  </a:lnTo>
                  <a:lnTo>
                    <a:pt x="55499" y="303504"/>
                  </a:lnTo>
                  <a:lnTo>
                    <a:pt x="46228" y="302641"/>
                  </a:lnTo>
                  <a:lnTo>
                    <a:pt x="28232" y="305968"/>
                  </a:lnTo>
                  <a:lnTo>
                    <a:pt x="13538" y="315010"/>
                  </a:lnTo>
                  <a:lnTo>
                    <a:pt x="3632" y="328422"/>
                  </a:lnTo>
                  <a:lnTo>
                    <a:pt x="0" y="344805"/>
                  </a:lnTo>
                  <a:lnTo>
                    <a:pt x="3632" y="361188"/>
                  </a:lnTo>
                  <a:lnTo>
                    <a:pt x="13538" y="374548"/>
                  </a:lnTo>
                  <a:lnTo>
                    <a:pt x="28232" y="383552"/>
                  </a:lnTo>
                  <a:lnTo>
                    <a:pt x="46228" y="386842"/>
                  </a:lnTo>
                  <a:lnTo>
                    <a:pt x="64211" y="383552"/>
                  </a:lnTo>
                  <a:lnTo>
                    <a:pt x="78905" y="374548"/>
                  </a:lnTo>
                  <a:lnTo>
                    <a:pt x="88811" y="361188"/>
                  </a:lnTo>
                  <a:lnTo>
                    <a:pt x="92456" y="344805"/>
                  </a:lnTo>
                  <a:lnTo>
                    <a:pt x="92456" y="338963"/>
                  </a:lnTo>
                  <a:lnTo>
                    <a:pt x="91186" y="333502"/>
                  </a:lnTo>
                  <a:lnTo>
                    <a:pt x="88900" y="328422"/>
                  </a:lnTo>
                  <a:lnTo>
                    <a:pt x="157480" y="302895"/>
                  </a:lnTo>
                  <a:lnTo>
                    <a:pt x="164503" y="312115"/>
                  </a:lnTo>
                  <a:lnTo>
                    <a:pt x="174002" y="319252"/>
                  </a:lnTo>
                  <a:lnTo>
                    <a:pt x="185420" y="323862"/>
                  </a:lnTo>
                  <a:lnTo>
                    <a:pt x="198247" y="325501"/>
                  </a:lnTo>
                  <a:lnTo>
                    <a:pt x="199898" y="325374"/>
                  </a:lnTo>
                  <a:lnTo>
                    <a:pt x="215773" y="388366"/>
                  </a:lnTo>
                  <a:lnTo>
                    <a:pt x="202031" y="393877"/>
                  </a:lnTo>
                  <a:lnTo>
                    <a:pt x="191135" y="403009"/>
                  </a:lnTo>
                  <a:lnTo>
                    <a:pt x="183946" y="414947"/>
                  </a:lnTo>
                  <a:lnTo>
                    <a:pt x="181356" y="428879"/>
                  </a:lnTo>
                  <a:lnTo>
                    <a:pt x="184988" y="445262"/>
                  </a:lnTo>
                  <a:lnTo>
                    <a:pt x="194894" y="458622"/>
                  </a:lnTo>
                  <a:lnTo>
                    <a:pt x="209588" y="467626"/>
                  </a:lnTo>
                  <a:lnTo>
                    <a:pt x="227584" y="470916"/>
                  </a:lnTo>
                  <a:lnTo>
                    <a:pt x="245567" y="467626"/>
                  </a:lnTo>
                  <a:lnTo>
                    <a:pt x="260261" y="458622"/>
                  </a:lnTo>
                  <a:lnTo>
                    <a:pt x="270167" y="445262"/>
                  </a:lnTo>
                  <a:lnTo>
                    <a:pt x="273812" y="428879"/>
                  </a:lnTo>
                  <a:lnTo>
                    <a:pt x="270713" y="413677"/>
                  </a:lnTo>
                  <a:lnTo>
                    <a:pt x="262204" y="400964"/>
                  </a:lnTo>
                  <a:lnTo>
                    <a:pt x="249428" y="391795"/>
                  </a:lnTo>
                  <a:lnTo>
                    <a:pt x="233553" y="387223"/>
                  </a:lnTo>
                  <a:lnTo>
                    <a:pt x="217043" y="321818"/>
                  </a:lnTo>
                  <a:lnTo>
                    <a:pt x="224193" y="318198"/>
                  </a:lnTo>
                  <a:lnTo>
                    <a:pt x="230479" y="313486"/>
                  </a:lnTo>
                  <a:lnTo>
                    <a:pt x="235699" y="307809"/>
                  </a:lnTo>
                  <a:lnTo>
                    <a:pt x="239649" y="301244"/>
                  </a:lnTo>
                  <a:lnTo>
                    <a:pt x="302895" y="316992"/>
                  </a:lnTo>
                  <a:lnTo>
                    <a:pt x="315798" y="353529"/>
                  </a:lnTo>
                  <a:lnTo>
                    <a:pt x="348488" y="365887"/>
                  </a:lnTo>
                  <a:lnTo>
                    <a:pt x="366471" y="362572"/>
                  </a:lnTo>
                  <a:lnTo>
                    <a:pt x="381165" y="353529"/>
                  </a:lnTo>
                  <a:lnTo>
                    <a:pt x="391071" y="340118"/>
                  </a:lnTo>
                  <a:lnTo>
                    <a:pt x="394716" y="323723"/>
                  </a:lnTo>
                  <a:close/>
                </a:path>
                <a:path w="871854" h="558164">
                  <a:moveTo>
                    <a:pt x="871728" y="278892"/>
                  </a:moveTo>
                  <a:lnTo>
                    <a:pt x="681228" y="0"/>
                  </a:lnTo>
                  <a:lnTo>
                    <a:pt x="681228" y="557784"/>
                  </a:lnTo>
                  <a:lnTo>
                    <a:pt x="871728" y="278892"/>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9" name="object 19"/>
            <p:cNvSpPr/>
            <p:nvPr/>
          </p:nvSpPr>
          <p:spPr>
            <a:xfrm>
              <a:off x="11916156" y="1210055"/>
              <a:ext cx="190500" cy="558165"/>
            </a:xfrm>
            <a:custGeom>
              <a:avLst/>
              <a:gdLst/>
              <a:ahLst/>
              <a:cxnLst/>
              <a:rect l="l" t="t" r="r" b="b"/>
              <a:pathLst>
                <a:path w="190500" h="558164">
                  <a:moveTo>
                    <a:pt x="0" y="0"/>
                  </a:moveTo>
                  <a:lnTo>
                    <a:pt x="0" y="557784"/>
                  </a:lnTo>
                  <a:lnTo>
                    <a:pt x="190500" y="278892"/>
                  </a:lnTo>
                  <a:lnTo>
                    <a:pt x="0" y="0"/>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20" name="object 20"/>
            <p:cNvSpPr/>
            <p:nvPr/>
          </p:nvSpPr>
          <p:spPr>
            <a:xfrm>
              <a:off x="8151876" y="1665731"/>
              <a:ext cx="0" cy="4966335"/>
            </a:xfrm>
            <a:custGeom>
              <a:avLst/>
              <a:gdLst/>
              <a:ahLst/>
              <a:cxnLst/>
              <a:rect l="l" t="t" r="r" b="b"/>
              <a:pathLst>
                <a:path h="4966334">
                  <a:moveTo>
                    <a:pt x="0" y="0"/>
                  </a:moveTo>
                  <a:lnTo>
                    <a:pt x="0" y="4965763"/>
                  </a:lnTo>
                </a:path>
              </a:pathLst>
            </a:custGeom>
            <a:ln w="9525">
              <a:solidFill>
                <a:srgbClr val="445369"/>
              </a:solidFill>
              <a:prstDash val="sysDash"/>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grpSp>
      <p:sp>
        <p:nvSpPr>
          <p:cNvPr id="21" name="object 21"/>
          <p:cNvSpPr txBox="1"/>
          <p:nvPr/>
        </p:nvSpPr>
        <p:spPr>
          <a:xfrm>
            <a:off x="764285" y="828295"/>
            <a:ext cx="1167765" cy="124554"/>
          </a:xfrm>
          <a:prstGeom prst="rect">
            <a:avLst/>
          </a:prstGeom>
        </p:spPr>
        <p:txBody>
          <a:bodyPr vert="horz" wrap="square" lIns="0" tIns="9049" rIns="0" bIns="0" rtlCol="0">
            <a:spAutoFit/>
          </a:bodyPr>
          <a:lstStyle/>
          <a:p>
            <a:pPr marL="9525" marR="0" lvl="0" indent="0" algn="l" defTabSz="685800" rtl="0" eaLnBrk="1" fontAlgn="auto" latinLnBrk="0" hangingPunct="1">
              <a:lnSpc>
                <a:spcPct val="100000"/>
              </a:lnSpc>
              <a:spcBef>
                <a:spcPts val="71"/>
              </a:spcBef>
              <a:spcAft>
                <a:spcPts val="0"/>
              </a:spcAft>
              <a:buClrTx/>
              <a:buSzTx/>
              <a:buFont typeface="Arial" panose="020B0604020202020204"/>
              <a:buNone/>
              <a:tabLst/>
              <a:defRPr/>
            </a:pP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Short term</a:t>
            </a:r>
            <a:r>
              <a:rPr kumimoji="0" sz="750" b="1" i="0" u="none" strike="noStrike" kern="1200" cap="none" spc="-1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0-12</a:t>
            </a:r>
            <a:r>
              <a:rPr kumimoji="0" sz="750" b="1" i="0" u="none" strike="noStrike" kern="1200" cap="none" spc="-23"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months</a:t>
            </a:r>
            <a:endParaRPr kumimoji="0" sz="750"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22" name="object 22"/>
          <p:cNvSpPr txBox="1"/>
          <p:nvPr/>
        </p:nvSpPr>
        <p:spPr>
          <a:xfrm>
            <a:off x="3701129" y="839724"/>
            <a:ext cx="4306253" cy="124554"/>
          </a:xfrm>
          <a:prstGeom prst="rect">
            <a:avLst/>
          </a:prstGeom>
        </p:spPr>
        <p:txBody>
          <a:bodyPr vert="horz" wrap="square" lIns="0" tIns="9049" rIns="0" bIns="0" rtlCol="0">
            <a:spAutoFit/>
          </a:bodyPr>
          <a:lstStyle/>
          <a:p>
            <a:pPr marL="9525" marR="0" lvl="0" indent="0" algn="l" defTabSz="685800" rtl="0" eaLnBrk="1" fontAlgn="auto" latinLnBrk="0" hangingPunct="1">
              <a:lnSpc>
                <a:spcPct val="100000"/>
              </a:lnSpc>
              <a:spcBef>
                <a:spcPts val="71"/>
              </a:spcBef>
              <a:spcAft>
                <a:spcPts val="0"/>
              </a:spcAft>
              <a:buClrTx/>
              <a:buSzTx/>
              <a:buFont typeface="Arial" panose="020B0604020202020204"/>
              <a:buNone/>
              <a:tabLst>
                <a:tab pos="3111341" algn="l"/>
              </a:tabLst>
              <a:defRPr/>
            </a:pPr>
            <a:r>
              <a:rPr kumimoji="0" sz="75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Medium</a:t>
            </a:r>
            <a:r>
              <a:rPr kumimoji="0" sz="750" b="1" i="0" u="none" strike="noStrike" kern="1200" cap="none" spc="-15"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term</a:t>
            </a:r>
            <a:r>
              <a:rPr kumimoji="0" sz="750" b="1" i="0" u="none" strike="noStrike" kern="1200" cap="none" spc="1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a:t>
            </a:r>
            <a:r>
              <a:rPr kumimoji="0" sz="75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12-24</a:t>
            </a:r>
            <a:r>
              <a:rPr kumimoji="0" sz="75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months	Long</a:t>
            </a:r>
            <a:r>
              <a:rPr kumimoji="0" sz="750" b="1" i="0" u="none" strike="noStrike" kern="1200" cap="none" spc="-8"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term</a:t>
            </a:r>
            <a:r>
              <a:rPr kumimoji="0" sz="750" b="1" i="0" u="none" strike="noStrike" kern="1200" cap="none" spc="-11"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24-36</a:t>
            </a:r>
            <a:r>
              <a:rPr kumimoji="0" sz="750" b="1" i="0" u="none" strike="noStrike" kern="1200" cap="none" spc="-23"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75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months</a:t>
            </a:r>
            <a:endParaRPr kumimoji="0" sz="750"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23" name="object 23"/>
          <p:cNvSpPr txBox="1"/>
          <p:nvPr/>
        </p:nvSpPr>
        <p:spPr>
          <a:xfrm>
            <a:off x="803605" y="3225641"/>
            <a:ext cx="1144429" cy="148117"/>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Phase</a:t>
            </a:r>
            <a:r>
              <a:rPr kumimoji="0" sz="900" b="1" i="0" u="none" strike="noStrike" kern="1200" cap="none" spc="-26"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I</a:t>
            </a: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a:t>
            </a: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Quick</a:t>
            </a:r>
            <a:r>
              <a:rPr kumimoji="0" sz="900" b="1" i="0" u="none" strike="noStrike" kern="1200" cap="none" spc="-15"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Wins</a:t>
            </a:r>
            <a:endParaRPr kumimoji="0" sz="900"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24" name="object 24"/>
          <p:cNvSpPr txBox="1"/>
          <p:nvPr/>
        </p:nvSpPr>
        <p:spPr>
          <a:xfrm>
            <a:off x="3879152" y="3227641"/>
            <a:ext cx="1582579" cy="148117"/>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Phase</a:t>
            </a:r>
            <a:r>
              <a:rPr kumimoji="0" sz="900" b="1" i="0" u="none" strike="noStrike" kern="1200" cap="none" spc="-23"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II –</a:t>
            </a: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Expanded</a:t>
            </a:r>
            <a:r>
              <a:rPr kumimoji="0" sz="900" b="1" i="0" u="none" strike="noStrike" kern="1200" cap="none" spc="-15"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offering</a:t>
            </a:r>
            <a:endParaRPr kumimoji="0" sz="900"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25" name="object 25"/>
          <p:cNvGrpSpPr/>
          <p:nvPr/>
        </p:nvGrpSpPr>
        <p:grpSpPr>
          <a:xfrm>
            <a:off x="0" y="3225546"/>
            <a:ext cx="6347460" cy="1918335"/>
            <a:chOff x="0" y="4300728"/>
            <a:chExt cx="8463280" cy="2557780"/>
          </a:xfrm>
        </p:grpSpPr>
        <p:sp>
          <p:nvSpPr>
            <p:cNvPr id="26" name="object 26"/>
            <p:cNvSpPr/>
            <p:nvPr/>
          </p:nvSpPr>
          <p:spPr>
            <a:xfrm>
              <a:off x="3689604" y="4331208"/>
              <a:ext cx="568960" cy="158750"/>
            </a:xfrm>
            <a:custGeom>
              <a:avLst/>
              <a:gdLst/>
              <a:ahLst/>
              <a:cxnLst/>
              <a:rect l="l" t="t" r="r" b="b"/>
              <a:pathLst>
                <a:path w="568960" h="158750">
                  <a:moveTo>
                    <a:pt x="489204" y="0"/>
                  </a:moveTo>
                  <a:lnTo>
                    <a:pt x="489204" y="39624"/>
                  </a:lnTo>
                  <a:lnTo>
                    <a:pt x="0" y="39624"/>
                  </a:lnTo>
                  <a:lnTo>
                    <a:pt x="39624" y="79248"/>
                  </a:lnTo>
                  <a:lnTo>
                    <a:pt x="0" y="118872"/>
                  </a:lnTo>
                  <a:lnTo>
                    <a:pt x="489204" y="118872"/>
                  </a:lnTo>
                  <a:lnTo>
                    <a:pt x="489204" y="158496"/>
                  </a:lnTo>
                  <a:lnTo>
                    <a:pt x="568451" y="79248"/>
                  </a:lnTo>
                  <a:lnTo>
                    <a:pt x="489204" y="0"/>
                  </a:lnTo>
                  <a:close/>
                </a:path>
              </a:pathLst>
            </a:custGeom>
            <a:solidFill>
              <a:srgbClr val="D45716"/>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27" name="object 27"/>
            <p:cNvSpPr/>
            <p:nvPr/>
          </p:nvSpPr>
          <p:spPr>
            <a:xfrm>
              <a:off x="7894319" y="4300728"/>
              <a:ext cx="568960" cy="157480"/>
            </a:xfrm>
            <a:custGeom>
              <a:avLst/>
              <a:gdLst/>
              <a:ahLst/>
              <a:cxnLst/>
              <a:rect l="l" t="t" r="r" b="b"/>
              <a:pathLst>
                <a:path w="568959" h="157479">
                  <a:moveTo>
                    <a:pt x="489965" y="0"/>
                  </a:moveTo>
                  <a:lnTo>
                    <a:pt x="489965" y="39243"/>
                  </a:lnTo>
                  <a:lnTo>
                    <a:pt x="0" y="39243"/>
                  </a:lnTo>
                  <a:lnTo>
                    <a:pt x="39243" y="78486"/>
                  </a:lnTo>
                  <a:lnTo>
                    <a:pt x="0" y="117729"/>
                  </a:lnTo>
                  <a:lnTo>
                    <a:pt x="489965" y="117729"/>
                  </a:lnTo>
                  <a:lnTo>
                    <a:pt x="489965" y="156972"/>
                  </a:lnTo>
                  <a:lnTo>
                    <a:pt x="568451" y="78486"/>
                  </a:lnTo>
                  <a:lnTo>
                    <a:pt x="489965" y="0"/>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28" name="object 28"/>
            <p:cNvPicPr/>
            <p:nvPr/>
          </p:nvPicPr>
          <p:blipFill>
            <a:blip r:embed="rId3" cstate="print"/>
            <a:stretch>
              <a:fillRect/>
            </a:stretch>
          </p:blipFill>
          <p:spPr>
            <a:xfrm>
              <a:off x="107530" y="5276312"/>
              <a:ext cx="1534445" cy="668160"/>
            </a:xfrm>
            <a:prstGeom prst="rect">
              <a:avLst/>
            </a:prstGeom>
          </p:spPr>
        </p:pic>
        <p:pic>
          <p:nvPicPr>
            <p:cNvPr id="29" name="object 29"/>
            <p:cNvPicPr/>
            <p:nvPr/>
          </p:nvPicPr>
          <p:blipFill>
            <a:blip r:embed="rId4" cstate="print"/>
            <a:stretch>
              <a:fillRect/>
            </a:stretch>
          </p:blipFill>
          <p:spPr>
            <a:xfrm>
              <a:off x="0" y="5900927"/>
              <a:ext cx="1738883" cy="957071"/>
            </a:xfrm>
            <a:prstGeom prst="rect">
              <a:avLst/>
            </a:prstGeom>
          </p:spPr>
        </p:pic>
      </p:grpSp>
      <p:sp>
        <p:nvSpPr>
          <p:cNvPr id="30" name="object 30"/>
          <p:cNvSpPr txBox="1">
            <a:spLocks noGrp="1"/>
          </p:cNvSpPr>
          <p:nvPr>
            <p:ph type="title"/>
          </p:nvPr>
        </p:nvSpPr>
        <p:spPr>
          <a:xfrm>
            <a:off x="1564576" y="245554"/>
            <a:ext cx="6203155" cy="425116"/>
          </a:xfrm>
          <a:prstGeom prst="rect">
            <a:avLst/>
          </a:prstGeom>
        </p:spPr>
        <p:txBody>
          <a:bodyPr vert="horz" wrap="square" lIns="0" tIns="9525" rIns="0" bIns="0" rtlCol="0">
            <a:spAutoFit/>
          </a:bodyPr>
          <a:lstStyle/>
          <a:p>
            <a:pPr marL="9525">
              <a:spcBef>
                <a:spcPts val="75"/>
              </a:spcBef>
            </a:pPr>
            <a:r>
              <a:rPr dirty="0"/>
              <a:t>To-be</a:t>
            </a:r>
            <a:r>
              <a:rPr spc="-19" dirty="0"/>
              <a:t> </a:t>
            </a:r>
            <a:r>
              <a:rPr spc="-4" dirty="0"/>
              <a:t>Phase-wise</a:t>
            </a:r>
            <a:r>
              <a:rPr spc="-11" dirty="0"/>
              <a:t> </a:t>
            </a:r>
            <a:r>
              <a:rPr spc="-4" dirty="0"/>
              <a:t>Model</a:t>
            </a:r>
            <a:r>
              <a:rPr spc="-23" dirty="0"/>
              <a:t> </a:t>
            </a:r>
            <a:r>
              <a:rPr dirty="0"/>
              <a:t>Launc</a:t>
            </a:r>
            <a:r>
              <a:rPr lang="en-US" dirty="0"/>
              <a:t>h</a:t>
            </a:r>
            <a:endParaRPr dirty="0"/>
          </a:p>
        </p:txBody>
      </p:sp>
      <p:sp>
        <p:nvSpPr>
          <p:cNvPr id="32" name="object 32"/>
          <p:cNvSpPr txBox="1"/>
          <p:nvPr/>
        </p:nvSpPr>
        <p:spPr>
          <a:xfrm>
            <a:off x="296113" y="650176"/>
            <a:ext cx="8554879" cy="171681"/>
          </a:xfrm>
          <a:prstGeom prst="rect">
            <a:avLst/>
          </a:prstGeom>
        </p:spPr>
        <p:txBody>
          <a:bodyPr vert="horz" wrap="square" lIns="0" tIns="10001" rIns="0" bIns="0" rtlCol="0">
            <a:spAutoFit/>
          </a:bodyPr>
          <a:lstStyle/>
          <a:p>
            <a:pPr marL="9525" marR="0" lvl="0" indent="0" algn="l" defTabSz="685800" rtl="0" eaLnBrk="1" fontAlgn="auto" latinLnBrk="0" hangingPunct="1">
              <a:lnSpc>
                <a:spcPct val="100000"/>
              </a:lnSpc>
              <a:spcBef>
                <a:spcPts val="79"/>
              </a:spcBef>
              <a:spcAft>
                <a:spcPts val="0"/>
              </a:spcAft>
              <a:buClrTx/>
              <a:buSzTx/>
              <a:buFont typeface="Arial" panose="020B0604020202020204"/>
              <a:buNone/>
              <a:tabLst/>
              <a:defRPr/>
            </a:pPr>
            <a:r>
              <a:rPr kumimoji="0" sz="1050" b="0" i="0" u="none" strike="noStrike" kern="1200" cap="none" spc="98" normalizeH="0" baseline="0" noProof="0" dirty="0">
                <a:ln>
                  <a:noFill/>
                </a:ln>
                <a:solidFill>
                  <a:srgbClr val="BEBEBE"/>
                </a:solidFill>
                <a:effectLst/>
                <a:uLnTx/>
                <a:uFillTx/>
                <a:latin typeface="Arial MT"/>
                <a:ea typeface="+mn-ea"/>
                <a:cs typeface="Arial MT"/>
                <a:sym typeface="Arial" panose="020B0604020202020204"/>
              </a:rPr>
              <a:t>Following</a:t>
            </a:r>
            <a:r>
              <a:rPr kumimoji="0" sz="1050" b="0" i="0" u="none" strike="noStrike" kern="1200" cap="none" spc="19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56" normalizeH="0" baseline="0" noProof="0" dirty="0">
                <a:ln>
                  <a:noFill/>
                </a:ln>
                <a:solidFill>
                  <a:srgbClr val="BEBEBE"/>
                </a:solidFill>
                <a:effectLst/>
                <a:uLnTx/>
                <a:uFillTx/>
                <a:latin typeface="Arial MT"/>
                <a:ea typeface="+mn-ea"/>
                <a:cs typeface="Arial MT"/>
                <a:sym typeface="Arial" panose="020B0604020202020204"/>
              </a:rPr>
              <a:t>is</a:t>
            </a:r>
            <a:r>
              <a:rPr kumimoji="0" sz="1050" b="0" i="0" u="none" strike="noStrike" kern="1200" cap="none" spc="217"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0" normalizeH="0" baseline="0" noProof="0" dirty="0">
                <a:ln>
                  <a:noFill/>
                </a:ln>
                <a:solidFill>
                  <a:srgbClr val="BEBEBE"/>
                </a:solidFill>
                <a:effectLst/>
                <a:uLnTx/>
                <a:uFillTx/>
                <a:latin typeface="Arial MT"/>
                <a:ea typeface="+mn-ea"/>
                <a:cs typeface="Arial MT"/>
                <a:sym typeface="Arial" panose="020B0604020202020204"/>
              </a:rPr>
              <a:t>a</a:t>
            </a:r>
            <a:r>
              <a:rPr kumimoji="0" sz="1050" b="0" i="0" u="none" strike="noStrike" kern="1200" cap="none" spc="221"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0" normalizeH="0" baseline="0" noProof="0" dirty="0">
                <a:ln>
                  <a:noFill/>
                </a:ln>
                <a:solidFill>
                  <a:srgbClr val="BEBEBE"/>
                </a:solidFill>
                <a:effectLst/>
                <a:uLnTx/>
                <a:uFillTx/>
                <a:latin typeface="Arial MT"/>
                <a:ea typeface="+mn-ea"/>
                <a:cs typeface="Arial MT"/>
                <a:sym typeface="Arial" panose="020B0604020202020204"/>
              </a:rPr>
              <a:t>bird’s</a:t>
            </a:r>
            <a:r>
              <a:rPr kumimoji="0" sz="1050" b="0" i="0" u="none" strike="noStrike" kern="1200" cap="none" spc="199"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71" normalizeH="0" baseline="0" noProof="0" dirty="0">
                <a:ln>
                  <a:noFill/>
                </a:ln>
                <a:solidFill>
                  <a:srgbClr val="BEBEBE"/>
                </a:solidFill>
                <a:effectLst/>
                <a:uLnTx/>
                <a:uFillTx/>
                <a:latin typeface="Arial MT"/>
                <a:ea typeface="+mn-ea"/>
                <a:cs typeface="Arial MT"/>
                <a:sym typeface="Arial" panose="020B0604020202020204"/>
              </a:rPr>
              <a:t>eye</a:t>
            </a:r>
            <a:r>
              <a:rPr kumimoji="0" sz="1050" b="0" i="0" u="none" strike="noStrike" kern="1200" cap="none" spc="221"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83" normalizeH="0" baseline="0" noProof="0" dirty="0">
                <a:ln>
                  <a:noFill/>
                </a:ln>
                <a:solidFill>
                  <a:srgbClr val="BEBEBE"/>
                </a:solidFill>
                <a:effectLst/>
                <a:uLnTx/>
                <a:uFillTx/>
                <a:latin typeface="Arial MT"/>
                <a:ea typeface="+mn-ea"/>
                <a:cs typeface="Arial MT"/>
                <a:sym typeface="Arial" panose="020B0604020202020204"/>
              </a:rPr>
              <a:t>view</a:t>
            </a:r>
            <a:r>
              <a:rPr kumimoji="0" sz="1050" b="0" i="0" u="none" strike="noStrike" kern="1200" cap="none" spc="217"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56" normalizeH="0" baseline="0" noProof="0" dirty="0">
                <a:ln>
                  <a:noFill/>
                </a:ln>
                <a:solidFill>
                  <a:srgbClr val="BEBEBE"/>
                </a:solidFill>
                <a:effectLst/>
                <a:uLnTx/>
                <a:uFillTx/>
                <a:latin typeface="Arial MT"/>
                <a:ea typeface="+mn-ea"/>
                <a:cs typeface="Arial MT"/>
                <a:sym typeface="Arial" panose="020B0604020202020204"/>
              </a:rPr>
              <a:t>of</a:t>
            </a:r>
            <a:r>
              <a:rPr kumimoji="0" sz="1050" b="0" i="0" u="none" strike="noStrike" kern="1200" cap="none" spc="210"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79" normalizeH="0" baseline="0" noProof="0" dirty="0">
                <a:ln>
                  <a:noFill/>
                </a:ln>
                <a:solidFill>
                  <a:srgbClr val="BEBEBE"/>
                </a:solidFill>
                <a:effectLst/>
                <a:uLnTx/>
                <a:uFillTx/>
                <a:latin typeface="Arial MT"/>
                <a:ea typeface="+mn-ea"/>
                <a:cs typeface="Arial MT"/>
                <a:sym typeface="Arial" panose="020B0604020202020204"/>
              </a:rPr>
              <a:t>the</a:t>
            </a:r>
            <a:r>
              <a:rPr kumimoji="0" sz="1050" b="0" i="0" u="none" strike="noStrike" kern="1200" cap="none" spc="203"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0" normalizeH="0" baseline="0" noProof="0" dirty="0">
                <a:ln>
                  <a:noFill/>
                </a:ln>
                <a:solidFill>
                  <a:srgbClr val="BEBEBE"/>
                </a:solidFill>
                <a:effectLst/>
                <a:uLnTx/>
                <a:uFillTx/>
                <a:latin typeface="Arial MT"/>
                <a:ea typeface="+mn-ea"/>
                <a:cs typeface="Arial MT"/>
                <a:sym typeface="Arial" panose="020B0604020202020204"/>
              </a:rPr>
              <a:t>3</a:t>
            </a:r>
            <a:r>
              <a:rPr kumimoji="0" sz="1050" b="0" i="0" u="none" strike="noStrike" kern="1200" cap="none" spc="-13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0" normalizeH="0" baseline="0" noProof="0" dirty="0">
                <a:ln>
                  <a:noFill/>
                </a:ln>
                <a:solidFill>
                  <a:srgbClr val="BEBEBE"/>
                </a:solidFill>
                <a:effectLst/>
                <a:uLnTx/>
                <a:uFillTx/>
                <a:latin typeface="Arial MT"/>
                <a:ea typeface="+mn-ea"/>
                <a:cs typeface="Arial MT"/>
                <a:sym typeface="Arial" panose="020B0604020202020204"/>
              </a:rPr>
              <a:t>-</a:t>
            </a:r>
            <a:r>
              <a:rPr kumimoji="0" sz="1050" b="0" i="0" u="none" strike="noStrike" kern="1200" cap="none" spc="-176"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83" normalizeH="0" baseline="0" noProof="0" dirty="0">
                <a:ln>
                  <a:noFill/>
                </a:ln>
                <a:solidFill>
                  <a:srgbClr val="BEBEBE"/>
                </a:solidFill>
                <a:effectLst/>
                <a:uLnTx/>
                <a:uFillTx/>
                <a:latin typeface="Arial MT"/>
                <a:ea typeface="+mn-ea"/>
                <a:cs typeface="Arial MT"/>
                <a:sym typeface="Arial" panose="020B0604020202020204"/>
              </a:rPr>
              <a:t>year</a:t>
            </a:r>
            <a:r>
              <a:rPr kumimoji="0" sz="1050" b="0" i="0" u="none" strike="noStrike" kern="1200" cap="none" spc="199"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4" normalizeH="0" baseline="0" noProof="0" dirty="0">
                <a:ln>
                  <a:noFill/>
                </a:ln>
                <a:solidFill>
                  <a:srgbClr val="BEBEBE"/>
                </a:solidFill>
                <a:effectLst/>
                <a:uLnTx/>
                <a:uFillTx/>
                <a:latin typeface="Arial MT"/>
                <a:ea typeface="+mn-ea"/>
                <a:cs typeface="Arial MT"/>
                <a:sym typeface="Arial" panose="020B0604020202020204"/>
              </a:rPr>
              <a:t>action</a:t>
            </a:r>
            <a:r>
              <a:rPr kumimoji="0" sz="1050" b="0" i="0" u="none" strike="noStrike" kern="1200" cap="none" spc="19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86" normalizeH="0" baseline="0" noProof="0" dirty="0">
                <a:ln>
                  <a:noFill/>
                </a:ln>
                <a:solidFill>
                  <a:srgbClr val="BEBEBE"/>
                </a:solidFill>
                <a:effectLst/>
                <a:uLnTx/>
                <a:uFillTx/>
                <a:latin typeface="Arial MT"/>
                <a:ea typeface="+mn-ea"/>
                <a:cs typeface="Arial MT"/>
                <a:sym typeface="Arial" panose="020B0604020202020204"/>
              </a:rPr>
              <a:t>plan</a:t>
            </a:r>
            <a:r>
              <a:rPr kumimoji="0" sz="1050" b="0" i="0" u="none" strike="noStrike" kern="1200" cap="none" spc="206"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79" normalizeH="0" baseline="0" noProof="0" dirty="0">
                <a:ln>
                  <a:noFill/>
                </a:ln>
                <a:solidFill>
                  <a:srgbClr val="BEBEBE"/>
                </a:solidFill>
                <a:effectLst/>
                <a:uLnTx/>
                <a:uFillTx/>
                <a:latin typeface="Arial MT"/>
                <a:ea typeface="+mn-ea"/>
                <a:cs typeface="Arial MT"/>
                <a:sym typeface="Arial" panose="020B0604020202020204"/>
              </a:rPr>
              <a:t>for</a:t>
            </a:r>
            <a:r>
              <a:rPr kumimoji="0" sz="1050" b="0" i="0" u="none" strike="noStrike" kern="1200" cap="none" spc="180" normalizeH="0" baseline="0" noProof="0" dirty="0">
                <a:ln>
                  <a:noFill/>
                </a:ln>
                <a:solidFill>
                  <a:srgbClr val="BEBEBE"/>
                </a:solidFill>
                <a:effectLst/>
                <a:uLnTx/>
                <a:uFillTx/>
                <a:latin typeface="Arial MT"/>
                <a:ea typeface="+mn-ea"/>
                <a:cs typeface="Arial MT"/>
                <a:sym typeface="Arial" panose="020B0604020202020204"/>
              </a:rPr>
              <a:t> </a:t>
            </a:r>
            <a:r>
              <a:rPr kumimoji="0" lang="en-US" sz="1050" b="0" i="0" u="none" strike="noStrike" kern="1200" cap="none" spc="180" normalizeH="0" baseline="0" noProof="0" dirty="0">
                <a:ln>
                  <a:noFill/>
                </a:ln>
                <a:solidFill>
                  <a:srgbClr val="BEBEBE"/>
                </a:solidFill>
                <a:effectLst/>
                <a:uLnTx/>
                <a:uFillTx/>
                <a:latin typeface="Arial MT"/>
                <a:ea typeface="+mn-ea"/>
                <a:cs typeface="Arial MT"/>
                <a:sym typeface="Arial" panose="020B0604020202020204"/>
              </a:rPr>
              <a:t>EBRO</a:t>
            </a:r>
            <a:r>
              <a:rPr kumimoji="0" sz="1050" b="0" i="0" u="none" strike="noStrike" kern="1200" cap="none" spc="19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60" normalizeH="0" baseline="0" noProof="0" dirty="0">
                <a:ln>
                  <a:noFill/>
                </a:ln>
                <a:solidFill>
                  <a:srgbClr val="BEBEBE"/>
                </a:solidFill>
                <a:effectLst/>
                <a:uLnTx/>
                <a:uFillTx/>
                <a:latin typeface="Arial MT"/>
                <a:ea typeface="+mn-ea"/>
                <a:cs typeface="Arial MT"/>
                <a:sym typeface="Arial" panose="020B0604020202020204"/>
              </a:rPr>
              <a:t>to</a:t>
            </a:r>
            <a:r>
              <a:rPr kumimoji="0" sz="1050" b="0" i="0" u="none" strike="noStrike" kern="1200" cap="none" spc="214"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101" normalizeH="0" baseline="0" noProof="0" dirty="0">
                <a:ln>
                  <a:noFill/>
                </a:ln>
                <a:solidFill>
                  <a:srgbClr val="BEBEBE"/>
                </a:solidFill>
                <a:effectLst/>
                <a:uLnTx/>
                <a:uFillTx/>
                <a:latin typeface="Arial MT"/>
                <a:ea typeface="+mn-ea"/>
                <a:cs typeface="Arial MT"/>
                <a:sym typeface="Arial" panose="020B0604020202020204"/>
              </a:rPr>
              <a:t>successfully</a:t>
            </a:r>
            <a:r>
              <a:rPr kumimoji="0" sz="1050" b="0" i="0" u="none" strike="noStrike" kern="1200" cap="none" spc="203"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0" normalizeH="0" baseline="0" noProof="0" dirty="0">
                <a:ln>
                  <a:noFill/>
                </a:ln>
                <a:solidFill>
                  <a:srgbClr val="BEBEBE"/>
                </a:solidFill>
                <a:effectLst/>
                <a:uLnTx/>
                <a:uFillTx/>
                <a:latin typeface="Arial MT"/>
                <a:ea typeface="+mn-ea"/>
                <a:cs typeface="Arial MT"/>
                <a:sym typeface="Arial" panose="020B0604020202020204"/>
              </a:rPr>
              <a:t>enter</a:t>
            </a:r>
            <a:r>
              <a:rPr kumimoji="0" sz="1050" b="0" i="0" u="none" strike="noStrike" kern="1200" cap="none" spc="199"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79" normalizeH="0" baseline="0" noProof="0" dirty="0">
                <a:ln>
                  <a:noFill/>
                </a:ln>
                <a:solidFill>
                  <a:srgbClr val="BEBEBE"/>
                </a:solidFill>
                <a:effectLst/>
                <a:uLnTx/>
                <a:uFillTx/>
                <a:latin typeface="Arial MT"/>
                <a:ea typeface="+mn-ea"/>
                <a:cs typeface="Arial MT"/>
                <a:sym typeface="Arial" panose="020B0604020202020204"/>
              </a:rPr>
              <a:t>and</a:t>
            </a:r>
            <a:r>
              <a:rPr kumimoji="0" sz="1050" b="0" i="0" u="none" strike="noStrike" kern="1200" cap="none" spc="206"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4" normalizeH="0" baseline="0" noProof="0" dirty="0">
                <a:ln>
                  <a:noFill/>
                </a:ln>
                <a:solidFill>
                  <a:srgbClr val="BEBEBE"/>
                </a:solidFill>
                <a:effectLst/>
                <a:uLnTx/>
                <a:uFillTx/>
                <a:latin typeface="Arial MT"/>
                <a:ea typeface="+mn-ea"/>
                <a:cs typeface="Arial MT"/>
                <a:sym typeface="Arial" panose="020B0604020202020204"/>
              </a:rPr>
              <a:t>succeed</a:t>
            </a:r>
            <a:r>
              <a:rPr kumimoji="0" sz="1050" b="0" i="0" u="none" strike="noStrike" kern="1200" cap="none" spc="19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79" normalizeH="0" baseline="0" noProof="0" dirty="0">
                <a:ln>
                  <a:noFill/>
                </a:ln>
                <a:solidFill>
                  <a:srgbClr val="BEBEBE"/>
                </a:solidFill>
                <a:effectLst/>
                <a:uLnTx/>
                <a:uFillTx/>
                <a:latin typeface="Arial MT"/>
                <a:ea typeface="+mn-ea"/>
                <a:cs typeface="Arial MT"/>
                <a:sym typeface="Arial" panose="020B0604020202020204"/>
              </a:rPr>
              <a:t>the</a:t>
            </a:r>
            <a:r>
              <a:rPr kumimoji="0" sz="1050" b="0" i="0" u="none" strike="noStrike" kern="1200" cap="none" spc="206" normalizeH="0" baseline="0" noProof="0" dirty="0">
                <a:ln>
                  <a:noFill/>
                </a:ln>
                <a:solidFill>
                  <a:srgbClr val="BEBEBE"/>
                </a:solidFill>
                <a:effectLst/>
                <a:uLnTx/>
                <a:uFillTx/>
                <a:latin typeface="Arial MT"/>
                <a:ea typeface="+mn-ea"/>
                <a:cs typeface="Arial MT"/>
                <a:sym typeface="Arial" panose="020B0604020202020204"/>
              </a:rPr>
              <a:t> </a:t>
            </a:r>
            <a:r>
              <a:rPr kumimoji="0" lang="en-US" sz="1050" b="0" i="0" u="none" strike="noStrike" kern="1200" cap="none" spc="94" normalizeH="0" baseline="0" noProof="0" dirty="0">
                <a:ln>
                  <a:noFill/>
                </a:ln>
                <a:solidFill>
                  <a:srgbClr val="BEBEBE"/>
                </a:solidFill>
                <a:effectLst/>
                <a:uLnTx/>
                <a:uFillTx/>
                <a:latin typeface="Arial MT"/>
                <a:ea typeface="+mn-ea"/>
                <a:cs typeface="Arial MT"/>
                <a:sym typeface="Arial" panose="020B0604020202020204"/>
              </a:rPr>
              <a:t>EU</a:t>
            </a:r>
            <a:r>
              <a:rPr kumimoji="0" sz="1050" b="0" i="0" u="none" strike="noStrike" kern="1200" cap="none" spc="195" normalizeH="0" baseline="0" noProof="0" dirty="0">
                <a:ln>
                  <a:noFill/>
                </a:ln>
                <a:solidFill>
                  <a:srgbClr val="BEBEBE"/>
                </a:solidFill>
                <a:effectLst/>
                <a:uLnTx/>
                <a:uFillTx/>
                <a:latin typeface="Arial MT"/>
                <a:ea typeface="+mn-ea"/>
                <a:cs typeface="Arial MT"/>
                <a:sym typeface="Arial" panose="020B0604020202020204"/>
              </a:rPr>
              <a:t> </a:t>
            </a:r>
            <a:r>
              <a:rPr kumimoji="0" sz="1050" b="0" i="0" u="none" strike="noStrike" kern="1200" cap="none" spc="94" normalizeH="0" baseline="0" noProof="0" dirty="0">
                <a:ln>
                  <a:noFill/>
                </a:ln>
                <a:solidFill>
                  <a:srgbClr val="BEBEBE"/>
                </a:solidFill>
                <a:effectLst/>
                <a:uLnTx/>
                <a:uFillTx/>
                <a:latin typeface="Arial MT"/>
                <a:ea typeface="+mn-ea"/>
                <a:cs typeface="Arial MT"/>
                <a:sym typeface="Arial" panose="020B0604020202020204"/>
              </a:rPr>
              <a:t>market:</a:t>
            </a:r>
            <a:endParaRPr kumimoji="0" sz="1050"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33" name="object 33"/>
          <p:cNvSpPr txBox="1"/>
          <p:nvPr/>
        </p:nvSpPr>
        <p:spPr>
          <a:xfrm>
            <a:off x="1369885" y="3483484"/>
            <a:ext cx="1507808" cy="459261"/>
          </a:xfrm>
          <a:prstGeom prst="rect">
            <a:avLst/>
          </a:prstGeom>
        </p:spPr>
        <p:txBody>
          <a:bodyPr vert="horz" wrap="square" lIns="0" tIns="9049" rIns="0" bIns="0" rtlCol="0">
            <a:spAutoFit/>
          </a:bodyPr>
          <a:lstStyle/>
          <a:p>
            <a:pPr marL="9525" marR="3810" lvl="0" indent="0" algn="l" defTabSz="685800" rtl="0" eaLnBrk="1" fontAlgn="auto" latinLnBrk="0" hangingPunct="1">
              <a:lnSpc>
                <a:spcPct val="100400"/>
              </a:lnSpc>
              <a:spcBef>
                <a:spcPts val="71"/>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1.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Going live with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limited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units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of </a:t>
            </a:r>
            <a:r>
              <a:rPr kumimoji="0" lang="en-US"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EBRO Urban LCV</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targeting the niche, arousing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aspirational</a:t>
            </a:r>
            <a:r>
              <a:rPr kumimoji="0" sz="675" b="0" i="0" u="none" strike="noStrike" kern="1200" cap="none" spc="-41"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value</a:t>
            </a:r>
            <a:r>
              <a:rPr kumimoji="0" sz="675" b="0" i="0" u="none" strike="noStrike" kern="1200" cap="none" spc="-15"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for</a:t>
            </a:r>
            <a:r>
              <a:rPr kumimoji="0" sz="67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the</a:t>
            </a:r>
            <a:r>
              <a:rPr kumimoji="0" sz="675" b="0" i="0" u="none" strike="noStrike" kern="1200" cap="none" spc="-15"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mass</a:t>
            </a:r>
            <a:r>
              <a:rPr kumimoji="0" sz="67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market</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38" name="object 38"/>
          <p:cNvSpPr txBox="1"/>
          <p:nvPr/>
        </p:nvSpPr>
        <p:spPr>
          <a:xfrm>
            <a:off x="4469416" y="3473387"/>
            <a:ext cx="1507808" cy="459261"/>
          </a:xfrm>
          <a:prstGeom prst="rect">
            <a:avLst/>
          </a:prstGeom>
        </p:spPr>
        <p:txBody>
          <a:bodyPr vert="horz" wrap="square" lIns="0" tIns="9049" rIns="0" bIns="0" rtlCol="0">
            <a:spAutoFit/>
          </a:bodyPr>
          <a:lstStyle/>
          <a:p>
            <a:pPr marL="9525" marR="3810" lvl="0" indent="0" algn="l" defTabSz="685800" rtl="0" eaLnBrk="1" fontAlgn="auto" latinLnBrk="0" hangingPunct="1">
              <a:lnSpc>
                <a:spcPct val="100400"/>
              </a:lnSpc>
              <a:spcBef>
                <a:spcPts val="71"/>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1.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Going live with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limited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units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of </a:t>
            </a:r>
            <a:r>
              <a:rPr kumimoji="0" lang="en-US"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EBRO Urban LCV t</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argeting the niche, arousing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aspirational</a:t>
            </a:r>
            <a:r>
              <a:rPr kumimoji="0" sz="675" b="0" i="0" u="none" strike="noStrike" kern="1200" cap="none" spc="-41"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value</a:t>
            </a:r>
            <a:r>
              <a:rPr kumimoji="0" sz="67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for</a:t>
            </a:r>
            <a:r>
              <a:rPr kumimoji="0" sz="675" b="0" i="0" u="none" strike="noStrike" kern="1200" cap="none" spc="-19"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the</a:t>
            </a:r>
            <a:r>
              <a:rPr kumimoji="0" sz="67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mass</a:t>
            </a:r>
            <a:r>
              <a:rPr kumimoji="0" sz="675" b="0" i="0" u="none" strike="noStrike" kern="1200" cap="none" spc="-15"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market</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40" name="object 40"/>
          <p:cNvSpPr txBox="1"/>
          <p:nvPr/>
        </p:nvSpPr>
        <p:spPr>
          <a:xfrm>
            <a:off x="4455223" y="3999453"/>
            <a:ext cx="1570673" cy="355386"/>
          </a:xfrm>
          <a:prstGeom prst="rect">
            <a:avLst/>
          </a:prstGeom>
        </p:spPr>
        <p:txBody>
          <a:bodyPr vert="horz" wrap="square" lIns="0" tIns="9049" rIns="0" bIns="0" rtlCol="0">
            <a:spAutoFit/>
          </a:bodyPr>
          <a:lstStyle/>
          <a:p>
            <a:pPr marL="9525" marR="3810" lvl="0" indent="0" algn="l" defTabSz="685800" rtl="0" eaLnBrk="1" fontAlgn="auto" latinLnBrk="0" hangingPunct="1">
              <a:lnSpc>
                <a:spcPct val="100400"/>
              </a:lnSpc>
              <a:spcBef>
                <a:spcPts val="71"/>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2.</a:t>
            </a:r>
            <a:r>
              <a:rPr kumimoji="0" sz="900" b="1" i="0" u="none" strike="noStrike" kern="1200" cap="none" spc="4"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 </a:t>
            </a:r>
            <a:r>
              <a:rPr kumimoji="0"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Full</a:t>
            </a:r>
            <a:r>
              <a:rPr kumimoji="0" sz="675" b="0" i="0" u="none" strike="noStrike" kern="1200" cap="none" spc="8"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fledged</a:t>
            </a:r>
            <a:r>
              <a:rPr kumimoji="0"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 roll</a:t>
            </a:r>
            <a:r>
              <a:rPr kumimoji="0" sz="675" b="0" i="0" u="none" strike="noStrike" kern="1200" cap="none" spc="8"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out</a:t>
            </a:r>
            <a:r>
              <a:rPr kumimoji="0" sz="675" b="0" i="0" u="none" strike="noStrike" kern="1200" cap="none" spc="8"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of</a:t>
            </a:r>
            <a:r>
              <a:rPr kumimoji="0" sz="675" b="0" i="0" u="none" strike="noStrike" kern="1200" cap="none" spc="8"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the</a:t>
            </a:r>
            <a:r>
              <a:rPr kumimoji="0"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 </a:t>
            </a:r>
            <a:r>
              <a:rPr kumimoji="0" lang="en-US"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EBRO e-XL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across</a:t>
            </a:r>
            <a:r>
              <a:rPr kumimoji="0" sz="675" b="0" i="0" u="none" strike="noStrike" kern="1200" cap="none" spc="-23"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the</a:t>
            </a:r>
            <a:r>
              <a:rPr kumimoji="0" sz="675" b="0" i="0" u="none" strike="noStrike" kern="1200" cap="none" spc="-15"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country,</a:t>
            </a:r>
            <a:r>
              <a:rPr kumimoji="0" sz="675" b="0" i="0" u="none" strike="noStrike" kern="1200" cap="none" spc="-19"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targeting</a:t>
            </a:r>
            <a:r>
              <a:rPr kumimoji="0" sz="675" b="0" i="0" u="none" strike="noStrike" kern="1200" cap="none" spc="-34"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the </a:t>
            </a:r>
            <a:r>
              <a:rPr kumimoji="0" sz="675" b="0" i="0" u="none" strike="noStrike" kern="1200" cap="none" spc="-176" normalizeH="0" baseline="0" noProof="0" dirty="0">
                <a:ln>
                  <a:noFill/>
                </a:ln>
                <a:solidFill>
                  <a:srgbClr val="7E5F52"/>
                </a:solidFill>
                <a:effectLst/>
                <a:uLnTx/>
                <a:uFillTx/>
                <a:latin typeface="Arial MT"/>
                <a:ea typeface="+mn-ea"/>
                <a:cs typeface="Arial MT"/>
                <a:sym typeface="Arial" panose="020B0604020202020204"/>
              </a:rPr>
              <a:t> </a:t>
            </a:r>
            <a:r>
              <a:rPr kumimoji="0" lang="en-US"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EU</a:t>
            </a:r>
            <a:r>
              <a:rPr kumimoji="0" sz="675" b="0" i="0" u="none" strike="noStrike" kern="1200" cap="none" spc="-19"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mass</a:t>
            </a:r>
            <a:r>
              <a:rPr kumimoji="0" sz="675" b="0" i="0" u="none" strike="noStrike" kern="1200" cap="none" spc="-19"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market</a:t>
            </a:r>
            <a:r>
              <a:rPr kumimoji="0" sz="675" b="0" i="0" u="none" strike="noStrike" kern="1200" cap="none" spc="-19"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with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largest</a:t>
            </a:r>
            <a:r>
              <a:rPr kumimoji="0" sz="675" b="0" i="0" u="none" strike="noStrike" kern="1200" cap="none" spc="-19"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TAM</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grpSp>
        <p:nvGrpSpPr>
          <p:cNvPr id="41" name="object 41"/>
          <p:cNvGrpSpPr/>
          <p:nvPr/>
        </p:nvGrpSpPr>
        <p:grpSpPr>
          <a:xfrm>
            <a:off x="6116193" y="3940089"/>
            <a:ext cx="1325879" cy="1190149"/>
            <a:chOff x="8154923" y="5253451"/>
            <a:chExt cx="1767839" cy="1586865"/>
          </a:xfrm>
        </p:grpSpPr>
        <p:pic>
          <p:nvPicPr>
            <p:cNvPr id="42" name="object 42"/>
            <p:cNvPicPr/>
            <p:nvPr/>
          </p:nvPicPr>
          <p:blipFill>
            <a:blip r:embed="rId3" cstate="print"/>
            <a:stretch>
              <a:fillRect/>
            </a:stretch>
          </p:blipFill>
          <p:spPr>
            <a:xfrm>
              <a:off x="8291410" y="5253451"/>
              <a:ext cx="1534445" cy="668160"/>
            </a:xfrm>
            <a:prstGeom prst="rect">
              <a:avLst/>
            </a:prstGeom>
          </p:spPr>
        </p:pic>
        <p:pic>
          <p:nvPicPr>
            <p:cNvPr id="43" name="object 43"/>
            <p:cNvPicPr/>
            <p:nvPr/>
          </p:nvPicPr>
          <p:blipFill>
            <a:blip r:embed="rId5" cstate="print"/>
            <a:stretch>
              <a:fillRect/>
            </a:stretch>
          </p:blipFill>
          <p:spPr>
            <a:xfrm>
              <a:off x="8154923" y="5878066"/>
              <a:ext cx="1767839" cy="961642"/>
            </a:xfrm>
            <a:prstGeom prst="rect">
              <a:avLst/>
            </a:prstGeom>
          </p:spPr>
        </p:pic>
      </p:grpSp>
      <p:sp>
        <p:nvSpPr>
          <p:cNvPr id="44" name="object 44"/>
          <p:cNvSpPr txBox="1"/>
          <p:nvPr/>
        </p:nvSpPr>
        <p:spPr>
          <a:xfrm>
            <a:off x="7217188" y="3238214"/>
            <a:ext cx="1798796" cy="688009"/>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Phase</a:t>
            </a:r>
            <a:r>
              <a:rPr kumimoji="0" sz="900" b="1" i="0" u="none" strike="noStrike" kern="1200" cap="none" spc="-26"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III</a:t>
            </a: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a:t>
            </a:r>
            <a:r>
              <a:rPr kumimoji="0" sz="900" b="1" i="0" u="none" strike="noStrike" kern="1200" cap="none" spc="-4"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 </a:t>
            </a:r>
            <a:r>
              <a:rPr kumimoji="0" sz="900" b="1"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rPr>
              <a:t>Full Range</a:t>
            </a:r>
            <a:endParaRPr kumimoji="0" sz="9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a:p>
            <a:pPr marL="300514" marR="3810" lvl="0" indent="0" algn="l" defTabSz="685800" rtl="0" eaLnBrk="1" fontAlgn="auto" latinLnBrk="0" hangingPunct="1">
              <a:lnSpc>
                <a:spcPct val="100400"/>
              </a:lnSpc>
              <a:spcBef>
                <a:spcPts val="713"/>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D45716"/>
                </a:solidFill>
                <a:effectLst/>
                <a:uLnTx/>
                <a:uFillTx/>
                <a:latin typeface="Arial" panose="020B0604020202020204"/>
                <a:ea typeface="+mn-ea"/>
                <a:cs typeface="Arial" panose="020B0604020202020204"/>
                <a:sym typeface="Arial" panose="020B0604020202020204"/>
              </a:rPr>
              <a:t>1.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Going live with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limited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units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of </a:t>
            </a:r>
            <a:r>
              <a:rPr kumimoji="0" lang="en-US"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EBRO BERO Urban LCV</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targeting the niche, arousing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aspirational</a:t>
            </a:r>
            <a:r>
              <a:rPr kumimoji="0" sz="675" b="0" i="0" u="none" strike="noStrike" kern="1200" cap="none" spc="-41"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D45716"/>
                </a:solidFill>
                <a:effectLst/>
                <a:uLnTx/>
                <a:uFillTx/>
                <a:latin typeface="Arial MT"/>
                <a:ea typeface="+mn-ea"/>
                <a:cs typeface="Arial MT"/>
                <a:sym typeface="Arial" panose="020B0604020202020204"/>
              </a:rPr>
              <a:t>value</a:t>
            </a:r>
            <a:r>
              <a:rPr kumimoji="0" sz="675" b="0" i="0" u="none" strike="noStrike" kern="1200" cap="none" spc="-15"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for</a:t>
            </a:r>
            <a:r>
              <a:rPr kumimoji="0" sz="67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the</a:t>
            </a:r>
            <a:r>
              <a:rPr kumimoji="0" sz="675" b="0" i="0" u="none" strike="noStrike" kern="1200" cap="none" spc="-15"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mass</a:t>
            </a:r>
            <a:r>
              <a:rPr kumimoji="0" sz="675" b="0" i="0" u="none" strike="noStrike" kern="1200" cap="none" spc="-11" normalizeH="0" baseline="0" noProof="0" dirty="0">
                <a:ln>
                  <a:noFill/>
                </a:ln>
                <a:solidFill>
                  <a:srgbClr val="D45716"/>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D45716"/>
                </a:solidFill>
                <a:effectLst/>
                <a:uLnTx/>
                <a:uFillTx/>
                <a:latin typeface="Arial MT"/>
                <a:ea typeface="+mn-ea"/>
                <a:cs typeface="Arial MT"/>
                <a:sym typeface="Arial" panose="020B0604020202020204"/>
              </a:rPr>
              <a:t>market</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pic>
        <p:nvPicPr>
          <p:cNvPr id="45" name="object 45"/>
          <p:cNvPicPr/>
          <p:nvPr/>
        </p:nvPicPr>
        <p:blipFill>
          <a:blip r:embed="rId6" cstate="print"/>
          <a:stretch>
            <a:fillRect/>
          </a:stretch>
        </p:blipFill>
        <p:spPr>
          <a:xfrm>
            <a:off x="6028182" y="3148966"/>
            <a:ext cx="1549908" cy="973835"/>
          </a:xfrm>
          <a:prstGeom prst="rect">
            <a:avLst/>
          </a:prstGeom>
        </p:spPr>
      </p:pic>
      <p:sp>
        <p:nvSpPr>
          <p:cNvPr id="46" name="object 46"/>
          <p:cNvSpPr txBox="1"/>
          <p:nvPr/>
        </p:nvSpPr>
        <p:spPr>
          <a:xfrm>
            <a:off x="7494461" y="4013405"/>
            <a:ext cx="1499235" cy="372346"/>
          </a:xfrm>
          <a:prstGeom prst="rect">
            <a:avLst/>
          </a:prstGeom>
        </p:spPr>
        <p:txBody>
          <a:bodyPr vert="horz" wrap="square" lIns="0" tIns="0" rIns="0" bIns="0" rtlCol="0">
            <a:spAutoFit/>
          </a:bodyPr>
          <a:lstStyle/>
          <a:p>
            <a:pPr marL="9525" marR="0" lvl="0" indent="0" algn="l" defTabSz="685800" rtl="0" eaLnBrk="1" fontAlgn="auto" latinLnBrk="0" hangingPunct="1">
              <a:lnSpc>
                <a:spcPts val="986"/>
              </a:lnSpc>
              <a:spcBef>
                <a:spcPts val="0"/>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2.</a:t>
            </a:r>
            <a:r>
              <a:rPr kumimoji="0" sz="900" b="1" i="0" u="none" strike="noStrike" kern="1200" cap="none" spc="-11" normalizeH="0" baseline="0" noProof="0" dirty="0">
                <a:ln>
                  <a:noFill/>
                </a:ln>
                <a:solidFill>
                  <a:srgbClr val="7E5F52"/>
                </a:solidFill>
                <a:effectLst/>
                <a:uLnTx/>
                <a:uFillTx/>
                <a:latin typeface="Arial" panose="020B0604020202020204"/>
                <a:ea typeface="+mn-ea"/>
                <a:cs typeface="Arial" panose="020B0604020202020204"/>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Full</a:t>
            </a:r>
            <a:r>
              <a:rPr kumimoji="0" sz="675" b="0" i="0" u="none" strike="noStrike" kern="1200" cap="none" spc="-11"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fledged</a:t>
            </a:r>
            <a:r>
              <a:rPr kumimoji="0" sz="675" b="0" i="0" u="none" strike="noStrike" kern="1200" cap="none" spc="-23"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roll</a:t>
            </a:r>
            <a:r>
              <a:rPr kumimoji="0" sz="675" b="0" i="0" u="none" strike="noStrike" kern="1200" cap="none" spc="-11"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out</a:t>
            </a:r>
            <a:r>
              <a:rPr kumimoji="0" sz="675" b="0" i="0" u="none" strike="noStrike" kern="1200" cap="none" spc="-11"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of</a:t>
            </a:r>
            <a:r>
              <a:rPr kumimoji="0" sz="675" b="0" i="0" u="none" strike="noStrike" kern="1200" cap="none" spc="-11"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the</a:t>
            </a:r>
            <a:r>
              <a:rPr kumimoji="0" sz="675" b="0" i="0" u="none" strike="noStrike" kern="1200" cap="none" spc="-15" normalizeH="0" baseline="0" noProof="0" dirty="0">
                <a:ln>
                  <a:noFill/>
                </a:ln>
                <a:solidFill>
                  <a:srgbClr val="7E5F52"/>
                </a:solidFill>
                <a:effectLst/>
                <a:uLnTx/>
                <a:uFillTx/>
                <a:latin typeface="Arial MT"/>
                <a:ea typeface="+mn-ea"/>
                <a:cs typeface="Arial MT"/>
                <a:sym typeface="Arial" panose="020B0604020202020204"/>
              </a:rPr>
              <a:t> </a:t>
            </a:r>
            <a:r>
              <a:rPr kumimoji="0" lang="en-US"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EBRO e-XL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across</a:t>
            </a:r>
            <a:r>
              <a:rPr kumimoji="0" sz="675" b="0" i="0" u="none" strike="noStrike" kern="1200" cap="none" spc="-19"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the</a:t>
            </a:r>
            <a:r>
              <a:rPr kumimoji="0" sz="675" b="0" i="0" u="none" strike="noStrike" kern="1200" cap="none" spc="-15"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globe,</a:t>
            </a:r>
            <a:r>
              <a:rPr kumimoji="0" sz="675" b="0" i="0" u="none" strike="noStrike" kern="1200" cap="none" spc="-23"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targeting</a:t>
            </a:r>
            <a:r>
              <a:rPr kumimoji="0" sz="675" b="0" i="0" u="none" strike="noStrike" kern="1200" cap="none" spc="-19"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the </a:t>
            </a:r>
            <a:r>
              <a:rPr kumimoji="0" sz="675" b="0" i="0" u="none" strike="noStrike" kern="1200" cap="none" spc="-176" normalizeH="0" baseline="0" noProof="0" dirty="0">
                <a:ln>
                  <a:noFill/>
                </a:ln>
                <a:solidFill>
                  <a:srgbClr val="7E5F52"/>
                </a:solidFill>
                <a:effectLst/>
                <a:uLnTx/>
                <a:uFillTx/>
                <a:latin typeface="Arial MT"/>
                <a:ea typeface="+mn-ea"/>
                <a:cs typeface="Arial MT"/>
                <a:sym typeface="Arial" panose="020B0604020202020204"/>
              </a:rPr>
              <a:t> </a:t>
            </a:r>
            <a:r>
              <a:rPr kumimoji="0" lang="en-US"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EU</a:t>
            </a:r>
            <a:r>
              <a:rPr kumimoji="0" sz="675" b="0" i="0" u="none" strike="noStrike" kern="1200" cap="none" spc="-19"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mass</a:t>
            </a:r>
            <a:r>
              <a:rPr kumimoji="0" sz="675" b="0" i="0" u="none" strike="noStrike" kern="1200" cap="none" spc="-19"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market</a:t>
            </a:r>
            <a:r>
              <a:rPr kumimoji="0" sz="675" b="0" i="0" u="none" strike="noStrike" kern="1200" cap="none" spc="-23"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with</a:t>
            </a:r>
            <a:r>
              <a:rPr kumimoji="0" sz="675" b="0" i="0" u="none" strike="noStrike" kern="1200" cap="none" spc="0" normalizeH="0" baseline="0" noProof="0" dirty="0">
                <a:ln>
                  <a:noFill/>
                </a:ln>
                <a:solidFill>
                  <a:srgbClr val="7E5F52"/>
                </a:solidFill>
                <a:effectLst/>
                <a:uLnTx/>
                <a:uFillTx/>
                <a:latin typeface="Arial MT"/>
                <a:ea typeface="+mn-ea"/>
                <a:cs typeface="Arial MT"/>
                <a:sym typeface="Arial" panose="020B0604020202020204"/>
              </a:rPr>
              <a:t> largest</a:t>
            </a:r>
            <a:r>
              <a:rPr kumimoji="0" sz="675" b="0" i="0" u="none" strike="noStrike" kern="1200" cap="none" spc="-23" normalizeH="0" baseline="0" noProof="0" dirty="0">
                <a:ln>
                  <a:noFill/>
                </a:ln>
                <a:solidFill>
                  <a:srgbClr val="7E5F52"/>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7E5F52"/>
                </a:solidFill>
                <a:effectLst/>
                <a:uLnTx/>
                <a:uFillTx/>
                <a:latin typeface="Arial MT"/>
                <a:ea typeface="+mn-ea"/>
                <a:cs typeface="Arial MT"/>
                <a:sym typeface="Arial" panose="020B0604020202020204"/>
              </a:rPr>
              <a:t>TAM</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47" name="object 47"/>
          <p:cNvSpPr txBox="1"/>
          <p:nvPr/>
        </p:nvSpPr>
        <p:spPr>
          <a:xfrm>
            <a:off x="7471410" y="4540529"/>
            <a:ext cx="1515904" cy="355386"/>
          </a:xfrm>
          <a:prstGeom prst="rect">
            <a:avLst/>
          </a:prstGeom>
        </p:spPr>
        <p:txBody>
          <a:bodyPr vert="horz" wrap="square" lIns="0" tIns="9049" rIns="0" bIns="0" rtlCol="0">
            <a:spAutoFit/>
          </a:bodyPr>
          <a:lstStyle/>
          <a:p>
            <a:pPr marL="9525" marR="3810" lvl="0" indent="0" algn="l" defTabSz="685800" rtl="0" eaLnBrk="1" fontAlgn="auto" latinLnBrk="0" hangingPunct="1">
              <a:lnSpc>
                <a:spcPct val="100400"/>
              </a:lnSpc>
              <a:spcBef>
                <a:spcPts val="71"/>
              </a:spcBef>
              <a:spcAft>
                <a:spcPts val="0"/>
              </a:spcAft>
              <a:buClrTx/>
              <a:buSzTx/>
              <a:buFont typeface="Arial" panose="020B0604020202020204"/>
              <a:buNone/>
              <a:tabLst/>
              <a:defRPr/>
            </a:pPr>
            <a:r>
              <a:rPr kumimoji="0" sz="900" b="1" i="0" u="none" strike="noStrike" kern="1200" cap="none" spc="0" normalizeH="0" baseline="0" noProof="0" dirty="0">
                <a:ln>
                  <a:noFill/>
                </a:ln>
                <a:solidFill>
                  <a:srgbClr val="B17C48"/>
                </a:solidFill>
                <a:effectLst/>
                <a:uLnTx/>
                <a:uFillTx/>
                <a:latin typeface="Arial" panose="020B0604020202020204"/>
                <a:ea typeface="+mn-ea"/>
                <a:cs typeface="Arial" panose="020B0604020202020204"/>
                <a:sym typeface="Arial" panose="020B0604020202020204"/>
              </a:rPr>
              <a:t>3. </a:t>
            </a:r>
            <a:r>
              <a:rPr kumimoji="0" sz="675" b="0" i="0" u="none" strike="noStrike" kern="1200" cap="none" spc="0" normalizeH="0" baseline="0" noProof="0" dirty="0">
                <a:ln>
                  <a:noFill/>
                </a:ln>
                <a:solidFill>
                  <a:srgbClr val="B17C48"/>
                </a:solidFill>
                <a:effectLst/>
                <a:uLnTx/>
                <a:uFillTx/>
                <a:latin typeface="Arial MT"/>
                <a:ea typeface="+mn-ea"/>
                <a:cs typeface="Arial MT"/>
                <a:sym typeface="Arial" panose="020B0604020202020204"/>
              </a:rPr>
              <a:t>Investing </a:t>
            </a:r>
            <a:r>
              <a:rPr kumimoji="0" sz="675" b="0" i="0" u="none" strike="noStrike" kern="1200" cap="none" spc="-4" normalizeH="0" baseline="0" noProof="0" dirty="0">
                <a:ln>
                  <a:noFill/>
                </a:ln>
                <a:solidFill>
                  <a:srgbClr val="B17C48"/>
                </a:solidFill>
                <a:effectLst/>
                <a:uLnTx/>
                <a:uFillTx/>
                <a:latin typeface="Arial MT"/>
                <a:ea typeface="+mn-ea"/>
                <a:cs typeface="Arial MT"/>
                <a:sym typeface="Arial" panose="020B0604020202020204"/>
              </a:rPr>
              <a:t>in development </a:t>
            </a:r>
            <a:r>
              <a:rPr kumimoji="0" sz="675" b="0" i="0" u="none" strike="noStrike" kern="1200" cap="none" spc="0" normalizeH="0" baseline="0" noProof="0" dirty="0">
                <a:ln>
                  <a:noFill/>
                </a:ln>
                <a:solidFill>
                  <a:srgbClr val="B17C48"/>
                </a:solidFill>
                <a:effectLst/>
                <a:uLnTx/>
                <a:uFillTx/>
                <a:latin typeface="Arial MT"/>
                <a:ea typeface="+mn-ea"/>
                <a:cs typeface="Arial MT"/>
                <a:sym typeface="Arial" panose="020B0604020202020204"/>
              </a:rPr>
              <a:t>of public/ </a:t>
            </a:r>
            <a:r>
              <a:rPr kumimoji="0" sz="675" b="0" i="0" u="none" strike="noStrike" kern="1200" cap="none" spc="4" normalizeH="0" baseline="0" noProof="0" dirty="0">
                <a:ln>
                  <a:noFill/>
                </a:ln>
                <a:solidFill>
                  <a:srgbClr val="B17C48"/>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B17C48"/>
                </a:solidFill>
                <a:effectLst/>
                <a:uLnTx/>
                <a:uFillTx/>
                <a:latin typeface="Arial MT"/>
                <a:ea typeface="+mn-ea"/>
                <a:cs typeface="Arial MT"/>
                <a:sym typeface="Arial" panose="020B0604020202020204"/>
              </a:rPr>
              <a:t>commercial </a:t>
            </a:r>
            <a:r>
              <a:rPr kumimoji="0" sz="675" b="0" i="0" u="none" strike="noStrike" kern="1200" cap="none" spc="-4" normalizeH="0" baseline="0" noProof="0" dirty="0">
                <a:ln>
                  <a:noFill/>
                </a:ln>
                <a:solidFill>
                  <a:srgbClr val="B17C48"/>
                </a:solidFill>
                <a:effectLst/>
                <a:uLnTx/>
                <a:uFillTx/>
                <a:latin typeface="Arial MT"/>
                <a:ea typeface="+mn-ea"/>
                <a:cs typeface="Arial MT"/>
                <a:sym typeface="Arial" panose="020B0604020202020204"/>
              </a:rPr>
              <a:t>vehicles </a:t>
            </a:r>
            <a:r>
              <a:rPr kumimoji="0" sz="675" b="0" i="0" u="none" strike="noStrike" kern="1200" cap="none" spc="0" normalizeH="0" baseline="0" noProof="0" dirty="0">
                <a:ln>
                  <a:noFill/>
                </a:ln>
                <a:solidFill>
                  <a:srgbClr val="B17C48"/>
                </a:solidFill>
                <a:effectLst/>
                <a:uLnTx/>
                <a:uFillTx/>
                <a:latin typeface="Arial MT"/>
                <a:ea typeface="+mn-ea"/>
                <a:cs typeface="Arial MT"/>
                <a:sym typeface="Arial" panose="020B0604020202020204"/>
              </a:rPr>
              <a:t>solutions from </a:t>
            </a:r>
            <a:r>
              <a:rPr kumimoji="0" sz="675" b="0" i="0" u="none" strike="noStrike" kern="1200" cap="none" spc="-4" normalizeH="0" baseline="0" noProof="0" dirty="0">
                <a:ln>
                  <a:noFill/>
                </a:ln>
                <a:solidFill>
                  <a:srgbClr val="B17C48"/>
                </a:solidFill>
                <a:effectLst/>
                <a:uLnTx/>
                <a:uFillTx/>
                <a:latin typeface="Arial MT"/>
                <a:ea typeface="+mn-ea"/>
                <a:cs typeface="Arial MT"/>
                <a:sym typeface="Arial" panose="020B0604020202020204"/>
              </a:rPr>
              <a:t>a </a:t>
            </a:r>
            <a:r>
              <a:rPr kumimoji="0" sz="675" b="0" i="0" u="none" strike="noStrike" kern="1200" cap="none" spc="0" normalizeH="0" baseline="0" noProof="0" dirty="0">
                <a:ln>
                  <a:noFill/>
                </a:ln>
                <a:solidFill>
                  <a:srgbClr val="B17C48"/>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B17C48"/>
                </a:solidFill>
                <a:effectLst/>
                <a:uLnTx/>
                <a:uFillTx/>
                <a:latin typeface="Arial MT"/>
                <a:ea typeface="+mn-ea"/>
                <a:cs typeface="Arial MT"/>
                <a:sym typeface="Arial" panose="020B0604020202020204"/>
              </a:rPr>
              <a:t>long-term</a:t>
            </a:r>
            <a:r>
              <a:rPr kumimoji="0" sz="675" b="0" i="0" u="none" strike="noStrike" kern="1200" cap="none" spc="-30" normalizeH="0" baseline="0" noProof="0" dirty="0">
                <a:ln>
                  <a:noFill/>
                </a:ln>
                <a:solidFill>
                  <a:srgbClr val="B17C48"/>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B17C48"/>
                </a:solidFill>
                <a:effectLst/>
                <a:uLnTx/>
                <a:uFillTx/>
                <a:latin typeface="Arial MT"/>
                <a:ea typeface="+mn-ea"/>
                <a:cs typeface="Arial MT"/>
                <a:sym typeface="Arial" panose="020B0604020202020204"/>
              </a:rPr>
              <a:t>perspective</a:t>
            </a:r>
            <a:r>
              <a:rPr kumimoji="0" sz="675" b="0" i="0" u="none" strike="noStrike" kern="1200" cap="none" spc="-23" normalizeH="0" baseline="0" noProof="0" dirty="0">
                <a:ln>
                  <a:noFill/>
                </a:ln>
                <a:solidFill>
                  <a:srgbClr val="B17C48"/>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B17C48"/>
                </a:solidFill>
                <a:effectLst/>
                <a:uLnTx/>
                <a:uFillTx/>
                <a:latin typeface="Arial MT"/>
                <a:ea typeface="+mn-ea"/>
                <a:cs typeface="Arial MT"/>
                <a:sym typeface="Arial" panose="020B0604020202020204"/>
              </a:rPr>
              <a:t>basis</a:t>
            </a:r>
            <a:r>
              <a:rPr kumimoji="0" sz="675" b="0" i="0" u="none" strike="noStrike" kern="1200" cap="none" spc="-26" normalizeH="0" baseline="0" noProof="0" dirty="0">
                <a:ln>
                  <a:noFill/>
                </a:ln>
                <a:solidFill>
                  <a:srgbClr val="B17C48"/>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B17C48"/>
                </a:solidFill>
                <a:effectLst/>
                <a:uLnTx/>
                <a:uFillTx/>
                <a:latin typeface="Arial MT"/>
                <a:ea typeface="+mn-ea"/>
                <a:cs typeface="Arial MT"/>
                <a:sym typeface="Arial" panose="020B0604020202020204"/>
              </a:rPr>
              <a:t>the</a:t>
            </a:r>
            <a:r>
              <a:rPr kumimoji="0" sz="675" b="0" i="0" u="none" strike="noStrike" kern="1200" cap="none" spc="-8" normalizeH="0" baseline="0" noProof="0" dirty="0">
                <a:ln>
                  <a:noFill/>
                </a:ln>
                <a:solidFill>
                  <a:srgbClr val="B17C48"/>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B17C48"/>
                </a:solidFill>
                <a:effectLst/>
                <a:uLnTx/>
                <a:uFillTx/>
                <a:latin typeface="Arial MT"/>
                <a:ea typeface="+mn-ea"/>
                <a:cs typeface="Arial MT"/>
                <a:sym typeface="Arial" panose="020B0604020202020204"/>
              </a:rPr>
              <a:t>traction</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grpSp>
        <p:nvGrpSpPr>
          <p:cNvPr id="48" name="object 48"/>
          <p:cNvGrpSpPr/>
          <p:nvPr/>
        </p:nvGrpSpPr>
        <p:grpSpPr>
          <a:xfrm>
            <a:off x="49149" y="1861947"/>
            <a:ext cx="6022657" cy="3219926"/>
            <a:chOff x="65531" y="2482595"/>
            <a:chExt cx="8030209" cy="4293235"/>
          </a:xfrm>
        </p:grpSpPr>
        <p:sp>
          <p:nvSpPr>
            <p:cNvPr id="49" name="object 49"/>
            <p:cNvSpPr/>
            <p:nvPr/>
          </p:nvSpPr>
          <p:spPr>
            <a:xfrm>
              <a:off x="65532" y="5241035"/>
              <a:ext cx="8030209" cy="1534795"/>
            </a:xfrm>
            <a:custGeom>
              <a:avLst/>
              <a:gdLst/>
              <a:ahLst/>
              <a:cxnLst/>
              <a:rect l="l" t="t" r="r" b="b"/>
              <a:pathLst>
                <a:path w="8030209" h="1534795">
                  <a:moveTo>
                    <a:pt x="3846576" y="0"/>
                  </a:moveTo>
                  <a:lnTo>
                    <a:pt x="0" y="0"/>
                  </a:lnTo>
                  <a:lnTo>
                    <a:pt x="0" y="1534668"/>
                  </a:lnTo>
                  <a:lnTo>
                    <a:pt x="3846576" y="1534668"/>
                  </a:lnTo>
                  <a:lnTo>
                    <a:pt x="3846576" y="0"/>
                  </a:lnTo>
                  <a:close/>
                </a:path>
                <a:path w="8030209" h="1534795">
                  <a:moveTo>
                    <a:pt x="8029956" y="726948"/>
                  </a:moveTo>
                  <a:lnTo>
                    <a:pt x="3980688" y="726948"/>
                  </a:lnTo>
                  <a:lnTo>
                    <a:pt x="3980688" y="1502664"/>
                  </a:lnTo>
                  <a:lnTo>
                    <a:pt x="8029956" y="1502664"/>
                  </a:lnTo>
                  <a:lnTo>
                    <a:pt x="8029956" y="726948"/>
                  </a:lnTo>
                  <a:close/>
                </a:path>
              </a:pathLst>
            </a:custGeom>
            <a:solidFill>
              <a:srgbClr val="F1F1F1"/>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50" name="object 50"/>
            <p:cNvPicPr/>
            <p:nvPr/>
          </p:nvPicPr>
          <p:blipFill>
            <a:blip r:embed="rId7" cstate="print"/>
            <a:stretch>
              <a:fillRect/>
            </a:stretch>
          </p:blipFill>
          <p:spPr>
            <a:xfrm>
              <a:off x="664463" y="2482595"/>
              <a:ext cx="2801112" cy="1741931"/>
            </a:xfrm>
            <a:prstGeom prst="rect">
              <a:avLst/>
            </a:prstGeom>
          </p:spPr>
        </p:pic>
      </p:grpSp>
      <p:sp>
        <p:nvSpPr>
          <p:cNvPr id="51" name="object 51"/>
          <p:cNvSpPr txBox="1"/>
          <p:nvPr/>
        </p:nvSpPr>
        <p:spPr>
          <a:xfrm>
            <a:off x="6201537" y="979647"/>
            <a:ext cx="2203609" cy="264014"/>
          </a:xfrm>
          <a:prstGeom prst="rect">
            <a:avLst/>
          </a:prstGeom>
        </p:spPr>
        <p:txBody>
          <a:bodyPr vert="horz" wrap="square" lIns="0" tIns="10001" rIns="0" bIns="0" rtlCol="0">
            <a:spAutoFit/>
          </a:bodyPr>
          <a:lstStyle/>
          <a:p>
            <a:pPr marL="9525" marR="3810" lvl="0" indent="43339" algn="l" defTabSz="685800" rtl="0" eaLnBrk="1" fontAlgn="auto" latinLnBrk="0" hangingPunct="1">
              <a:lnSpc>
                <a:spcPct val="100000"/>
              </a:lnSpc>
              <a:spcBef>
                <a:spcPts val="79"/>
              </a:spcBef>
              <a:spcAft>
                <a:spcPts val="0"/>
              </a:spcAft>
              <a:buClrTx/>
              <a:buSzTx/>
              <a:buFont typeface="Arial" panose="020B0604020202020204"/>
              <a:buNone/>
              <a:tabLst/>
              <a:defRPr/>
            </a:pP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Sustain customer </a:t>
            </a:r>
            <a:r>
              <a:rPr kumimoji="0" sz="82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value; Innovate, </a:t>
            </a:r>
            <a:r>
              <a:rPr kumimoji="0"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Grow &amp; </a:t>
            </a:r>
            <a:r>
              <a:rPr kumimoji="0" sz="82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82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Expand </a:t>
            </a:r>
            <a:r>
              <a:rPr kumimoji="0" lang="en-US" sz="82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with Long-Haul </a:t>
            </a:r>
            <a:r>
              <a:rPr kumimoji="0" lang="en-US" sz="825" b="1" i="0" u="none" strike="noStrike" kern="1200" cap="none" spc="0" normalizeH="0" baseline="0" noProof="0" dirty="0" err="1">
                <a:ln>
                  <a:noFill/>
                </a:ln>
                <a:solidFill>
                  <a:srgbClr val="FFFFFF"/>
                </a:solidFill>
                <a:effectLst/>
                <a:uLnTx/>
                <a:uFillTx/>
                <a:latin typeface="Arial" panose="020B0604020202020204"/>
                <a:ea typeface="+mn-ea"/>
                <a:cs typeface="Arial" panose="020B0604020202020204"/>
                <a:sym typeface="Arial" panose="020B0604020202020204"/>
              </a:rPr>
              <a:t>eVan</a:t>
            </a:r>
            <a:endParaRPr kumimoji="0" sz="82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52" name="object 52"/>
          <p:cNvSpPr/>
          <p:nvPr/>
        </p:nvSpPr>
        <p:spPr>
          <a:xfrm>
            <a:off x="7221474" y="221743"/>
            <a:ext cx="458629" cy="190976"/>
          </a:xfrm>
          <a:custGeom>
            <a:avLst/>
            <a:gdLst/>
            <a:ahLst/>
            <a:cxnLst/>
            <a:rect l="l" t="t" r="r" b="b"/>
            <a:pathLst>
              <a:path w="611504" h="254634">
                <a:moveTo>
                  <a:pt x="611124" y="0"/>
                </a:moveTo>
                <a:lnTo>
                  <a:pt x="0" y="0"/>
                </a:lnTo>
                <a:lnTo>
                  <a:pt x="0" y="254508"/>
                </a:lnTo>
                <a:lnTo>
                  <a:pt x="611124" y="254508"/>
                </a:lnTo>
                <a:lnTo>
                  <a:pt x="611124" y="0"/>
                </a:lnTo>
                <a:close/>
              </a:path>
            </a:pathLst>
          </a:custGeom>
          <a:solidFill>
            <a:srgbClr val="FFFFFF"/>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53" name="object 53"/>
          <p:cNvSpPr txBox="1"/>
          <p:nvPr/>
        </p:nvSpPr>
        <p:spPr>
          <a:xfrm>
            <a:off x="533857" y="2798636"/>
            <a:ext cx="578168" cy="217367"/>
          </a:xfrm>
          <a:prstGeom prst="rect">
            <a:avLst/>
          </a:prstGeom>
        </p:spPr>
        <p:txBody>
          <a:bodyPr vert="horz" wrap="square" lIns="0" tIns="9525" rIns="0" bIns="0" rtlCol="0">
            <a:spAutoFit/>
          </a:body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Sup</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e</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rch</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a</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rge</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r  </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in</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fras</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tructure</a:t>
            </a:r>
            <a:endParaRPr kumimoji="0" sz="67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54" name="object 54"/>
          <p:cNvSpPr txBox="1"/>
          <p:nvPr/>
        </p:nvSpPr>
        <p:spPr>
          <a:xfrm>
            <a:off x="1239107" y="2669190"/>
            <a:ext cx="529590" cy="321242"/>
          </a:xfrm>
          <a:prstGeom prst="rect">
            <a:avLst/>
          </a:prstGeom>
        </p:spPr>
        <p:txBody>
          <a:bodyPr vert="horz" wrap="square" lIns="0" tIns="9525" rIns="0" bIns="0" rtlCol="0">
            <a:spAutoFit/>
          </a:bodyPr>
          <a:lstStyle/>
          <a:p>
            <a:pPr marL="9525" marR="3810" lvl="0" indent="953" algn="ctr"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Experience </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s</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tore</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s</a:t>
            </a:r>
            <a:r>
              <a:rPr kumimoji="0" sz="675" b="1" i="0" u="none" strike="noStrike" kern="1200" cap="none" spc="-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s</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e</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tup  </a:t>
            </a:r>
            <a:r>
              <a:rPr kumimoji="0" lang="en-US"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EBRO</a:t>
            </a:r>
            <a:endParaRPr kumimoji="0" sz="67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55" name="object 55"/>
          <p:cNvSpPr txBox="1"/>
          <p:nvPr/>
        </p:nvSpPr>
        <p:spPr>
          <a:xfrm>
            <a:off x="1962150" y="2464403"/>
            <a:ext cx="425768" cy="528991"/>
          </a:xfrm>
          <a:prstGeom prst="rect">
            <a:avLst/>
          </a:prstGeom>
        </p:spPr>
        <p:txBody>
          <a:bodyPr vert="horz" wrap="square" lIns="0" tIns="9525" rIns="0" bIns="0" rtlCol="0">
            <a:spAutoFit/>
          </a:bodyPr>
          <a:lstStyle/>
          <a:p>
            <a:pPr marL="9525" marR="3810" lvl="0" indent="-1429" algn="ctr" defTabSz="685800" rtl="0" eaLnBrk="1" fontAlgn="auto" latinLnBrk="0" hangingPunct="1">
              <a:lnSpc>
                <a:spcPct val="100000"/>
              </a:lnSpc>
              <a:spcBef>
                <a:spcPts val="75"/>
              </a:spcBef>
              <a:spcAft>
                <a:spcPts val="0"/>
              </a:spcAft>
              <a:buClrTx/>
              <a:buSzTx/>
              <a:buFont typeface="Arial" panose="020B0604020202020204"/>
              <a:buNone/>
              <a:tabLst/>
              <a:defRPr/>
            </a:pPr>
            <a:r>
              <a:rPr kumimoji="0" lang="en-US"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Urban LCV</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M</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arke</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ting  push and </a:t>
            </a:r>
            <a:r>
              <a:rPr kumimoji="0" sz="675" b="1" i="0" u="none" strike="noStrike" kern="1200" cap="none" spc="-176"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launch</a:t>
            </a:r>
            <a:endParaRPr kumimoji="0" sz="675"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56" name="object 56"/>
          <p:cNvSpPr txBox="1"/>
          <p:nvPr/>
        </p:nvSpPr>
        <p:spPr>
          <a:xfrm>
            <a:off x="57226" y="1594770"/>
            <a:ext cx="1800225" cy="749564"/>
          </a:xfrm>
          <a:prstGeom prst="rect">
            <a:avLst/>
          </a:prstGeom>
        </p:spPr>
        <p:txBody>
          <a:bodyPr vert="horz" wrap="square" lIns="0" tIns="9525" rIns="0" bIns="0" rtlCol="0">
            <a:spAutoFit/>
          </a:bodyPr>
          <a:lstStyle/>
          <a:p>
            <a:pPr marL="768668" marR="3810" lvl="0" indent="476" algn="ctr"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Setup physical experience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 stores</a:t>
            </a:r>
            <a:r>
              <a:rPr kumimoji="0" sz="67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of</a:t>
            </a:r>
            <a:r>
              <a:rPr kumimoji="0" sz="67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lang="en-US"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EBRO</a:t>
            </a:r>
            <a:r>
              <a:rPr kumimoji="0" sz="675"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to</a:t>
            </a:r>
            <a:r>
              <a:rPr kumimoji="0" sz="67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establish </a:t>
            </a:r>
            <a:r>
              <a:rPr kumimoji="0" sz="675" b="0" i="0" u="none" strike="noStrike" kern="1200" cap="none" spc="-17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presence</a:t>
            </a:r>
            <a:r>
              <a:rPr kumimoji="0" sz="675" b="0" i="0" u="none" strike="noStrike" kern="1200" cap="none" spc="-34"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and</a:t>
            </a:r>
            <a:r>
              <a:rPr kumimoji="0" sz="67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gain</a:t>
            </a:r>
            <a:r>
              <a:rPr kumimoji="0" sz="67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trust</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a:p>
            <a:pPr marL="9525" marR="832485" lvl="0" indent="35243" algn="just"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Create a wide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charging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in</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fra</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s</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tru</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c</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tu</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re</a:t>
            </a:r>
            <a:r>
              <a:rPr kumimoji="0" sz="675" b="0" i="0" u="none" strike="noStrike" kern="1200" cap="none" spc="-34"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to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c</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oun</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ter  customer</a:t>
            </a:r>
            <a:r>
              <a:rPr kumimoji="0" sz="675" b="0" i="0" u="none" strike="noStrike" kern="1200" cap="none" spc="-38"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anxiety</a:t>
            </a:r>
            <a:r>
              <a:rPr kumimoji="0" sz="67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for</a:t>
            </a:r>
            <a:r>
              <a:rPr kumimoji="0" sz="67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EVs</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57" name="object 57"/>
          <p:cNvSpPr txBox="1"/>
          <p:nvPr/>
        </p:nvSpPr>
        <p:spPr>
          <a:xfrm>
            <a:off x="1782700" y="1380363"/>
            <a:ext cx="1132046" cy="321242"/>
          </a:xfrm>
          <a:prstGeom prst="rect">
            <a:avLst/>
          </a:prstGeom>
        </p:spPr>
        <p:txBody>
          <a:bodyPr vert="horz" wrap="square" lIns="0" tIns="9525" rIns="0" bIns="0" rtlCol="0">
            <a:spAutoFit/>
          </a:bodyPr>
          <a:lstStyle/>
          <a:p>
            <a:pPr marL="9525" marR="3810" lvl="0" indent="4286"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Intense</a:t>
            </a:r>
            <a:r>
              <a:rPr kumimoji="0" sz="67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marketing</a:t>
            </a:r>
            <a:r>
              <a:rPr kumimoji="0" sz="675" b="0" i="0" u="none" strike="noStrike" kern="1200" cap="none" spc="-38"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of</a:t>
            </a:r>
            <a:r>
              <a:rPr kumimoji="0" sz="67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lang="en-US"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Urban LCV</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17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as</a:t>
            </a:r>
            <a:r>
              <a:rPr kumimoji="0" sz="67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the</a:t>
            </a:r>
            <a:r>
              <a:rPr kumimoji="0" sz="67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aspirational</a:t>
            </a:r>
            <a:r>
              <a:rPr kumimoji="0" sz="675" b="0" i="0" u="none" strike="noStrike" kern="1200" cap="none" spc="-41"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must</a:t>
            </a:r>
            <a:r>
              <a:rPr kumimoji="0" sz="67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have</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58" name="object 58"/>
          <p:cNvSpPr txBox="1"/>
          <p:nvPr/>
        </p:nvSpPr>
        <p:spPr>
          <a:xfrm>
            <a:off x="1907286" y="1586103"/>
            <a:ext cx="883444" cy="217367"/>
          </a:xfrm>
          <a:prstGeom prst="rect">
            <a:avLst/>
          </a:prstGeom>
        </p:spPr>
        <p:txBody>
          <a:bodyPr vert="horz" wrap="square" lIns="0" tIns="9525" rIns="0" bIns="0" rtlCol="0">
            <a:spAutoFit/>
          </a:bodyPr>
          <a:lstStyle/>
          <a:p>
            <a:pPr marL="276701" marR="3810" lvl="0" indent="-267653"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for</a:t>
            </a:r>
            <a:r>
              <a:rPr kumimoji="0" sz="675" b="0" i="0" u="none" strike="noStrike" kern="1200" cap="none" spc="-30"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the</a:t>
            </a:r>
            <a:r>
              <a:rPr kumimoji="0" sz="67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target</a:t>
            </a:r>
            <a:r>
              <a:rPr kumimoji="0" sz="67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customer </a:t>
            </a:r>
            <a:r>
              <a:rPr kumimoji="0" sz="675" b="0" i="0" u="none" strike="noStrike" kern="1200" cap="none" spc="-17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segment</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59" name="object 59"/>
          <p:cNvSpPr txBox="1"/>
          <p:nvPr/>
        </p:nvSpPr>
        <p:spPr>
          <a:xfrm>
            <a:off x="3030855" y="2883883"/>
            <a:ext cx="1395413" cy="194284"/>
          </a:xfrm>
          <a:prstGeom prst="rect">
            <a:avLst/>
          </a:prstGeom>
        </p:spPr>
        <p:txBody>
          <a:bodyPr vert="horz" wrap="square" lIns="0" tIns="9525" rIns="0" bIns="0" rtlCol="0">
            <a:spAutoFit/>
          </a:bodyPr>
          <a:lstStyle/>
          <a:p>
            <a:pPr marL="333851" marR="3810" lvl="0" indent="-324803"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Actively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engage with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customer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groups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to </a:t>
            </a:r>
            <a:r>
              <a:rPr kumimoji="0" sz="600" b="0" i="0" u="none" strike="noStrike" kern="1200" cap="none" spc="-15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build</a:t>
            </a:r>
            <a:r>
              <a:rPr kumimoji="0" sz="600"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a</a:t>
            </a:r>
            <a:r>
              <a:rPr kumimoji="0" sz="600"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long-lasting</a:t>
            </a:r>
            <a:r>
              <a:rPr kumimoji="0" sz="600"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relationship</a:t>
            </a:r>
            <a:endParaRPr kumimoji="0" sz="600"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60" name="object 60"/>
          <p:cNvSpPr txBox="1"/>
          <p:nvPr/>
        </p:nvSpPr>
        <p:spPr>
          <a:xfrm>
            <a:off x="3124390" y="2319910"/>
            <a:ext cx="1286828" cy="194765"/>
          </a:xfrm>
          <a:prstGeom prst="rect">
            <a:avLst/>
          </a:prstGeom>
        </p:spPr>
        <p:txBody>
          <a:bodyPr vert="horz" wrap="square" lIns="0" tIns="10001" rIns="0" bIns="0" rtlCol="0">
            <a:spAutoFit/>
          </a:bodyPr>
          <a:lstStyle/>
          <a:p>
            <a:pPr marL="96203" marR="3810" lvl="0" indent="-87154" algn="l" defTabSz="685800" rtl="0" eaLnBrk="1" fontAlgn="auto" latinLnBrk="0" hangingPunct="1">
              <a:lnSpc>
                <a:spcPct val="100000"/>
              </a:lnSpc>
              <a:spcBef>
                <a:spcPts val="79"/>
              </a:spcBef>
              <a:spcAft>
                <a:spcPts val="0"/>
              </a:spcAft>
              <a:buClrTx/>
              <a:buSzTx/>
              <a:buFont typeface="Arial" panose="020B0604020202020204"/>
              <a:buNone/>
              <a:tabLst/>
              <a:defRPr/>
            </a:pP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Invest</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resources</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 to</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build</a:t>
            </a:r>
            <a:r>
              <a:rPr kumimoji="0" sz="600"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process</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and </a:t>
            </a:r>
            <a:r>
              <a:rPr kumimoji="0" sz="600" b="0" i="0" u="none" strike="noStrike" kern="1200" cap="none" spc="-153"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cost</a:t>
            </a:r>
            <a:r>
              <a:rPr kumimoji="0" sz="600"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advantage</a:t>
            </a:r>
            <a:r>
              <a:rPr kumimoji="0" sz="600"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compared</a:t>
            </a:r>
            <a:r>
              <a:rPr kumimoji="0" sz="600"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to</a:t>
            </a:r>
            <a:r>
              <a:rPr kumimoji="0" sz="600"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peers</a:t>
            </a:r>
            <a:endParaRPr kumimoji="0" sz="600"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61" name="object 61"/>
          <p:cNvSpPr txBox="1"/>
          <p:nvPr/>
        </p:nvSpPr>
        <p:spPr>
          <a:xfrm>
            <a:off x="3080195" y="1775842"/>
            <a:ext cx="1323975" cy="287098"/>
          </a:xfrm>
          <a:prstGeom prst="rect">
            <a:avLst/>
          </a:prstGeom>
        </p:spPr>
        <p:txBody>
          <a:bodyPr vert="horz" wrap="square" lIns="0" tIns="10001" rIns="0" bIns="0" rtlCol="0">
            <a:spAutoFit/>
          </a:bodyPr>
          <a:lstStyle/>
          <a:p>
            <a:pPr marL="358140" marR="3810" lvl="0" indent="-348615" algn="l" defTabSz="685800" rtl="0" eaLnBrk="1" fontAlgn="auto" latinLnBrk="0" hangingPunct="1">
              <a:lnSpc>
                <a:spcPct val="100000"/>
              </a:lnSpc>
              <a:spcBef>
                <a:spcPts val="79"/>
              </a:spcBef>
              <a:spcAft>
                <a:spcPts val="0"/>
              </a:spcAft>
              <a:buClrTx/>
              <a:buSzTx/>
              <a:buFont typeface="Arial" panose="020B0604020202020204"/>
              <a:buNone/>
              <a:tabLst/>
              <a:defRPr/>
            </a:pP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Position</a:t>
            </a:r>
            <a:r>
              <a:rPr kumimoji="0" sz="600"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lang="en-US"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e-XL</a:t>
            </a:r>
            <a:r>
              <a:rPr kumimoji="0" sz="600"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as people’s</a:t>
            </a:r>
            <a:r>
              <a:rPr kumimoji="0" sz="600"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brand</a:t>
            </a:r>
            <a:r>
              <a:rPr kumimoji="0" sz="600"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for </a:t>
            </a:r>
            <a:r>
              <a:rPr kumimoji="0" sz="600" b="0" i="0" u="none" strike="noStrike" kern="1200" cap="none" spc="-158" normalizeH="0" baseline="0" noProof="0" dirty="0">
                <a:ln>
                  <a:noFill/>
                </a:ln>
                <a:solidFill>
                  <a:srgbClr val="44536A"/>
                </a:solidFill>
                <a:effectLst/>
                <a:uLnTx/>
                <a:uFillTx/>
                <a:latin typeface="Arial MT"/>
                <a:ea typeface="+mn-ea"/>
                <a:cs typeface="Arial MT"/>
                <a:sym typeface="Arial" panose="020B0604020202020204"/>
              </a:rPr>
              <a:t> </a:t>
            </a:r>
            <a:r>
              <a:rPr kumimoji="0" lang="en-US"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reliable last mile</a:t>
            </a:r>
            <a:r>
              <a:rPr kumimoji="0" sz="600"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target</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 customers</a:t>
            </a:r>
            <a:endParaRPr kumimoji="0" sz="600"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grpSp>
        <p:nvGrpSpPr>
          <p:cNvPr id="62" name="object 62"/>
          <p:cNvGrpSpPr/>
          <p:nvPr/>
        </p:nvGrpSpPr>
        <p:grpSpPr>
          <a:xfrm>
            <a:off x="3398139" y="2066544"/>
            <a:ext cx="1074420" cy="245745"/>
            <a:chOff x="4530852" y="2755392"/>
            <a:chExt cx="1432560" cy="327660"/>
          </a:xfrm>
        </p:grpSpPr>
        <p:sp>
          <p:nvSpPr>
            <p:cNvPr id="63" name="object 63"/>
            <p:cNvSpPr/>
            <p:nvPr/>
          </p:nvSpPr>
          <p:spPr>
            <a:xfrm>
              <a:off x="4530852" y="2755392"/>
              <a:ext cx="1432560" cy="327660"/>
            </a:xfrm>
            <a:custGeom>
              <a:avLst/>
              <a:gdLst/>
              <a:ahLst/>
              <a:cxnLst/>
              <a:rect l="l" t="t" r="r" b="b"/>
              <a:pathLst>
                <a:path w="1432560" h="327660">
                  <a:moveTo>
                    <a:pt x="1432560" y="0"/>
                  </a:moveTo>
                  <a:lnTo>
                    <a:pt x="163830" y="0"/>
                  </a:lnTo>
                  <a:lnTo>
                    <a:pt x="0" y="163830"/>
                  </a:lnTo>
                  <a:lnTo>
                    <a:pt x="163830" y="327660"/>
                  </a:lnTo>
                  <a:lnTo>
                    <a:pt x="1432560" y="327660"/>
                  </a:lnTo>
                  <a:lnTo>
                    <a:pt x="1432560" y="0"/>
                  </a:lnTo>
                  <a:close/>
                </a:path>
              </a:pathLst>
            </a:custGeom>
            <a:solidFill>
              <a:srgbClr val="A4A4A4"/>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64" name="object 64"/>
            <p:cNvPicPr/>
            <p:nvPr/>
          </p:nvPicPr>
          <p:blipFill>
            <a:blip r:embed="rId8" cstate="print"/>
            <a:stretch>
              <a:fillRect/>
            </a:stretch>
          </p:blipFill>
          <p:spPr>
            <a:xfrm>
              <a:off x="5629656" y="2840736"/>
              <a:ext cx="240792" cy="156972"/>
            </a:xfrm>
            <a:prstGeom prst="rect">
              <a:avLst/>
            </a:prstGeom>
          </p:spPr>
        </p:pic>
      </p:grpSp>
      <p:sp>
        <p:nvSpPr>
          <p:cNvPr id="65" name="object 65"/>
          <p:cNvSpPr txBox="1"/>
          <p:nvPr/>
        </p:nvSpPr>
        <p:spPr>
          <a:xfrm>
            <a:off x="3497866" y="2127409"/>
            <a:ext cx="667702" cy="113493"/>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Tech</a:t>
            </a:r>
            <a:r>
              <a:rPr kumimoji="0" sz="675" b="1" i="0" u="none" strike="noStrike" kern="1200" cap="none" spc="-3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advantage</a:t>
            </a:r>
            <a:endParaRPr kumimoji="0" sz="67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66" name="object 66"/>
          <p:cNvGrpSpPr/>
          <p:nvPr/>
        </p:nvGrpSpPr>
        <p:grpSpPr>
          <a:xfrm>
            <a:off x="4769739" y="1792224"/>
            <a:ext cx="1098709" cy="245745"/>
            <a:chOff x="6359652" y="2389632"/>
            <a:chExt cx="1464945" cy="327660"/>
          </a:xfrm>
        </p:grpSpPr>
        <p:sp>
          <p:nvSpPr>
            <p:cNvPr id="67" name="object 67"/>
            <p:cNvSpPr/>
            <p:nvPr/>
          </p:nvSpPr>
          <p:spPr>
            <a:xfrm>
              <a:off x="6359652" y="2389632"/>
              <a:ext cx="1464945" cy="327660"/>
            </a:xfrm>
            <a:custGeom>
              <a:avLst/>
              <a:gdLst/>
              <a:ahLst/>
              <a:cxnLst/>
              <a:rect l="l" t="t" r="r" b="b"/>
              <a:pathLst>
                <a:path w="1464945" h="327660">
                  <a:moveTo>
                    <a:pt x="1300733" y="0"/>
                  </a:moveTo>
                  <a:lnTo>
                    <a:pt x="0" y="0"/>
                  </a:lnTo>
                  <a:lnTo>
                    <a:pt x="0" y="327659"/>
                  </a:lnTo>
                  <a:lnTo>
                    <a:pt x="1300733" y="327659"/>
                  </a:lnTo>
                  <a:lnTo>
                    <a:pt x="1464564" y="163829"/>
                  </a:lnTo>
                  <a:lnTo>
                    <a:pt x="1300733" y="0"/>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68" name="object 68"/>
            <p:cNvPicPr/>
            <p:nvPr/>
          </p:nvPicPr>
          <p:blipFill>
            <a:blip r:embed="rId9" cstate="print"/>
            <a:stretch>
              <a:fillRect/>
            </a:stretch>
          </p:blipFill>
          <p:spPr>
            <a:xfrm>
              <a:off x="6408420" y="2479548"/>
              <a:ext cx="144779" cy="146303"/>
            </a:xfrm>
            <a:prstGeom prst="rect">
              <a:avLst/>
            </a:prstGeom>
          </p:spPr>
        </p:pic>
      </p:grpSp>
      <p:sp>
        <p:nvSpPr>
          <p:cNvPr id="69" name="object 69"/>
          <p:cNvSpPr txBox="1"/>
          <p:nvPr/>
        </p:nvSpPr>
        <p:spPr>
          <a:xfrm>
            <a:off x="4921568" y="1843088"/>
            <a:ext cx="929164" cy="113493"/>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Aggressive</a:t>
            </a:r>
            <a:r>
              <a:rPr kumimoji="0" sz="675" b="1" i="0" u="none" strike="noStrike" kern="1200" cap="none" spc="-3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promotion</a:t>
            </a:r>
            <a:endParaRPr kumimoji="0" sz="67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70" name="object 70"/>
          <p:cNvGrpSpPr/>
          <p:nvPr/>
        </p:nvGrpSpPr>
        <p:grpSpPr>
          <a:xfrm>
            <a:off x="4773167" y="2334005"/>
            <a:ext cx="1095375" cy="245745"/>
            <a:chOff x="6364223" y="3112007"/>
            <a:chExt cx="1460500" cy="327660"/>
          </a:xfrm>
        </p:grpSpPr>
        <p:sp>
          <p:nvSpPr>
            <p:cNvPr id="71" name="object 71"/>
            <p:cNvSpPr/>
            <p:nvPr/>
          </p:nvSpPr>
          <p:spPr>
            <a:xfrm>
              <a:off x="6364223" y="3112007"/>
              <a:ext cx="1460500" cy="327660"/>
            </a:xfrm>
            <a:custGeom>
              <a:avLst/>
              <a:gdLst/>
              <a:ahLst/>
              <a:cxnLst/>
              <a:rect l="l" t="t" r="r" b="b"/>
              <a:pathLst>
                <a:path w="1460500" h="327660">
                  <a:moveTo>
                    <a:pt x="1296161" y="0"/>
                  </a:moveTo>
                  <a:lnTo>
                    <a:pt x="0" y="0"/>
                  </a:lnTo>
                  <a:lnTo>
                    <a:pt x="0" y="327659"/>
                  </a:lnTo>
                  <a:lnTo>
                    <a:pt x="1296161" y="327659"/>
                  </a:lnTo>
                  <a:lnTo>
                    <a:pt x="1459992" y="163829"/>
                  </a:lnTo>
                  <a:lnTo>
                    <a:pt x="1296161" y="0"/>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72" name="object 72"/>
            <p:cNvPicPr/>
            <p:nvPr/>
          </p:nvPicPr>
          <p:blipFill>
            <a:blip r:embed="rId10" cstate="print"/>
            <a:stretch>
              <a:fillRect/>
            </a:stretch>
          </p:blipFill>
          <p:spPr>
            <a:xfrm>
              <a:off x="6446519" y="3203447"/>
              <a:ext cx="173735" cy="144779"/>
            </a:xfrm>
            <a:prstGeom prst="rect">
              <a:avLst/>
            </a:prstGeom>
          </p:spPr>
        </p:pic>
      </p:grpSp>
      <p:sp>
        <p:nvSpPr>
          <p:cNvPr id="73" name="object 73"/>
          <p:cNvSpPr txBox="1"/>
          <p:nvPr/>
        </p:nvSpPr>
        <p:spPr>
          <a:xfrm>
            <a:off x="4996338" y="2385727"/>
            <a:ext cx="753427" cy="113493"/>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In-situ</a:t>
            </a:r>
            <a:r>
              <a:rPr kumimoji="0" sz="675" b="1" i="0" u="none" strike="noStrike" kern="1200" cap="none" spc="-3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Operations</a:t>
            </a:r>
            <a:endParaRPr kumimoji="0" sz="67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74" name="object 74"/>
          <p:cNvGrpSpPr/>
          <p:nvPr/>
        </p:nvGrpSpPr>
        <p:grpSpPr>
          <a:xfrm>
            <a:off x="3398139" y="1514475"/>
            <a:ext cx="1074420" cy="245745"/>
            <a:chOff x="4530852" y="2019300"/>
            <a:chExt cx="1432560" cy="327660"/>
          </a:xfrm>
        </p:grpSpPr>
        <p:sp>
          <p:nvSpPr>
            <p:cNvPr id="75" name="object 75"/>
            <p:cNvSpPr/>
            <p:nvPr/>
          </p:nvSpPr>
          <p:spPr>
            <a:xfrm>
              <a:off x="4530852" y="2019300"/>
              <a:ext cx="1432560" cy="327660"/>
            </a:xfrm>
            <a:custGeom>
              <a:avLst/>
              <a:gdLst/>
              <a:ahLst/>
              <a:cxnLst/>
              <a:rect l="l" t="t" r="r" b="b"/>
              <a:pathLst>
                <a:path w="1432560" h="327660">
                  <a:moveTo>
                    <a:pt x="1432560" y="0"/>
                  </a:moveTo>
                  <a:lnTo>
                    <a:pt x="163830" y="0"/>
                  </a:lnTo>
                  <a:lnTo>
                    <a:pt x="0" y="163829"/>
                  </a:lnTo>
                  <a:lnTo>
                    <a:pt x="163830" y="327660"/>
                  </a:lnTo>
                  <a:lnTo>
                    <a:pt x="1432560" y="327660"/>
                  </a:lnTo>
                  <a:lnTo>
                    <a:pt x="1432560" y="0"/>
                  </a:lnTo>
                  <a:close/>
                </a:path>
              </a:pathLst>
            </a:custGeom>
            <a:solidFill>
              <a:srgbClr val="5A5C5B"/>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76" name="object 76"/>
            <p:cNvPicPr/>
            <p:nvPr/>
          </p:nvPicPr>
          <p:blipFill>
            <a:blip r:embed="rId11" cstate="print"/>
            <a:stretch>
              <a:fillRect/>
            </a:stretch>
          </p:blipFill>
          <p:spPr>
            <a:xfrm>
              <a:off x="5657088" y="2089403"/>
              <a:ext cx="204215" cy="188975"/>
            </a:xfrm>
            <a:prstGeom prst="rect">
              <a:avLst/>
            </a:prstGeom>
          </p:spPr>
        </p:pic>
      </p:grpSp>
      <p:sp>
        <p:nvSpPr>
          <p:cNvPr id="77" name="object 77"/>
          <p:cNvSpPr txBox="1"/>
          <p:nvPr/>
        </p:nvSpPr>
        <p:spPr>
          <a:xfrm>
            <a:off x="3480054" y="1579436"/>
            <a:ext cx="753427" cy="113493"/>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B</a:t>
            </a:r>
            <a:r>
              <a:rPr kumimoji="0" sz="675" b="1" i="0" u="none" strike="noStrike" kern="1200" cap="none" spc="-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r</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a</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nd</a:t>
            </a:r>
            <a:r>
              <a:rPr kumimoji="0" sz="675" b="1" i="0" u="none" strike="noStrike" kern="1200" cap="none" spc="-8"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po</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s</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itioning</a:t>
            </a:r>
            <a:endParaRPr kumimoji="0" sz="67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78" name="object 78"/>
          <p:cNvGrpSpPr/>
          <p:nvPr/>
        </p:nvGrpSpPr>
        <p:grpSpPr>
          <a:xfrm>
            <a:off x="3398139" y="2607183"/>
            <a:ext cx="1074420" cy="247174"/>
            <a:chOff x="4530852" y="3476244"/>
            <a:chExt cx="1432560" cy="329565"/>
          </a:xfrm>
        </p:grpSpPr>
        <p:sp>
          <p:nvSpPr>
            <p:cNvPr id="79" name="object 79"/>
            <p:cNvSpPr/>
            <p:nvPr/>
          </p:nvSpPr>
          <p:spPr>
            <a:xfrm>
              <a:off x="4530852" y="3476244"/>
              <a:ext cx="1432560" cy="329565"/>
            </a:xfrm>
            <a:custGeom>
              <a:avLst/>
              <a:gdLst/>
              <a:ahLst/>
              <a:cxnLst/>
              <a:rect l="l" t="t" r="r" b="b"/>
              <a:pathLst>
                <a:path w="1432560" h="329564">
                  <a:moveTo>
                    <a:pt x="1432560" y="0"/>
                  </a:moveTo>
                  <a:lnTo>
                    <a:pt x="164592" y="0"/>
                  </a:lnTo>
                  <a:lnTo>
                    <a:pt x="0" y="164591"/>
                  </a:lnTo>
                  <a:lnTo>
                    <a:pt x="164592" y="329183"/>
                  </a:lnTo>
                  <a:lnTo>
                    <a:pt x="1432560" y="329183"/>
                  </a:lnTo>
                  <a:lnTo>
                    <a:pt x="1432560" y="0"/>
                  </a:lnTo>
                  <a:close/>
                </a:path>
              </a:pathLst>
            </a:custGeom>
            <a:solidFill>
              <a:srgbClr val="D45716"/>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80" name="object 80"/>
            <p:cNvPicPr/>
            <p:nvPr/>
          </p:nvPicPr>
          <p:blipFill>
            <a:blip r:embed="rId12" cstate="print"/>
            <a:stretch>
              <a:fillRect/>
            </a:stretch>
          </p:blipFill>
          <p:spPr>
            <a:xfrm>
              <a:off x="5707380" y="3569208"/>
              <a:ext cx="156972" cy="143255"/>
            </a:xfrm>
            <a:prstGeom prst="rect">
              <a:avLst/>
            </a:prstGeom>
          </p:spPr>
        </p:pic>
      </p:grpSp>
      <p:sp>
        <p:nvSpPr>
          <p:cNvPr id="81" name="object 81"/>
          <p:cNvSpPr txBox="1"/>
          <p:nvPr/>
        </p:nvSpPr>
        <p:spPr>
          <a:xfrm>
            <a:off x="3475291" y="2671763"/>
            <a:ext cx="758189" cy="113493"/>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Custom</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er</a:t>
            </a:r>
            <a:r>
              <a:rPr kumimoji="0" sz="675" b="1" i="0" u="none" strike="noStrike" kern="1200" cap="none" spc="-11"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 </a:t>
            </a: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trac</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tion</a:t>
            </a:r>
            <a:endParaRPr kumimoji="0" sz="67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82" name="object 82"/>
          <p:cNvGrpSpPr/>
          <p:nvPr/>
        </p:nvGrpSpPr>
        <p:grpSpPr>
          <a:xfrm>
            <a:off x="4430268" y="1327023"/>
            <a:ext cx="384334" cy="1819275"/>
            <a:chOff x="5907023" y="1769364"/>
            <a:chExt cx="512445" cy="2425700"/>
          </a:xfrm>
        </p:grpSpPr>
        <p:sp>
          <p:nvSpPr>
            <p:cNvPr id="83" name="object 83"/>
            <p:cNvSpPr/>
            <p:nvPr/>
          </p:nvSpPr>
          <p:spPr>
            <a:xfrm>
              <a:off x="6077711" y="2755392"/>
              <a:ext cx="170815" cy="327660"/>
            </a:xfrm>
            <a:custGeom>
              <a:avLst/>
              <a:gdLst/>
              <a:ahLst/>
              <a:cxnLst/>
              <a:rect l="l" t="t" r="r" b="b"/>
              <a:pathLst>
                <a:path w="170814" h="327660">
                  <a:moveTo>
                    <a:pt x="170687" y="0"/>
                  </a:moveTo>
                  <a:lnTo>
                    <a:pt x="0" y="0"/>
                  </a:lnTo>
                  <a:lnTo>
                    <a:pt x="0" y="327660"/>
                  </a:lnTo>
                  <a:lnTo>
                    <a:pt x="98425" y="327660"/>
                  </a:lnTo>
                  <a:lnTo>
                    <a:pt x="170687" y="255397"/>
                  </a:lnTo>
                  <a:lnTo>
                    <a:pt x="170687" y="0"/>
                  </a:lnTo>
                  <a:close/>
                </a:path>
              </a:pathLst>
            </a:custGeom>
            <a:solidFill>
              <a:srgbClr val="7B7B7B"/>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84" name="object 84"/>
            <p:cNvSpPr/>
            <p:nvPr/>
          </p:nvSpPr>
          <p:spPr>
            <a:xfrm>
              <a:off x="6248399" y="2755392"/>
              <a:ext cx="170815" cy="327660"/>
            </a:xfrm>
            <a:custGeom>
              <a:avLst/>
              <a:gdLst/>
              <a:ahLst/>
              <a:cxnLst/>
              <a:rect l="l" t="t" r="r" b="b"/>
              <a:pathLst>
                <a:path w="170814" h="327660">
                  <a:moveTo>
                    <a:pt x="170687" y="0"/>
                  </a:moveTo>
                  <a:lnTo>
                    <a:pt x="0" y="0"/>
                  </a:lnTo>
                  <a:lnTo>
                    <a:pt x="0" y="255397"/>
                  </a:lnTo>
                  <a:lnTo>
                    <a:pt x="72262" y="327660"/>
                  </a:lnTo>
                  <a:lnTo>
                    <a:pt x="170687" y="327660"/>
                  </a:lnTo>
                  <a:lnTo>
                    <a:pt x="170687" y="0"/>
                  </a:lnTo>
                  <a:close/>
                </a:path>
              </a:pathLst>
            </a:custGeom>
            <a:solidFill>
              <a:srgbClr val="A4A4A4"/>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85" name="object 85"/>
            <p:cNvSpPr/>
            <p:nvPr/>
          </p:nvSpPr>
          <p:spPr>
            <a:xfrm>
              <a:off x="5907023" y="2755392"/>
              <a:ext cx="170815" cy="327660"/>
            </a:xfrm>
            <a:custGeom>
              <a:avLst/>
              <a:gdLst/>
              <a:ahLst/>
              <a:cxnLst/>
              <a:rect l="l" t="t" r="r" b="b"/>
              <a:pathLst>
                <a:path w="170814" h="327660">
                  <a:moveTo>
                    <a:pt x="170687" y="0"/>
                  </a:moveTo>
                  <a:lnTo>
                    <a:pt x="0" y="0"/>
                  </a:lnTo>
                  <a:lnTo>
                    <a:pt x="0" y="327660"/>
                  </a:lnTo>
                  <a:lnTo>
                    <a:pt x="170687" y="327660"/>
                  </a:lnTo>
                  <a:lnTo>
                    <a:pt x="170687" y="0"/>
                  </a:lnTo>
                  <a:close/>
                </a:path>
              </a:pathLst>
            </a:custGeom>
            <a:solidFill>
              <a:srgbClr val="C8C8C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86" name="object 86"/>
            <p:cNvPicPr/>
            <p:nvPr/>
          </p:nvPicPr>
          <p:blipFill>
            <a:blip r:embed="rId13" cstate="print"/>
            <a:stretch>
              <a:fillRect/>
            </a:stretch>
          </p:blipFill>
          <p:spPr>
            <a:xfrm>
              <a:off x="5990843" y="2671572"/>
              <a:ext cx="169163" cy="108203"/>
            </a:xfrm>
            <a:prstGeom prst="rect">
              <a:avLst/>
            </a:prstGeom>
          </p:spPr>
        </p:pic>
        <p:sp>
          <p:nvSpPr>
            <p:cNvPr id="87" name="object 87"/>
            <p:cNvSpPr/>
            <p:nvPr/>
          </p:nvSpPr>
          <p:spPr>
            <a:xfrm>
              <a:off x="6077711" y="2389632"/>
              <a:ext cx="170815" cy="327660"/>
            </a:xfrm>
            <a:custGeom>
              <a:avLst/>
              <a:gdLst/>
              <a:ahLst/>
              <a:cxnLst/>
              <a:rect l="l" t="t" r="r" b="b"/>
              <a:pathLst>
                <a:path w="170814" h="327660">
                  <a:moveTo>
                    <a:pt x="170687" y="0"/>
                  </a:moveTo>
                  <a:lnTo>
                    <a:pt x="0" y="0"/>
                  </a:lnTo>
                  <a:lnTo>
                    <a:pt x="0" y="255396"/>
                  </a:lnTo>
                  <a:lnTo>
                    <a:pt x="72262" y="327659"/>
                  </a:lnTo>
                  <a:lnTo>
                    <a:pt x="170687" y="327659"/>
                  </a:lnTo>
                  <a:lnTo>
                    <a:pt x="170687" y="0"/>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88" name="object 88"/>
            <p:cNvSpPr/>
            <p:nvPr/>
          </p:nvSpPr>
          <p:spPr>
            <a:xfrm>
              <a:off x="5907024" y="2389631"/>
              <a:ext cx="512445" cy="327660"/>
            </a:xfrm>
            <a:custGeom>
              <a:avLst/>
              <a:gdLst/>
              <a:ahLst/>
              <a:cxnLst/>
              <a:rect l="l" t="t" r="r" b="b"/>
              <a:pathLst>
                <a:path w="512445" h="327660">
                  <a:moveTo>
                    <a:pt x="170688" y="0"/>
                  </a:moveTo>
                  <a:lnTo>
                    <a:pt x="0" y="0"/>
                  </a:lnTo>
                  <a:lnTo>
                    <a:pt x="0" y="327660"/>
                  </a:lnTo>
                  <a:lnTo>
                    <a:pt x="98425" y="327660"/>
                  </a:lnTo>
                  <a:lnTo>
                    <a:pt x="170688" y="255397"/>
                  </a:lnTo>
                  <a:lnTo>
                    <a:pt x="170688" y="0"/>
                  </a:lnTo>
                  <a:close/>
                </a:path>
                <a:path w="512445" h="327660">
                  <a:moveTo>
                    <a:pt x="512064" y="0"/>
                  </a:moveTo>
                  <a:lnTo>
                    <a:pt x="341376" y="0"/>
                  </a:lnTo>
                  <a:lnTo>
                    <a:pt x="341376" y="327660"/>
                  </a:lnTo>
                  <a:lnTo>
                    <a:pt x="512064" y="327660"/>
                  </a:lnTo>
                  <a:lnTo>
                    <a:pt x="512064" y="0"/>
                  </a:lnTo>
                  <a:close/>
                </a:path>
              </a:pathLst>
            </a:custGeom>
            <a:solidFill>
              <a:srgbClr val="7E5F52">
                <a:alpha val="50195"/>
              </a:srgbClr>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89" name="object 89"/>
            <p:cNvSpPr/>
            <p:nvPr/>
          </p:nvSpPr>
          <p:spPr>
            <a:xfrm>
              <a:off x="6164579" y="2307336"/>
              <a:ext cx="169545" cy="108585"/>
            </a:xfrm>
            <a:custGeom>
              <a:avLst/>
              <a:gdLst/>
              <a:ahLst/>
              <a:cxnLst/>
              <a:rect l="l" t="t" r="r" b="b"/>
              <a:pathLst>
                <a:path w="169545" h="108585">
                  <a:moveTo>
                    <a:pt x="84582" y="0"/>
                  </a:moveTo>
                  <a:lnTo>
                    <a:pt x="0" y="108203"/>
                  </a:lnTo>
                  <a:lnTo>
                    <a:pt x="169164" y="108203"/>
                  </a:lnTo>
                  <a:lnTo>
                    <a:pt x="84582" y="0"/>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90" name="object 90"/>
            <p:cNvSpPr/>
            <p:nvPr/>
          </p:nvSpPr>
          <p:spPr>
            <a:xfrm>
              <a:off x="6077711" y="3112008"/>
              <a:ext cx="170815" cy="329565"/>
            </a:xfrm>
            <a:custGeom>
              <a:avLst/>
              <a:gdLst/>
              <a:ahLst/>
              <a:cxnLst/>
              <a:rect l="l" t="t" r="r" b="b"/>
              <a:pathLst>
                <a:path w="170814" h="329564">
                  <a:moveTo>
                    <a:pt x="170687" y="0"/>
                  </a:moveTo>
                  <a:lnTo>
                    <a:pt x="0" y="0"/>
                  </a:lnTo>
                  <a:lnTo>
                    <a:pt x="0" y="256920"/>
                  </a:lnTo>
                  <a:lnTo>
                    <a:pt x="72262" y="329183"/>
                  </a:lnTo>
                  <a:lnTo>
                    <a:pt x="170687" y="329183"/>
                  </a:lnTo>
                  <a:lnTo>
                    <a:pt x="170687" y="0"/>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91" name="object 91"/>
            <p:cNvSpPr/>
            <p:nvPr/>
          </p:nvSpPr>
          <p:spPr>
            <a:xfrm>
              <a:off x="5907024" y="3112007"/>
              <a:ext cx="512445" cy="329565"/>
            </a:xfrm>
            <a:custGeom>
              <a:avLst/>
              <a:gdLst/>
              <a:ahLst/>
              <a:cxnLst/>
              <a:rect l="l" t="t" r="r" b="b"/>
              <a:pathLst>
                <a:path w="512445" h="329564">
                  <a:moveTo>
                    <a:pt x="170688" y="0"/>
                  </a:moveTo>
                  <a:lnTo>
                    <a:pt x="0" y="0"/>
                  </a:lnTo>
                  <a:lnTo>
                    <a:pt x="0" y="329184"/>
                  </a:lnTo>
                  <a:lnTo>
                    <a:pt x="98425" y="329184"/>
                  </a:lnTo>
                  <a:lnTo>
                    <a:pt x="170688" y="256921"/>
                  </a:lnTo>
                  <a:lnTo>
                    <a:pt x="170688" y="0"/>
                  </a:lnTo>
                  <a:close/>
                </a:path>
                <a:path w="512445" h="329564">
                  <a:moveTo>
                    <a:pt x="512064" y="0"/>
                  </a:moveTo>
                  <a:lnTo>
                    <a:pt x="341376" y="0"/>
                  </a:lnTo>
                  <a:lnTo>
                    <a:pt x="341376" y="329184"/>
                  </a:lnTo>
                  <a:lnTo>
                    <a:pt x="512064" y="329184"/>
                  </a:lnTo>
                  <a:lnTo>
                    <a:pt x="512064" y="0"/>
                  </a:lnTo>
                  <a:close/>
                </a:path>
              </a:pathLst>
            </a:custGeom>
            <a:solidFill>
              <a:srgbClr val="B17C48">
                <a:alpha val="50195"/>
              </a:srgbClr>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92" name="object 92"/>
            <p:cNvSpPr/>
            <p:nvPr/>
          </p:nvSpPr>
          <p:spPr>
            <a:xfrm>
              <a:off x="6164579" y="3029712"/>
              <a:ext cx="169545" cy="108585"/>
            </a:xfrm>
            <a:custGeom>
              <a:avLst/>
              <a:gdLst/>
              <a:ahLst/>
              <a:cxnLst/>
              <a:rect l="l" t="t" r="r" b="b"/>
              <a:pathLst>
                <a:path w="169545" h="108585">
                  <a:moveTo>
                    <a:pt x="84582" y="0"/>
                  </a:moveTo>
                  <a:lnTo>
                    <a:pt x="0" y="108203"/>
                  </a:lnTo>
                  <a:lnTo>
                    <a:pt x="169164" y="108203"/>
                  </a:lnTo>
                  <a:lnTo>
                    <a:pt x="84582" y="0"/>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93" name="object 93"/>
            <p:cNvSpPr/>
            <p:nvPr/>
          </p:nvSpPr>
          <p:spPr>
            <a:xfrm>
              <a:off x="5939154" y="3627120"/>
              <a:ext cx="447675" cy="568325"/>
            </a:xfrm>
            <a:custGeom>
              <a:avLst/>
              <a:gdLst/>
              <a:ahLst/>
              <a:cxnLst/>
              <a:rect l="l" t="t" r="r" b="b"/>
              <a:pathLst>
                <a:path w="447675" h="568325">
                  <a:moveTo>
                    <a:pt x="105283" y="0"/>
                  </a:moveTo>
                  <a:lnTo>
                    <a:pt x="93136" y="55114"/>
                  </a:lnTo>
                  <a:lnTo>
                    <a:pt x="70024" y="100679"/>
                  </a:lnTo>
                  <a:lnTo>
                    <a:pt x="38221" y="133623"/>
                  </a:lnTo>
                  <a:lnTo>
                    <a:pt x="0" y="150875"/>
                  </a:lnTo>
                  <a:lnTo>
                    <a:pt x="216154" y="567943"/>
                  </a:lnTo>
                  <a:lnTo>
                    <a:pt x="447675" y="159257"/>
                  </a:lnTo>
                  <a:lnTo>
                    <a:pt x="443590" y="157225"/>
                  </a:lnTo>
                  <a:lnTo>
                    <a:pt x="223774" y="157225"/>
                  </a:lnTo>
                  <a:lnTo>
                    <a:pt x="188316" y="148849"/>
                  </a:lnTo>
                  <a:lnTo>
                    <a:pt x="157223" y="126634"/>
                  </a:lnTo>
                  <a:lnTo>
                    <a:pt x="132087" y="92897"/>
                  </a:lnTo>
                  <a:lnTo>
                    <a:pt x="114497" y="49956"/>
                  </a:lnTo>
                  <a:lnTo>
                    <a:pt x="106411" y="2285"/>
                  </a:lnTo>
                  <a:lnTo>
                    <a:pt x="105283" y="2285"/>
                  </a:lnTo>
                  <a:lnTo>
                    <a:pt x="105283" y="0"/>
                  </a:lnTo>
                  <a:close/>
                </a:path>
                <a:path w="447675" h="568325">
                  <a:moveTo>
                    <a:pt x="347345" y="4571"/>
                  </a:moveTo>
                  <a:lnTo>
                    <a:pt x="337078" y="54122"/>
                  </a:lnTo>
                  <a:lnTo>
                    <a:pt x="317911" y="96418"/>
                  </a:lnTo>
                  <a:lnTo>
                    <a:pt x="291520" y="129204"/>
                  </a:lnTo>
                  <a:lnTo>
                    <a:pt x="259582" y="150225"/>
                  </a:lnTo>
                  <a:lnTo>
                    <a:pt x="223774" y="157225"/>
                  </a:lnTo>
                  <a:lnTo>
                    <a:pt x="443590" y="157225"/>
                  </a:lnTo>
                  <a:lnTo>
                    <a:pt x="410152" y="140588"/>
                  </a:lnTo>
                  <a:lnTo>
                    <a:pt x="379618" y="106489"/>
                  </a:lnTo>
                  <a:lnTo>
                    <a:pt x="358253" y="60102"/>
                  </a:lnTo>
                  <a:lnTo>
                    <a:pt x="348646" y="6857"/>
                  </a:lnTo>
                  <a:lnTo>
                    <a:pt x="347345" y="6857"/>
                  </a:lnTo>
                  <a:lnTo>
                    <a:pt x="347345" y="4571"/>
                  </a:lnTo>
                  <a:close/>
                </a:path>
                <a:path w="447675" h="568325">
                  <a:moveTo>
                    <a:pt x="348234" y="4571"/>
                  </a:moveTo>
                  <a:lnTo>
                    <a:pt x="348107" y="5714"/>
                  </a:lnTo>
                  <a:lnTo>
                    <a:pt x="347345" y="5714"/>
                  </a:lnTo>
                  <a:lnTo>
                    <a:pt x="347345" y="6857"/>
                  </a:lnTo>
                  <a:lnTo>
                    <a:pt x="348646" y="6857"/>
                  </a:lnTo>
                  <a:lnTo>
                    <a:pt x="348234" y="4571"/>
                  </a:lnTo>
                  <a:close/>
                </a:path>
                <a:path w="447675" h="568325">
                  <a:moveTo>
                    <a:pt x="105283" y="0"/>
                  </a:moveTo>
                  <a:lnTo>
                    <a:pt x="105283" y="2285"/>
                  </a:lnTo>
                  <a:lnTo>
                    <a:pt x="106411" y="2285"/>
                  </a:lnTo>
                  <a:lnTo>
                    <a:pt x="106045" y="126"/>
                  </a:lnTo>
                  <a:lnTo>
                    <a:pt x="105283" y="0"/>
                  </a:lnTo>
                  <a:close/>
                </a:path>
              </a:pathLst>
            </a:custGeom>
            <a:solidFill>
              <a:srgbClr val="EFB06C"/>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94" name="object 94"/>
            <p:cNvSpPr/>
            <p:nvPr/>
          </p:nvSpPr>
          <p:spPr>
            <a:xfrm>
              <a:off x="6050787" y="3660648"/>
              <a:ext cx="231775" cy="534035"/>
            </a:xfrm>
            <a:custGeom>
              <a:avLst/>
              <a:gdLst/>
              <a:ahLst/>
              <a:cxnLst/>
              <a:rect l="l" t="t" r="r" b="b"/>
              <a:pathLst>
                <a:path w="231775" h="534035">
                  <a:moveTo>
                    <a:pt x="0" y="0"/>
                  </a:moveTo>
                  <a:lnTo>
                    <a:pt x="105663" y="534034"/>
                  </a:lnTo>
                  <a:lnTo>
                    <a:pt x="231266" y="1777"/>
                  </a:lnTo>
                  <a:lnTo>
                    <a:pt x="0" y="0"/>
                  </a:lnTo>
                  <a:close/>
                </a:path>
              </a:pathLst>
            </a:custGeom>
            <a:solidFill>
              <a:srgbClr val="E4A16C"/>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pic>
          <p:nvPicPr>
            <p:cNvPr id="95" name="object 95"/>
            <p:cNvPicPr/>
            <p:nvPr/>
          </p:nvPicPr>
          <p:blipFill>
            <a:blip r:embed="rId14" cstate="print"/>
            <a:stretch>
              <a:fillRect/>
            </a:stretch>
          </p:blipFill>
          <p:spPr>
            <a:xfrm>
              <a:off x="6057264" y="3972687"/>
              <a:ext cx="219201" cy="221361"/>
            </a:xfrm>
            <a:prstGeom prst="rect">
              <a:avLst/>
            </a:prstGeom>
          </p:spPr>
        </p:pic>
        <p:sp>
          <p:nvSpPr>
            <p:cNvPr id="96" name="object 96"/>
            <p:cNvSpPr/>
            <p:nvPr/>
          </p:nvSpPr>
          <p:spPr>
            <a:xfrm>
              <a:off x="6077711" y="3476244"/>
              <a:ext cx="170815" cy="329565"/>
            </a:xfrm>
            <a:custGeom>
              <a:avLst/>
              <a:gdLst/>
              <a:ahLst/>
              <a:cxnLst/>
              <a:rect l="l" t="t" r="r" b="b"/>
              <a:pathLst>
                <a:path w="170814" h="329564">
                  <a:moveTo>
                    <a:pt x="170687" y="0"/>
                  </a:moveTo>
                  <a:lnTo>
                    <a:pt x="0" y="0"/>
                  </a:lnTo>
                  <a:lnTo>
                    <a:pt x="0" y="243839"/>
                  </a:lnTo>
                  <a:lnTo>
                    <a:pt x="6709" y="277052"/>
                  </a:lnTo>
                  <a:lnTo>
                    <a:pt x="25003" y="304180"/>
                  </a:lnTo>
                  <a:lnTo>
                    <a:pt x="52131" y="322474"/>
                  </a:lnTo>
                  <a:lnTo>
                    <a:pt x="85343" y="329183"/>
                  </a:lnTo>
                  <a:lnTo>
                    <a:pt x="118556" y="322474"/>
                  </a:lnTo>
                  <a:lnTo>
                    <a:pt x="145684" y="304180"/>
                  </a:lnTo>
                  <a:lnTo>
                    <a:pt x="163978" y="277052"/>
                  </a:lnTo>
                  <a:lnTo>
                    <a:pt x="170687" y="243839"/>
                  </a:lnTo>
                  <a:lnTo>
                    <a:pt x="170687" y="0"/>
                  </a:lnTo>
                  <a:close/>
                </a:path>
              </a:pathLst>
            </a:custGeom>
            <a:solidFill>
              <a:srgbClr val="D45716"/>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97" name="object 97"/>
            <p:cNvSpPr/>
            <p:nvPr/>
          </p:nvSpPr>
          <p:spPr>
            <a:xfrm>
              <a:off x="5907024" y="3476244"/>
              <a:ext cx="512445" cy="329565"/>
            </a:xfrm>
            <a:custGeom>
              <a:avLst/>
              <a:gdLst/>
              <a:ahLst/>
              <a:cxnLst/>
              <a:rect l="l" t="t" r="r" b="b"/>
              <a:pathLst>
                <a:path w="512445" h="329564">
                  <a:moveTo>
                    <a:pt x="170688" y="0"/>
                  </a:moveTo>
                  <a:lnTo>
                    <a:pt x="0" y="0"/>
                  </a:lnTo>
                  <a:lnTo>
                    <a:pt x="0" y="243840"/>
                  </a:lnTo>
                  <a:lnTo>
                    <a:pt x="6705" y="277063"/>
                  </a:lnTo>
                  <a:lnTo>
                    <a:pt x="24993" y="304190"/>
                  </a:lnTo>
                  <a:lnTo>
                    <a:pt x="52120" y="322478"/>
                  </a:lnTo>
                  <a:lnTo>
                    <a:pt x="85344" y="329184"/>
                  </a:lnTo>
                  <a:lnTo>
                    <a:pt x="118554" y="322478"/>
                  </a:lnTo>
                  <a:lnTo>
                    <a:pt x="145681" y="304190"/>
                  </a:lnTo>
                  <a:lnTo>
                    <a:pt x="163969" y="277063"/>
                  </a:lnTo>
                  <a:lnTo>
                    <a:pt x="170688" y="243840"/>
                  </a:lnTo>
                  <a:lnTo>
                    <a:pt x="170688" y="0"/>
                  </a:lnTo>
                  <a:close/>
                </a:path>
                <a:path w="512445" h="329564">
                  <a:moveTo>
                    <a:pt x="512064" y="0"/>
                  </a:moveTo>
                  <a:lnTo>
                    <a:pt x="341376" y="0"/>
                  </a:lnTo>
                  <a:lnTo>
                    <a:pt x="341376" y="243840"/>
                  </a:lnTo>
                  <a:lnTo>
                    <a:pt x="348081" y="277063"/>
                  </a:lnTo>
                  <a:lnTo>
                    <a:pt x="366369" y="304190"/>
                  </a:lnTo>
                  <a:lnTo>
                    <a:pt x="393496" y="322478"/>
                  </a:lnTo>
                  <a:lnTo>
                    <a:pt x="426720" y="329184"/>
                  </a:lnTo>
                  <a:lnTo>
                    <a:pt x="459930" y="322478"/>
                  </a:lnTo>
                  <a:lnTo>
                    <a:pt x="487057" y="304190"/>
                  </a:lnTo>
                  <a:lnTo>
                    <a:pt x="505345" y="277063"/>
                  </a:lnTo>
                  <a:lnTo>
                    <a:pt x="512064" y="243840"/>
                  </a:lnTo>
                  <a:lnTo>
                    <a:pt x="512064" y="0"/>
                  </a:lnTo>
                  <a:close/>
                </a:path>
              </a:pathLst>
            </a:custGeom>
            <a:solidFill>
              <a:srgbClr val="D45716">
                <a:alpha val="50195"/>
              </a:srgbClr>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98" name="object 98"/>
            <p:cNvSpPr/>
            <p:nvPr/>
          </p:nvSpPr>
          <p:spPr>
            <a:xfrm>
              <a:off x="5990843" y="3392424"/>
              <a:ext cx="169545" cy="109855"/>
            </a:xfrm>
            <a:custGeom>
              <a:avLst/>
              <a:gdLst/>
              <a:ahLst/>
              <a:cxnLst/>
              <a:rect l="l" t="t" r="r" b="b"/>
              <a:pathLst>
                <a:path w="169545" h="109854">
                  <a:moveTo>
                    <a:pt x="84581" y="0"/>
                  </a:moveTo>
                  <a:lnTo>
                    <a:pt x="0" y="109727"/>
                  </a:lnTo>
                  <a:lnTo>
                    <a:pt x="169163" y="109727"/>
                  </a:lnTo>
                  <a:lnTo>
                    <a:pt x="84581" y="0"/>
                  </a:lnTo>
                  <a:close/>
                </a:path>
              </a:pathLst>
            </a:custGeom>
            <a:solidFill>
              <a:srgbClr val="D45716"/>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99" name="object 99"/>
            <p:cNvSpPr/>
            <p:nvPr/>
          </p:nvSpPr>
          <p:spPr>
            <a:xfrm>
              <a:off x="6077711" y="2019300"/>
              <a:ext cx="170815" cy="327660"/>
            </a:xfrm>
            <a:custGeom>
              <a:avLst/>
              <a:gdLst/>
              <a:ahLst/>
              <a:cxnLst/>
              <a:rect l="l" t="t" r="r" b="b"/>
              <a:pathLst>
                <a:path w="170814" h="327660">
                  <a:moveTo>
                    <a:pt x="170687" y="0"/>
                  </a:moveTo>
                  <a:lnTo>
                    <a:pt x="0" y="0"/>
                  </a:lnTo>
                  <a:lnTo>
                    <a:pt x="0" y="327660"/>
                  </a:lnTo>
                  <a:lnTo>
                    <a:pt x="98425" y="327660"/>
                  </a:lnTo>
                  <a:lnTo>
                    <a:pt x="170687" y="255397"/>
                  </a:lnTo>
                  <a:lnTo>
                    <a:pt x="170687" y="0"/>
                  </a:lnTo>
                  <a:close/>
                </a:path>
              </a:pathLst>
            </a:custGeom>
            <a:solidFill>
              <a:srgbClr val="5A5C5B"/>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00" name="object 100"/>
            <p:cNvSpPr/>
            <p:nvPr/>
          </p:nvSpPr>
          <p:spPr>
            <a:xfrm>
              <a:off x="5907024" y="2019299"/>
              <a:ext cx="512445" cy="327660"/>
            </a:xfrm>
            <a:custGeom>
              <a:avLst/>
              <a:gdLst/>
              <a:ahLst/>
              <a:cxnLst/>
              <a:rect l="l" t="t" r="r" b="b"/>
              <a:pathLst>
                <a:path w="512445" h="327660">
                  <a:moveTo>
                    <a:pt x="170688" y="0"/>
                  </a:moveTo>
                  <a:lnTo>
                    <a:pt x="0" y="0"/>
                  </a:lnTo>
                  <a:lnTo>
                    <a:pt x="0" y="327660"/>
                  </a:lnTo>
                  <a:lnTo>
                    <a:pt x="170688" y="327660"/>
                  </a:lnTo>
                  <a:lnTo>
                    <a:pt x="170688" y="0"/>
                  </a:lnTo>
                  <a:close/>
                </a:path>
                <a:path w="512445" h="327660">
                  <a:moveTo>
                    <a:pt x="512064" y="0"/>
                  </a:moveTo>
                  <a:lnTo>
                    <a:pt x="341376" y="0"/>
                  </a:lnTo>
                  <a:lnTo>
                    <a:pt x="341376" y="255397"/>
                  </a:lnTo>
                  <a:lnTo>
                    <a:pt x="413639" y="327660"/>
                  </a:lnTo>
                  <a:lnTo>
                    <a:pt x="512064" y="327660"/>
                  </a:lnTo>
                  <a:lnTo>
                    <a:pt x="512064" y="0"/>
                  </a:lnTo>
                  <a:close/>
                </a:path>
              </a:pathLst>
            </a:custGeom>
            <a:solidFill>
              <a:srgbClr val="5A5C5B">
                <a:alpha val="50195"/>
              </a:srgbClr>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01" name="object 101"/>
            <p:cNvSpPr/>
            <p:nvPr/>
          </p:nvSpPr>
          <p:spPr>
            <a:xfrm>
              <a:off x="5907023" y="1769364"/>
              <a:ext cx="512445" cy="216535"/>
            </a:xfrm>
            <a:custGeom>
              <a:avLst/>
              <a:gdLst/>
              <a:ahLst/>
              <a:cxnLst/>
              <a:rect l="l" t="t" r="r" b="b"/>
              <a:pathLst>
                <a:path w="512445" h="216535">
                  <a:moveTo>
                    <a:pt x="256539" y="0"/>
                  </a:moveTo>
                  <a:lnTo>
                    <a:pt x="204751" y="3879"/>
                  </a:lnTo>
                  <a:lnTo>
                    <a:pt x="156555" y="15007"/>
                  </a:lnTo>
                  <a:lnTo>
                    <a:pt x="112972" y="32622"/>
                  </a:lnTo>
                  <a:lnTo>
                    <a:pt x="75025" y="55959"/>
                  </a:lnTo>
                  <a:lnTo>
                    <a:pt x="43733" y="84255"/>
                  </a:lnTo>
                  <a:lnTo>
                    <a:pt x="20117" y="116746"/>
                  </a:lnTo>
                  <a:lnTo>
                    <a:pt x="5199" y="152670"/>
                  </a:lnTo>
                  <a:lnTo>
                    <a:pt x="0" y="191262"/>
                  </a:lnTo>
                  <a:lnTo>
                    <a:pt x="888" y="191262"/>
                  </a:lnTo>
                  <a:lnTo>
                    <a:pt x="0" y="216408"/>
                  </a:lnTo>
                  <a:lnTo>
                    <a:pt x="512063" y="216408"/>
                  </a:lnTo>
                  <a:lnTo>
                    <a:pt x="512063" y="191262"/>
                  </a:lnTo>
                  <a:lnTo>
                    <a:pt x="506866" y="152670"/>
                  </a:lnTo>
                  <a:lnTo>
                    <a:pt x="491962" y="116746"/>
                  </a:lnTo>
                  <a:lnTo>
                    <a:pt x="468384" y="84255"/>
                  </a:lnTo>
                  <a:lnTo>
                    <a:pt x="437165" y="55959"/>
                  </a:lnTo>
                  <a:lnTo>
                    <a:pt x="399339" y="32622"/>
                  </a:lnTo>
                  <a:lnTo>
                    <a:pt x="355937" y="15007"/>
                  </a:lnTo>
                  <a:lnTo>
                    <a:pt x="307993" y="3879"/>
                  </a:lnTo>
                  <a:lnTo>
                    <a:pt x="256539" y="0"/>
                  </a:lnTo>
                  <a:close/>
                </a:path>
              </a:pathLst>
            </a:custGeom>
            <a:solidFill>
              <a:srgbClr val="5A5C5B"/>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grpSp>
      <p:sp>
        <p:nvSpPr>
          <p:cNvPr id="102" name="object 102"/>
          <p:cNvSpPr txBox="1"/>
          <p:nvPr/>
        </p:nvSpPr>
        <p:spPr>
          <a:xfrm>
            <a:off x="4841842" y="2052447"/>
            <a:ext cx="1199198" cy="194765"/>
          </a:xfrm>
          <a:prstGeom prst="rect">
            <a:avLst/>
          </a:prstGeom>
        </p:spPr>
        <p:txBody>
          <a:bodyPr vert="horz" wrap="square" lIns="0" tIns="10001" rIns="0" bIns="0" rtlCol="0">
            <a:spAutoFit/>
          </a:bodyPr>
          <a:lstStyle/>
          <a:p>
            <a:pPr marL="9525" marR="3810" lvl="0" indent="0" algn="l" defTabSz="685800" rtl="0" eaLnBrk="1" fontAlgn="auto" latinLnBrk="0" hangingPunct="1">
              <a:lnSpc>
                <a:spcPct val="100000"/>
              </a:lnSpc>
              <a:spcBef>
                <a:spcPts val="79"/>
              </a:spcBef>
              <a:spcAft>
                <a:spcPts val="0"/>
              </a:spcAft>
              <a:buClrTx/>
              <a:buSzTx/>
              <a:buFont typeface="Arial" panose="020B0604020202020204"/>
              <a:buNone/>
              <a:tabLst/>
              <a:defRPr/>
            </a:pP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Aggressive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campaigns to establish </a:t>
            </a:r>
            <a:r>
              <a:rPr kumimoji="0" sz="600" b="0" i="0" u="none" strike="noStrike" kern="1200" cap="none" spc="-15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low</a:t>
            </a:r>
            <a:r>
              <a:rPr kumimoji="0" sz="600"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ownership</a:t>
            </a:r>
            <a:r>
              <a:rPr kumimoji="0" sz="600"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cost</a:t>
            </a:r>
            <a:r>
              <a:rPr kumimoji="0" sz="600"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of</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lang="en-US"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EBRO</a:t>
            </a:r>
            <a:endParaRPr kumimoji="0" sz="600"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103" name="object 103"/>
          <p:cNvSpPr txBox="1"/>
          <p:nvPr/>
        </p:nvSpPr>
        <p:spPr>
          <a:xfrm>
            <a:off x="4842701" y="2608612"/>
            <a:ext cx="1193959" cy="194765"/>
          </a:xfrm>
          <a:prstGeom prst="rect">
            <a:avLst/>
          </a:prstGeom>
        </p:spPr>
        <p:txBody>
          <a:bodyPr vert="horz" wrap="square" lIns="0" tIns="10001" rIns="0" bIns="0" rtlCol="0">
            <a:spAutoFit/>
          </a:bodyPr>
          <a:lstStyle/>
          <a:p>
            <a:pPr marL="9525" marR="3810" lvl="0" indent="0" algn="l" defTabSz="685800" rtl="0" eaLnBrk="1" fontAlgn="auto" latinLnBrk="0" hangingPunct="1">
              <a:lnSpc>
                <a:spcPct val="100000"/>
              </a:lnSpc>
              <a:spcBef>
                <a:spcPts val="79"/>
              </a:spcBef>
              <a:spcAft>
                <a:spcPts val="0"/>
              </a:spcAft>
              <a:buClrTx/>
              <a:buSzTx/>
              <a:buFont typeface="Arial" panose="020B0604020202020204"/>
              <a:buNone/>
              <a:tabLst/>
              <a:defRPr/>
            </a:pP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Setup </a:t>
            </a:r>
            <a:r>
              <a:rPr kumimoji="0" lang="en-US"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EU</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 manufacturing facility </a:t>
            </a:r>
            <a:r>
              <a:rPr kumimoji="0" sz="600" b="0" i="0" u="none" strike="noStrike" kern="1200" cap="none" spc="-15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to</a:t>
            </a:r>
            <a:r>
              <a:rPr kumimoji="0" sz="600"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exploit</a:t>
            </a:r>
            <a:r>
              <a:rPr kumimoji="0" sz="600"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cost</a:t>
            </a:r>
            <a:r>
              <a:rPr kumimoji="0" sz="600"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and</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tax</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00"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advantage</a:t>
            </a:r>
            <a:endParaRPr kumimoji="0" sz="600"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grpSp>
        <p:nvGrpSpPr>
          <p:cNvPr id="104" name="object 104"/>
          <p:cNvGrpSpPr/>
          <p:nvPr/>
        </p:nvGrpSpPr>
        <p:grpSpPr>
          <a:xfrm>
            <a:off x="6808851" y="1817370"/>
            <a:ext cx="1778794" cy="1245870"/>
            <a:chOff x="9078468" y="2423160"/>
            <a:chExt cx="2371725" cy="1661160"/>
          </a:xfrm>
        </p:grpSpPr>
        <p:sp>
          <p:nvSpPr>
            <p:cNvPr id="105" name="object 105"/>
            <p:cNvSpPr/>
            <p:nvPr/>
          </p:nvSpPr>
          <p:spPr>
            <a:xfrm>
              <a:off x="9185148" y="3057144"/>
              <a:ext cx="914400" cy="384175"/>
            </a:xfrm>
            <a:custGeom>
              <a:avLst/>
              <a:gdLst/>
              <a:ahLst/>
              <a:cxnLst/>
              <a:rect l="l" t="t" r="r" b="b"/>
              <a:pathLst>
                <a:path w="914400" h="384175">
                  <a:moveTo>
                    <a:pt x="463676" y="0"/>
                  </a:moveTo>
                  <a:lnTo>
                    <a:pt x="275070" y="30976"/>
                  </a:lnTo>
                  <a:lnTo>
                    <a:pt x="128587" y="99123"/>
                  </a:lnTo>
                  <a:lnTo>
                    <a:pt x="33730" y="167270"/>
                  </a:lnTo>
                  <a:lnTo>
                    <a:pt x="0" y="198246"/>
                  </a:lnTo>
                  <a:lnTo>
                    <a:pt x="50541" y="237149"/>
                  </a:lnTo>
                  <a:lnTo>
                    <a:pt x="100246" y="270824"/>
                  </a:lnTo>
                  <a:lnTo>
                    <a:pt x="149057" y="299539"/>
                  </a:lnTo>
                  <a:lnTo>
                    <a:pt x="196915" y="323560"/>
                  </a:lnTo>
                  <a:lnTo>
                    <a:pt x="243760" y="343153"/>
                  </a:lnTo>
                  <a:lnTo>
                    <a:pt x="289535" y="358587"/>
                  </a:lnTo>
                  <a:lnTo>
                    <a:pt x="334181" y="370126"/>
                  </a:lnTo>
                  <a:lnTo>
                    <a:pt x="377639" y="378038"/>
                  </a:lnTo>
                  <a:lnTo>
                    <a:pt x="419850" y="382590"/>
                  </a:lnTo>
                  <a:lnTo>
                    <a:pt x="460755" y="384047"/>
                  </a:lnTo>
                  <a:lnTo>
                    <a:pt x="648384" y="352635"/>
                  </a:lnTo>
                  <a:lnTo>
                    <a:pt x="791352" y="283527"/>
                  </a:lnTo>
                  <a:lnTo>
                    <a:pt x="882433" y="214419"/>
                  </a:lnTo>
                  <a:lnTo>
                    <a:pt x="914400" y="183006"/>
                  </a:lnTo>
                  <a:lnTo>
                    <a:pt x="865864" y="144522"/>
                  </a:lnTo>
                  <a:lnTo>
                    <a:pt x="817915" y="111256"/>
                  </a:lnTo>
                  <a:lnTo>
                    <a:pt x="770622" y="82933"/>
                  </a:lnTo>
                  <a:lnTo>
                    <a:pt x="724052" y="59280"/>
                  </a:lnTo>
                  <a:lnTo>
                    <a:pt x="678275" y="40020"/>
                  </a:lnTo>
                  <a:lnTo>
                    <a:pt x="633359" y="24879"/>
                  </a:lnTo>
                  <a:lnTo>
                    <a:pt x="589372" y="13582"/>
                  </a:lnTo>
                  <a:lnTo>
                    <a:pt x="546384" y="5853"/>
                  </a:lnTo>
                  <a:lnTo>
                    <a:pt x="504463" y="1417"/>
                  </a:lnTo>
                  <a:lnTo>
                    <a:pt x="463676" y="0"/>
                  </a:lnTo>
                  <a:close/>
                </a:path>
              </a:pathLst>
            </a:custGeom>
            <a:solidFill>
              <a:srgbClr val="5A5C5B"/>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06" name="object 106"/>
            <p:cNvSpPr/>
            <p:nvPr/>
          </p:nvSpPr>
          <p:spPr>
            <a:xfrm>
              <a:off x="9502140" y="2645664"/>
              <a:ext cx="662940" cy="612775"/>
            </a:xfrm>
            <a:custGeom>
              <a:avLst/>
              <a:gdLst/>
              <a:ahLst/>
              <a:cxnLst/>
              <a:rect l="l" t="t" r="r" b="b"/>
              <a:pathLst>
                <a:path w="662940" h="612775">
                  <a:moveTo>
                    <a:pt x="11429" y="0"/>
                  </a:moveTo>
                  <a:lnTo>
                    <a:pt x="0" y="0"/>
                  </a:lnTo>
                  <a:lnTo>
                    <a:pt x="9534" y="72212"/>
                  </a:lnTo>
                  <a:lnTo>
                    <a:pt x="23344" y="138537"/>
                  </a:lnTo>
                  <a:lnTo>
                    <a:pt x="41053" y="199225"/>
                  </a:lnTo>
                  <a:lnTo>
                    <a:pt x="62289" y="254523"/>
                  </a:lnTo>
                  <a:lnTo>
                    <a:pt x="86675" y="304682"/>
                  </a:lnTo>
                  <a:lnTo>
                    <a:pt x="113837" y="349950"/>
                  </a:lnTo>
                  <a:lnTo>
                    <a:pt x="143400" y="390576"/>
                  </a:lnTo>
                  <a:lnTo>
                    <a:pt x="174989" y="426810"/>
                  </a:lnTo>
                  <a:lnTo>
                    <a:pt x="208231" y="458901"/>
                  </a:lnTo>
                  <a:lnTo>
                    <a:pt x="242749" y="487098"/>
                  </a:lnTo>
                  <a:lnTo>
                    <a:pt x="278169" y="511649"/>
                  </a:lnTo>
                  <a:lnTo>
                    <a:pt x="314116" y="532805"/>
                  </a:lnTo>
                  <a:lnTo>
                    <a:pt x="350216" y="550814"/>
                  </a:lnTo>
                  <a:lnTo>
                    <a:pt x="386094" y="565926"/>
                  </a:lnTo>
                  <a:lnTo>
                    <a:pt x="455684" y="588453"/>
                  </a:lnTo>
                  <a:lnTo>
                    <a:pt x="519888" y="602380"/>
                  </a:lnTo>
                  <a:lnTo>
                    <a:pt x="575708" y="609698"/>
                  </a:lnTo>
                  <a:lnTo>
                    <a:pt x="620145" y="612403"/>
                  </a:lnTo>
                  <a:lnTo>
                    <a:pt x="637158" y="612648"/>
                  </a:lnTo>
                  <a:lnTo>
                    <a:pt x="647830" y="612429"/>
                  </a:lnTo>
                  <a:lnTo>
                    <a:pt x="655954" y="611949"/>
                  </a:lnTo>
                  <a:lnTo>
                    <a:pt x="661126" y="611469"/>
                  </a:lnTo>
                  <a:lnTo>
                    <a:pt x="662939" y="611251"/>
                  </a:lnTo>
                  <a:lnTo>
                    <a:pt x="654012" y="537909"/>
                  </a:lnTo>
                  <a:lnTo>
                    <a:pt x="640215" y="470671"/>
                  </a:lnTo>
                  <a:lnTo>
                    <a:pt x="621991" y="409272"/>
                  </a:lnTo>
                  <a:lnTo>
                    <a:pt x="599785" y="353448"/>
                  </a:lnTo>
                  <a:lnTo>
                    <a:pt x="574040" y="302933"/>
                  </a:lnTo>
                  <a:lnTo>
                    <a:pt x="545200" y="257463"/>
                  </a:lnTo>
                  <a:lnTo>
                    <a:pt x="513709" y="216775"/>
                  </a:lnTo>
                  <a:lnTo>
                    <a:pt x="480011" y="180602"/>
                  </a:lnTo>
                  <a:lnTo>
                    <a:pt x="444549" y="148680"/>
                  </a:lnTo>
                  <a:lnTo>
                    <a:pt x="407767" y="120746"/>
                  </a:lnTo>
                  <a:lnTo>
                    <a:pt x="370110" y="96533"/>
                  </a:lnTo>
                  <a:lnTo>
                    <a:pt x="332020" y="75779"/>
                  </a:lnTo>
                  <a:lnTo>
                    <a:pt x="293942" y="58217"/>
                  </a:lnTo>
                  <a:lnTo>
                    <a:pt x="256319" y="43583"/>
                  </a:lnTo>
                  <a:lnTo>
                    <a:pt x="219595" y="31614"/>
                  </a:lnTo>
                  <a:lnTo>
                    <a:pt x="150620" y="14607"/>
                  </a:lnTo>
                  <a:lnTo>
                    <a:pt x="90568" y="5081"/>
                  </a:lnTo>
                  <a:lnTo>
                    <a:pt x="42987" y="917"/>
                  </a:lnTo>
                  <a:lnTo>
                    <a:pt x="11429" y="0"/>
                  </a:lnTo>
                  <a:close/>
                </a:path>
              </a:pathLst>
            </a:custGeom>
            <a:solidFill>
              <a:srgbClr val="7E5F52"/>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07" name="object 107"/>
            <p:cNvSpPr/>
            <p:nvPr/>
          </p:nvSpPr>
          <p:spPr>
            <a:xfrm>
              <a:off x="10031992" y="2423160"/>
              <a:ext cx="381000" cy="887094"/>
            </a:xfrm>
            <a:custGeom>
              <a:avLst/>
              <a:gdLst/>
              <a:ahLst/>
              <a:cxnLst/>
              <a:rect l="l" t="t" r="r" b="b"/>
              <a:pathLst>
                <a:path w="381000" h="887095">
                  <a:moveTo>
                    <a:pt x="178046" y="0"/>
                  </a:moveTo>
                  <a:lnTo>
                    <a:pt x="0" y="355151"/>
                  </a:lnTo>
                  <a:lnTo>
                    <a:pt x="29551" y="635984"/>
                  </a:lnTo>
                  <a:lnTo>
                    <a:pt x="140112" y="820566"/>
                  </a:lnTo>
                  <a:lnTo>
                    <a:pt x="205097" y="886967"/>
                  </a:lnTo>
                  <a:lnTo>
                    <a:pt x="380732" y="540549"/>
                  </a:lnTo>
                  <a:lnTo>
                    <a:pt x="351448" y="258746"/>
                  </a:lnTo>
                  <a:lnTo>
                    <a:pt x="242226" y="69312"/>
                  </a:lnTo>
                  <a:lnTo>
                    <a:pt x="178046" y="0"/>
                  </a:lnTo>
                  <a:close/>
                </a:path>
              </a:pathLst>
            </a:custGeom>
            <a:solidFill>
              <a:srgbClr val="A4A4A4"/>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08" name="object 108"/>
            <p:cNvSpPr/>
            <p:nvPr/>
          </p:nvSpPr>
          <p:spPr>
            <a:xfrm>
              <a:off x="10292207" y="2638044"/>
              <a:ext cx="622300" cy="650875"/>
            </a:xfrm>
            <a:custGeom>
              <a:avLst/>
              <a:gdLst/>
              <a:ahLst/>
              <a:cxnLst/>
              <a:rect l="l" t="t" r="r" b="b"/>
              <a:pathLst>
                <a:path w="622300" h="650875">
                  <a:moveTo>
                    <a:pt x="622300" y="0"/>
                  </a:moveTo>
                  <a:lnTo>
                    <a:pt x="238476" y="131468"/>
                  </a:lnTo>
                  <a:lnTo>
                    <a:pt x="56403" y="351853"/>
                  </a:lnTo>
                  <a:lnTo>
                    <a:pt x="1704" y="558998"/>
                  </a:lnTo>
                  <a:lnTo>
                    <a:pt x="0" y="650747"/>
                  </a:lnTo>
                  <a:lnTo>
                    <a:pt x="376001" y="523940"/>
                  </a:lnTo>
                  <a:lnTo>
                    <a:pt x="558942" y="303037"/>
                  </a:lnTo>
                  <a:lnTo>
                    <a:pt x="617987" y="93303"/>
                  </a:lnTo>
                  <a:lnTo>
                    <a:pt x="622300" y="0"/>
                  </a:lnTo>
                  <a:close/>
                </a:path>
              </a:pathLst>
            </a:custGeom>
            <a:solidFill>
              <a:srgbClr val="B17C48"/>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09" name="object 109"/>
            <p:cNvSpPr/>
            <p:nvPr/>
          </p:nvSpPr>
          <p:spPr>
            <a:xfrm>
              <a:off x="10393680" y="3057144"/>
              <a:ext cx="916305" cy="384175"/>
            </a:xfrm>
            <a:custGeom>
              <a:avLst/>
              <a:gdLst/>
              <a:ahLst/>
              <a:cxnLst/>
              <a:rect l="l" t="t" r="r" b="b"/>
              <a:pathLst>
                <a:path w="916304" h="384175">
                  <a:moveTo>
                    <a:pt x="464439" y="0"/>
                  </a:moveTo>
                  <a:lnTo>
                    <a:pt x="271908" y="33139"/>
                  </a:lnTo>
                  <a:lnTo>
                    <a:pt x="125587" y="106045"/>
                  </a:lnTo>
                  <a:lnTo>
                    <a:pt x="32581" y="178950"/>
                  </a:lnTo>
                  <a:lnTo>
                    <a:pt x="0" y="212089"/>
                  </a:lnTo>
                  <a:lnTo>
                    <a:pt x="48078" y="247920"/>
                  </a:lnTo>
                  <a:lnTo>
                    <a:pt x="95434" y="278985"/>
                  </a:lnTo>
                  <a:lnTo>
                    <a:pt x="142024" y="305519"/>
                  </a:lnTo>
                  <a:lnTo>
                    <a:pt x="187803" y="327757"/>
                  </a:lnTo>
                  <a:lnTo>
                    <a:pt x="232727" y="345932"/>
                  </a:lnTo>
                  <a:lnTo>
                    <a:pt x="276752" y="360277"/>
                  </a:lnTo>
                  <a:lnTo>
                    <a:pt x="319833" y="371028"/>
                  </a:lnTo>
                  <a:lnTo>
                    <a:pt x="361927" y="378417"/>
                  </a:lnTo>
                  <a:lnTo>
                    <a:pt x="402989" y="382679"/>
                  </a:lnTo>
                  <a:lnTo>
                    <a:pt x="442975" y="384047"/>
                  </a:lnTo>
                  <a:lnTo>
                    <a:pt x="636835" y="351127"/>
                  </a:lnTo>
                  <a:lnTo>
                    <a:pt x="786082" y="278701"/>
                  </a:lnTo>
                  <a:lnTo>
                    <a:pt x="882013" y="206275"/>
                  </a:lnTo>
                  <a:lnTo>
                    <a:pt x="915924" y="173354"/>
                  </a:lnTo>
                  <a:lnTo>
                    <a:pt x="866218" y="137146"/>
                  </a:lnTo>
                  <a:lnTo>
                    <a:pt x="817409" y="105777"/>
                  </a:lnTo>
                  <a:lnTo>
                    <a:pt x="769541" y="79007"/>
                  </a:lnTo>
                  <a:lnTo>
                    <a:pt x="722656" y="56592"/>
                  </a:lnTo>
                  <a:lnTo>
                    <a:pt x="676798" y="38290"/>
                  </a:lnTo>
                  <a:lnTo>
                    <a:pt x="632011" y="23859"/>
                  </a:lnTo>
                  <a:lnTo>
                    <a:pt x="588339" y="13057"/>
                  </a:lnTo>
                  <a:lnTo>
                    <a:pt x="545823" y="5641"/>
                  </a:lnTo>
                  <a:lnTo>
                    <a:pt x="504509" y="1370"/>
                  </a:lnTo>
                  <a:lnTo>
                    <a:pt x="464439" y="0"/>
                  </a:lnTo>
                  <a:close/>
                </a:path>
              </a:pathLst>
            </a:custGeom>
            <a:solidFill>
              <a:srgbClr val="D45716"/>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10" name="object 110"/>
            <p:cNvSpPr/>
            <p:nvPr/>
          </p:nvSpPr>
          <p:spPr>
            <a:xfrm>
              <a:off x="9078468" y="3297300"/>
              <a:ext cx="2371725" cy="787400"/>
            </a:xfrm>
            <a:custGeom>
              <a:avLst/>
              <a:gdLst/>
              <a:ahLst/>
              <a:cxnLst/>
              <a:rect l="l" t="t" r="r" b="b"/>
              <a:pathLst>
                <a:path w="2371725" h="787400">
                  <a:moveTo>
                    <a:pt x="2371344" y="753110"/>
                  </a:moveTo>
                  <a:lnTo>
                    <a:pt x="1420406" y="661492"/>
                  </a:lnTo>
                  <a:lnTo>
                    <a:pt x="1245895" y="666711"/>
                  </a:lnTo>
                  <a:lnTo>
                    <a:pt x="1242923" y="651827"/>
                  </a:lnTo>
                  <a:lnTo>
                    <a:pt x="1227937" y="551205"/>
                  </a:lnTo>
                  <a:lnTo>
                    <a:pt x="1220266" y="422884"/>
                  </a:lnTo>
                  <a:lnTo>
                    <a:pt x="1234059" y="299085"/>
                  </a:lnTo>
                  <a:lnTo>
                    <a:pt x="1259166" y="223761"/>
                  </a:lnTo>
                  <a:lnTo>
                    <a:pt x="1285049" y="171297"/>
                  </a:lnTo>
                  <a:lnTo>
                    <a:pt x="1307668" y="136410"/>
                  </a:lnTo>
                  <a:lnTo>
                    <a:pt x="1322997" y="113766"/>
                  </a:lnTo>
                  <a:lnTo>
                    <a:pt x="1327023" y="98044"/>
                  </a:lnTo>
                  <a:lnTo>
                    <a:pt x="1318818" y="86995"/>
                  </a:lnTo>
                  <a:lnTo>
                    <a:pt x="1305966" y="86042"/>
                  </a:lnTo>
                  <a:lnTo>
                    <a:pt x="1292402" y="93294"/>
                  </a:lnTo>
                  <a:lnTo>
                    <a:pt x="1282065" y="106807"/>
                  </a:lnTo>
                  <a:lnTo>
                    <a:pt x="1269619" y="125476"/>
                  </a:lnTo>
                  <a:lnTo>
                    <a:pt x="1249413" y="146024"/>
                  </a:lnTo>
                  <a:lnTo>
                    <a:pt x="1224546" y="161290"/>
                  </a:lnTo>
                  <a:lnTo>
                    <a:pt x="1198118" y="164084"/>
                  </a:lnTo>
                  <a:lnTo>
                    <a:pt x="1175778" y="137223"/>
                  </a:lnTo>
                  <a:lnTo>
                    <a:pt x="1159929" y="84569"/>
                  </a:lnTo>
                  <a:lnTo>
                    <a:pt x="1146162" y="30657"/>
                  </a:lnTo>
                  <a:lnTo>
                    <a:pt x="1130046" y="0"/>
                  </a:lnTo>
                  <a:lnTo>
                    <a:pt x="1116457" y="2768"/>
                  </a:lnTo>
                  <a:lnTo>
                    <a:pt x="1112494" y="27292"/>
                  </a:lnTo>
                  <a:lnTo>
                    <a:pt x="1115085" y="65138"/>
                  </a:lnTo>
                  <a:lnTo>
                    <a:pt x="1121156" y="107823"/>
                  </a:lnTo>
                  <a:lnTo>
                    <a:pt x="1118184" y="134289"/>
                  </a:lnTo>
                  <a:lnTo>
                    <a:pt x="1100734" y="132562"/>
                  </a:lnTo>
                  <a:lnTo>
                    <a:pt x="1076007" y="107543"/>
                  </a:lnTo>
                  <a:lnTo>
                    <a:pt x="1051179" y="64135"/>
                  </a:lnTo>
                  <a:lnTo>
                    <a:pt x="1030960" y="27533"/>
                  </a:lnTo>
                  <a:lnTo>
                    <a:pt x="1015441" y="15011"/>
                  </a:lnTo>
                  <a:lnTo>
                    <a:pt x="1004785" y="17081"/>
                  </a:lnTo>
                  <a:lnTo>
                    <a:pt x="999236" y="24257"/>
                  </a:lnTo>
                  <a:lnTo>
                    <a:pt x="1008164" y="49060"/>
                  </a:lnTo>
                  <a:lnTo>
                    <a:pt x="1052322" y="139522"/>
                  </a:lnTo>
                  <a:lnTo>
                    <a:pt x="1060196" y="162179"/>
                  </a:lnTo>
                  <a:lnTo>
                    <a:pt x="1042949" y="149669"/>
                  </a:lnTo>
                  <a:lnTo>
                    <a:pt x="977087" y="83121"/>
                  </a:lnTo>
                  <a:lnTo>
                    <a:pt x="958215" y="68961"/>
                  </a:lnTo>
                  <a:lnTo>
                    <a:pt x="950976" y="72212"/>
                  </a:lnTo>
                  <a:lnTo>
                    <a:pt x="945451" y="78905"/>
                  </a:lnTo>
                  <a:lnTo>
                    <a:pt x="945527" y="91071"/>
                  </a:lnTo>
                  <a:lnTo>
                    <a:pt x="955167" y="110744"/>
                  </a:lnTo>
                  <a:lnTo>
                    <a:pt x="977582" y="137883"/>
                  </a:lnTo>
                  <a:lnTo>
                    <a:pt x="1006055" y="167030"/>
                  </a:lnTo>
                  <a:lnTo>
                    <a:pt x="1029817" y="191808"/>
                  </a:lnTo>
                  <a:lnTo>
                    <a:pt x="1038098" y="205867"/>
                  </a:lnTo>
                  <a:lnTo>
                    <a:pt x="1026464" y="203187"/>
                  </a:lnTo>
                  <a:lnTo>
                    <a:pt x="978839" y="172275"/>
                  </a:lnTo>
                  <a:lnTo>
                    <a:pt x="958215" y="164084"/>
                  </a:lnTo>
                  <a:lnTo>
                    <a:pt x="948423" y="167805"/>
                  </a:lnTo>
                  <a:lnTo>
                    <a:pt x="949159" y="179793"/>
                  </a:lnTo>
                  <a:lnTo>
                    <a:pt x="960424" y="197040"/>
                  </a:lnTo>
                  <a:lnTo>
                    <a:pt x="982218" y="216535"/>
                  </a:lnTo>
                  <a:lnTo>
                    <a:pt x="1008913" y="232676"/>
                  </a:lnTo>
                  <a:lnTo>
                    <a:pt x="1041425" y="252730"/>
                  </a:lnTo>
                  <a:lnTo>
                    <a:pt x="1073073" y="279666"/>
                  </a:lnTo>
                  <a:lnTo>
                    <a:pt x="1097178" y="316484"/>
                  </a:lnTo>
                  <a:lnTo>
                    <a:pt x="1107059" y="366141"/>
                  </a:lnTo>
                  <a:lnTo>
                    <a:pt x="1104201" y="457708"/>
                  </a:lnTo>
                  <a:lnTo>
                    <a:pt x="1096962" y="565391"/>
                  </a:lnTo>
                  <a:lnTo>
                    <a:pt x="1089520" y="655053"/>
                  </a:lnTo>
                  <a:lnTo>
                    <a:pt x="1088021" y="671423"/>
                  </a:lnTo>
                  <a:lnTo>
                    <a:pt x="669747" y="683920"/>
                  </a:lnTo>
                  <a:lnTo>
                    <a:pt x="177050" y="749414"/>
                  </a:lnTo>
                  <a:lnTo>
                    <a:pt x="0" y="787019"/>
                  </a:lnTo>
                  <a:lnTo>
                    <a:pt x="747382" y="726922"/>
                  </a:lnTo>
                  <a:lnTo>
                    <a:pt x="1520659" y="721347"/>
                  </a:lnTo>
                  <a:lnTo>
                    <a:pt x="2126437" y="740143"/>
                  </a:lnTo>
                  <a:lnTo>
                    <a:pt x="2371344" y="753110"/>
                  </a:lnTo>
                  <a:close/>
                </a:path>
              </a:pathLst>
            </a:custGeom>
            <a:solidFill>
              <a:srgbClr val="40404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grpSp>
      <p:sp>
        <p:nvSpPr>
          <p:cNvPr id="111" name="object 111"/>
          <p:cNvSpPr txBox="1"/>
          <p:nvPr/>
        </p:nvSpPr>
        <p:spPr>
          <a:xfrm>
            <a:off x="7011923" y="2379345"/>
            <a:ext cx="371951" cy="113493"/>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Innovate</a:t>
            </a:r>
            <a:endParaRPr kumimoji="0" sz="67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grpSp>
        <p:nvGrpSpPr>
          <p:cNvPr id="112" name="object 112"/>
          <p:cNvGrpSpPr/>
          <p:nvPr/>
        </p:nvGrpSpPr>
        <p:grpSpPr>
          <a:xfrm>
            <a:off x="26287" y="2050541"/>
            <a:ext cx="9024938" cy="1157288"/>
            <a:chOff x="35050" y="2734055"/>
            <a:chExt cx="12033250" cy="1543050"/>
          </a:xfrm>
        </p:grpSpPr>
        <p:sp>
          <p:nvSpPr>
            <p:cNvPr id="113" name="object 113"/>
            <p:cNvSpPr/>
            <p:nvPr/>
          </p:nvSpPr>
          <p:spPr>
            <a:xfrm>
              <a:off x="9615551" y="2734055"/>
              <a:ext cx="1195705" cy="368300"/>
            </a:xfrm>
            <a:custGeom>
              <a:avLst/>
              <a:gdLst/>
              <a:ahLst/>
              <a:cxnLst/>
              <a:rect l="l" t="t" r="r" b="b"/>
              <a:pathLst>
                <a:path w="1195704" h="368300">
                  <a:moveTo>
                    <a:pt x="100457" y="69723"/>
                  </a:moveTo>
                  <a:lnTo>
                    <a:pt x="78727" y="48133"/>
                  </a:lnTo>
                  <a:lnTo>
                    <a:pt x="57023" y="26543"/>
                  </a:lnTo>
                  <a:lnTo>
                    <a:pt x="0" y="86233"/>
                  </a:lnTo>
                  <a:lnTo>
                    <a:pt x="44577" y="129413"/>
                  </a:lnTo>
                  <a:lnTo>
                    <a:pt x="54229" y="119253"/>
                  </a:lnTo>
                  <a:lnTo>
                    <a:pt x="21463" y="87503"/>
                  </a:lnTo>
                  <a:lnTo>
                    <a:pt x="36957" y="70993"/>
                  </a:lnTo>
                  <a:lnTo>
                    <a:pt x="66421" y="100203"/>
                  </a:lnTo>
                  <a:lnTo>
                    <a:pt x="75946" y="90043"/>
                  </a:lnTo>
                  <a:lnTo>
                    <a:pt x="55854" y="70993"/>
                  </a:lnTo>
                  <a:lnTo>
                    <a:pt x="46482" y="62103"/>
                  </a:lnTo>
                  <a:lnTo>
                    <a:pt x="59182" y="48133"/>
                  </a:lnTo>
                  <a:lnTo>
                    <a:pt x="90805" y="79883"/>
                  </a:lnTo>
                  <a:lnTo>
                    <a:pt x="100457" y="69723"/>
                  </a:lnTo>
                  <a:close/>
                </a:path>
                <a:path w="1195704" h="368300">
                  <a:moveTo>
                    <a:pt x="133477" y="133223"/>
                  </a:moveTo>
                  <a:lnTo>
                    <a:pt x="124231" y="124333"/>
                  </a:lnTo>
                  <a:lnTo>
                    <a:pt x="120269" y="120523"/>
                  </a:lnTo>
                  <a:lnTo>
                    <a:pt x="100965" y="124333"/>
                  </a:lnTo>
                  <a:lnTo>
                    <a:pt x="104775" y="105283"/>
                  </a:lnTo>
                  <a:lnTo>
                    <a:pt x="91059" y="91313"/>
                  </a:lnTo>
                  <a:lnTo>
                    <a:pt x="85725" y="126873"/>
                  </a:lnTo>
                  <a:lnTo>
                    <a:pt x="49149" y="133223"/>
                  </a:lnTo>
                  <a:lnTo>
                    <a:pt x="62230" y="145923"/>
                  </a:lnTo>
                  <a:lnTo>
                    <a:pt x="83820" y="142113"/>
                  </a:lnTo>
                  <a:lnTo>
                    <a:pt x="79629" y="163703"/>
                  </a:lnTo>
                  <a:lnTo>
                    <a:pt x="93472" y="176403"/>
                  </a:lnTo>
                  <a:lnTo>
                    <a:pt x="99021" y="142113"/>
                  </a:lnTo>
                  <a:lnTo>
                    <a:pt x="99441" y="139573"/>
                  </a:lnTo>
                  <a:lnTo>
                    <a:pt x="133477" y="133223"/>
                  </a:lnTo>
                  <a:close/>
                </a:path>
                <a:path w="1195704" h="368300">
                  <a:moveTo>
                    <a:pt x="173355" y="173863"/>
                  </a:moveTo>
                  <a:lnTo>
                    <a:pt x="170942" y="167513"/>
                  </a:lnTo>
                  <a:lnTo>
                    <a:pt x="168465" y="164973"/>
                  </a:lnTo>
                  <a:lnTo>
                    <a:pt x="165989" y="162433"/>
                  </a:lnTo>
                  <a:lnTo>
                    <a:pt x="163195" y="159893"/>
                  </a:lnTo>
                  <a:lnTo>
                    <a:pt x="160020" y="158623"/>
                  </a:lnTo>
                  <a:lnTo>
                    <a:pt x="158115" y="157975"/>
                  </a:lnTo>
                  <a:lnTo>
                    <a:pt x="158115" y="175133"/>
                  </a:lnTo>
                  <a:lnTo>
                    <a:pt x="157607" y="182753"/>
                  </a:lnTo>
                  <a:lnTo>
                    <a:pt x="155194" y="186563"/>
                  </a:lnTo>
                  <a:lnTo>
                    <a:pt x="150876" y="190373"/>
                  </a:lnTo>
                  <a:lnTo>
                    <a:pt x="146304" y="195453"/>
                  </a:lnTo>
                  <a:lnTo>
                    <a:pt x="141986" y="197993"/>
                  </a:lnTo>
                  <a:lnTo>
                    <a:pt x="138303" y="199263"/>
                  </a:lnTo>
                  <a:lnTo>
                    <a:pt x="134493" y="199263"/>
                  </a:lnTo>
                  <a:lnTo>
                    <a:pt x="131318" y="197993"/>
                  </a:lnTo>
                  <a:lnTo>
                    <a:pt x="125984" y="192913"/>
                  </a:lnTo>
                  <a:lnTo>
                    <a:pt x="124841" y="189103"/>
                  </a:lnTo>
                  <a:lnTo>
                    <a:pt x="125095" y="185293"/>
                  </a:lnTo>
                  <a:lnTo>
                    <a:pt x="140589" y="164973"/>
                  </a:lnTo>
                  <a:lnTo>
                    <a:pt x="148336" y="164973"/>
                  </a:lnTo>
                  <a:lnTo>
                    <a:pt x="151638" y="166243"/>
                  </a:lnTo>
                  <a:lnTo>
                    <a:pt x="154432" y="168783"/>
                  </a:lnTo>
                  <a:lnTo>
                    <a:pt x="156972" y="171323"/>
                  </a:lnTo>
                  <a:lnTo>
                    <a:pt x="158115" y="175133"/>
                  </a:lnTo>
                  <a:lnTo>
                    <a:pt x="158115" y="157975"/>
                  </a:lnTo>
                  <a:lnTo>
                    <a:pt x="156337" y="157353"/>
                  </a:lnTo>
                  <a:lnTo>
                    <a:pt x="152781" y="156083"/>
                  </a:lnTo>
                  <a:lnTo>
                    <a:pt x="149225" y="156083"/>
                  </a:lnTo>
                  <a:lnTo>
                    <a:pt x="145796" y="157353"/>
                  </a:lnTo>
                  <a:lnTo>
                    <a:pt x="151892" y="151003"/>
                  </a:lnTo>
                  <a:lnTo>
                    <a:pt x="141351" y="140843"/>
                  </a:lnTo>
                  <a:lnTo>
                    <a:pt x="84328" y="199263"/>
                  </a:lnTo>
                  <a:lnTo>
                    <a:pt x="95631" y="210693"/>
                  </a:lnTo>
                  <a:lnTo>
                    <a:pt x="116459" y="189103"/>
                  </a:lnTo>
                  <a:lnTo>
                    <a:pt x="116332" y="192913"/>
                  </a:lnTo>
                  <a:lnTo>
                    <a:pt x="133858" y="214503"/>
                  </a:lnTo>
                  <a:lnTo>
                    <a:pt x="141097" y="213233"/>
                  </a:lnTo>
                  <a:lnTo>
                    <a:pt x="148463" y="213233"/>
                  </a:lnTo>
                  <a:lnTo>
                    <a:pt x="155575" y="209423"/>
                  </a:lnTo>
                  <a:lnTo>
                    <a:pt x="162433" y="201803"/>
                  </a:lnTo>
                  <a:lnTo>
                    <a:pt x="165125" y="199263"/>
                  </a:lnTo>
                  <a:lnTo>
                    <a:pt x="169164" y="195453"/>
                  </a:lnTo>
                  <a:lnTo>
                    <a:pt x="172593" y="187833"/>
                  </a:lnTo>
                  <a:lnTo>
                    <a:pt x="173355" y="173863"/>
                  </a:lnTo>
                  <a:close/>
                </a:path>
                <a:path w="1195704" h="368300">
                  <a:moveTo>
                    <a:pt x="220599" y="224663"/>
                  </a:moveTo>
                  <a:lnTo>
                    <a:pt x="189484" y="195453"/>
                  </a:lnTo>
                  <a:lnTo>
                    <a:pt x="184531" y="196723"/>
                  </a:lnTo>
                  <a:lnTo>
                    <a:pt x="179324" y="199263"/>
                  </a:lnTo>
                  <a:lnTo>
                    <a:pt x="187833" y="210693"/>
                  </a:lnTo>
                  <a:lnTo>
                    <a:pt x="190373" y="209423"/>
                  </a:lnTo>
                  <a:lnTo>
                    <a:pt x="196342" y="209423"/>
                  </a:lnTo>
                  <a:lnTo>
                    <a:pt x="198374" y="210693"/>
                  </a:lnTo>
                  <a:lnTo>
                    <a:pt x="200406" y="213233"/>
                  </a:lnTo>
                  <a:lnTo>
                    <a:pt x="203327" y="215773"/>
                  </a:lnTo>
                  <a:lnTo>
                    <a:pt x="204851" y="218313"/>
                  </a:lnTo>
                  <a:lnTo>
                    <a:pt x="205105" y="219583"/>
                  </a:lnTo>
                  <a:lnTo>
                    <a:pt x="205232" y="222123"/>
                  </a:lnTo>
                  <a:lnTo>
                    <a:pt x="204216" y="224663"/>
                  </a:lnTo>
                  <a:lnTo>
                    <a:pt x="202184" y="225933"/>
                  </a:lnTo>
                  <a:lnTo>
                    <a:pt x="201041" y="227203"/>
                  </a:lnTo>
                  <a:lnTo>
                    <a:pt x="198247" y="225933"/>
                  </a:lnTo>
                  <a:lnTo>
                    <a:pt x="193929" y="223545"/>
                  </a:lnTo>
                  <a:lnTo>
                    <a:pt x="193929" y="234823"/>
                  </a:lnTo>
                  <a:lnTo>
                    <a:pt x="191770" y="237363"/>
                  </a:lnTo>
                  <a:lnTo>
                    <a:pt x="189103" y="239903"/>
                  </a:lnTo>
                  <a:lnTo>
                    <a:pt x="187198" y="241173"/>
                  </a:lnTo>
                  <a:lnTo>
                    <a:pt x="186055" y="242443"/>
                  </a:lnTo>
                  <a:lnTo>
                    <a:pt x="184150" y="242443"/>
                  </a:lnTo>
                  <a:lnTo>
                    <a:pt x="181991" y="243713"/>
                  </a:lnTo>
                  <a:lnTo>
                    <a:pt x="179705" y="242443"/>
                  </a:lnTo>
                  <a:lnTo>
                    <a:pt x="176530" y="242443"/>
                  </a:lnTo>
                  <a:lnTo>
                    <a:pt x="173990" y="241173"/>
                  </a:lnTo>
                  <a:lnTo>
                    <a:pt x="171958" y="239903"/>
                  </a:lnTo>
                  <a:lnTo>
                    <a:pt x="170180" y="237363"/>
                  </a:lnTo>
                  <a:lnTo>
                    <a:pt x="169164" y="236093"/>
                  </a:lnTo>
                  <a:lnTo>
                    <a:pt x="169037" y="231013"/>
                  </a:lnTo>
                  <a:lnTo>
                    <a:pt x="171323" y="227203"/>
                  </a:lnTo>
                  <a:lnTo>
                    <a:pt x="172847" y="225933"/>
                  </a:lnTo>
                  <a:lnTo>
                    <a:pt x="178943" y="225933"/>
                  </a:lnTo>
                  <a:lnTo>
                    <a:pt x="181610" y="227203"/>
                  </a:lnTo>
                  <a:lnTo>
                    <a:pt x="189230" y="232283"/>
                  </a:lnTo>
                  <a:lnTo>
                    <a:pt x="192024" y="233553"/>
                  </a:lnTo>
                  <a:lnTo>
                    <a:pt x="193929" y="234823"/>
                  </a:lnTo>
                  <a:lnTo>
                    <a:pt x="193929" y="223545"/>
                  </a:lnTo>
                  <a:lnTo>
                    <a:pt x="193675" y="223393"/>
                  </a:lnTo>
                  <a:lnTo>
                    <a:pt x="187452" y="219583"/>
                  </a:lnTo>
                  <a:lnTo>
                    <a:pt x="182880" y="217043"/>
                  </a:lnTo>
                  <a:lnTo>
                    <a:pt x="178943" y="214503"/>
                  </a:lnTo>
                  <a:lnTo>
                    <a:pt x="176022" y="213233"/>
                  </a:lnTo>
                  <a:lnTo>
                    <a:pt x="172974" y="211963"/>
                  </a:lnTo>
                  <a:lnTo>
                    <a:pt x="169926" y="211963"/>
                  </a:lnTo>
                  <a:lnTo>
                    <a:pt x="166878" y="213233"/>
                  </a:lnTo>
                  <a:lnTo>
                    <a:pt x="163957" y="213233"/>
                  </a:lnTo>
                  <a:lnTo>
                    <a:pt x="161290" y="215773"/>
                  </a:lnTo>
                  <a:lnTo>
                    <a:pt x="159004" y="218313"/>
                  </a:lnTo>
                  <a:lnTo>
                    <a:pt x="155448" y="222123"/>
                  </a:lnTo>
                  <a:lnTo>
                    <a:pt x="153797" y="225933"/>
                  </a:lnTo>
                  <a:lnTo>
                    <a:pt x="154051" y="231013"/>
                  </a:lnTo>
                  <a:lnTo>
                    <a:pt x="154178" y="234823"/>
                  </a:lnTo>
                  <a:lnTo>
                    <a:pt x="156464" y="239903"/>
                  </a:lnTo>
                  <a:lnTo>
                    <a:pt x="160909" y="243713"/>
                  </a:lnTo>
                  <a:lnTo>
                    <a:pt x="163322" y="246253"/>
                  </a:lnTo>
                  <a:lnTo>
                    <a:pt x="166116" y="248793"/>
                  </a:lnTo>
                  <a:lnTo>
                    <a:pt x="169291" y="250063"/>
                  </a:lnTo>
                  <a:lnTo>
                    <a:pt x="172339" y="251333"/>
                  </a:lnTo>
                  <a:lnTo>
                    <a:pt x="179324" y="251333"/>
                  </a:lnTo>
                  <a:lnTo>
                    <a:pt x="179070" y="252603"/>
                  </a:lnTo>
                  <a:lnTo>
                    <a:pt x="178562" y="252603"/>
                  </a:lnTo>
                  <a:lnTo>
                    <a:pt x="176403" y="257683"/>
                  </a:lnTo>
                  <a:lnTo>
                    <a:pt x="187579" y="267843"/>
                  </a:lnTo>
                  <a:lnTo>
                    <a:pt x="188595" y="265303"/>
                  </a:lnTo>
                  <a:lnTo>
                    <a:pt x="189738" y="262763"/>
                  </a:lnTo>
                  <a:lnTo>
                    <a:pt x="192532" y="258953"/>
                  </a:lnTo>
                  <a:lnTo>
                    <a:pt x="194945" y="255143"/>
                  </a:lnTo>
                  <a:lnTo>
                    <a:pt x="198628" y="251333"/>
                  </a:lnTo>
                  <a:lnTo>
                    <a:pt x="206324" y="243713"/>
                  </a:lnTo>
                  <a:lnTo>
                    <a:pt x="211455" y="238633"/>
                  </a:lnTo>
                  <a:lnTo>
                    <a:pt x="216281" y="233553"/>
                  </a:lnTo>
                  <a:lnTo>
                    <a:pt x="218948" y="229743"/>
                  </a:lnTo>
                  <a:lnTo>
                    <a:pt x="219710" y="227203"/>
                  </a:lnTo>
                  <a:lnTo>
                    <a:pt x="220599" y="224663"/>
                  </a:lnTo>
                  <a:close/>
                </a:path>
                <a:path w="1195704" h="368300">
                  <a:moveTo>
                    <a:pt x="270256" y="270383"/>
                  </a:moveTo>
                  <a:lnTo>
                    <a:pt x="269875" y="267843"/>
                  </a:lnTo>
                  <a:lnTo>
                    <a:pt x="268605" y="265303"/>
                  </a:lnTo>
                  <a:lnTo>
                    <a:pt x="267462" y="262763"/>
                  </a:lnTo>
                  <a:lnTo>
                    <a:pt x="265684" y="260223"/>
                  </a:lnTo>
                  <a:lnTo>
                    <a:pt x="263144" y="257683"/>
                  </a:lnTo>
                  <a:lnTo>
                    <a:pt x="257556" y="251333"/>
                  </a:lnTo>
                  <a:lnTo>
                    <a:pt x="250571" y="250063"/>
                  </a:lnTo>
                  <a:lnTo>
                    <a:pt x="242189" y="251333"/>
                  </a:lnTo>
                  <a:lnTo>
                    <a:pt x="248285" y="244983"/>
                  </a:lnTo>
                  <a:lnTo>
                    <a:pt x="237744" y="234823"/>
                  </a:lnTo>
                  <a:lnTo>
                    <a:pt x="196469" y="276733"/>
                  </a:lnTo>
                  <a:lnTo>
                    <a:pt x="207772" y="288163"/>
                  </a:lnTo>
                  <a:lnTo>
                    <a:pt x="226441" y="269113"/>
                  </a:lnTo>
                  <a:lnTo>
                    <a:pt x="234442" y="260223"/>
                  </a:lnTo>
                  <a:lnTo>
                    <a:pt x="236728" y="260223"/>
                  </a:lnTo>
                  <a:lnTo>
                    <a:pt x="239014" y="258953"/>
                  </a:lnTo>
                  <a:lnTo>
                    <a:pt x="241554" y="257683"/>
                  </a:lnTo>
                  <a:lnTo>
                    <a:pt x="244094" y="258953"/>
                  </a:lnTo>
                  <a:lnTo>
                    <a:pt x="246634" y="258953"/>
                  </a:lnTo>
                  <a:lnTo>
                    <a:pt x="248920" y="260223"/>
                  </a:lnTo>
                  <a:lnTo>
                    <a:pt x="250825" y="261493"/>
                  </a:lnTo>
                  <a:lnTo>
                    <a:pt x="252349" y="264033"/>
                  </a:lnTo>
                  <a:lnTo>
                    <a:pt x="253365" y="265303"/>
                  </a:lnTo>
                  <a:lnTo>
                    <a:pt x="253746" y="266573"/>
                  </a:lnTo>
                  <a:lnTo>
                    <a:pt x="254000" y="269113"/>
                  </a:lnTo>
                  <a:lnTo>
                    <a:pt x="253746" y="270383"/>
                  </a:lnTo>
                  <a:lnTo>
                    <a:pt x="252984" y="272923"/>
                  </a:lnTo>
                  <a:lnTo>
                    <a:pt x="252095" y="274193"/>
                  </a:lnTo>
                  <a:lnTo>
                    <a:pt x="249555" y="276733"/>
                  </a:lnTo>
                  <a:lnTo>
                    <a:pt x="244983" y="281813"/>
                  </a:lnTo>
                  <a:lnTo>
                    <a:pt x="223901" y="303403"/>
                  </a:lnTo>
                  <a:lnTo>
                    <a:pt x="235204" y="314833"/>
                  </a:lnTo>
                  <a:lnTo>
                    <a:pt x="260858" y="288163"/>
                  </a:lnTo>
                  <a:lnTo>
                    <a:pt x="264033" y="284353"/>
                  </a:lnTo>
                  <a:lnTo>
                    <a:pt x="266319" y="281813"/>
                  </a:lnTo>
                  <a:lnTo>
                    <a:pt x="268859" y="278003"/>
                  </a:lnTo>
                  <a:lnTo>
                    <a:pt x="269748" y="275463"/>
                  </a:lnTo>
                  <a:lnTo>
                    <a:pt x="270256" y="270383"/>
                  </a:lnTo>
                  <a:close/>
                </a:path>
                <a:path w="1195704" h="368300">
                  <a:moveTo>
                    <a:pt x="342773" y="304673"/>
                  </a:moveTo>
                  <a:lnTo>
                    <a:pt x="331597" y="294513"/>
                  </a:lnTo>
                  <a:lnTo>
                    <a:pt x="311023" y="314833"/>
                  </a:lnTo>
                  <a:lnTo>
                    <a:pt x="311404" y="308483"/>
                  </a:lnTo>
                  <a:lnTo>
                    <a:pt x="310108" y="304673"/>
                  </a:lnTo>
                  <a:lnTo>
                    <a:pt x="309245" y="302133"/>
                  </a:lnTo>
                  <a:lnTo>
                    <a:pt x="303022" y="295757"/>
                  </a:lnTo>
                  <a:lnTo>
                    <a:pt x="303022" y="314833"/>
                  </a:lnTo>
                  <a:lnTo>
                    <a:pt x="302641" y="318643"/>
                  </a:lnTo>
                  <a:lnTo>
                    <a:pt x="302387" y="322453"/>
                  </a:lnTo>
                  <a:lnTo>
                    <a:pt x="299847" y="327533"/>
                  </a:lnTo>
                  <a:lnTo>
                    <a:pt x="295021" y="331343"/>
                  </a:lnTo>
                  <a:lnTo>
                    <a:pt x="290830" y="336423"/>
                  </a:lnTo>
                  <a:lnTo>
                    <a:pt x="286766" y="338963"/>
                  </a:lnTo>
                  <a:lnTo>
                    <a:pt x="278765" y="338963"/>
                  </a:lnTo>
                  <a:lnTo>
                    <a:pt x="275590" y="337693"/>
                  </a:lnTo>
                  <a:lnTo>
                    <a:pt x="272923" y="336423"/>
                  </a:lnTo>
                  <a:lnTo>
                    <a:pt x="269748" y="332613"/>
                  </a:lnTo>
                  <a:lnTo>
                    <a:pt x="268605" y="328803"/>
                  </a:lnTo>
                  <a:lnTo>
                    <a:pt x="269621" y="323723"/>
                  </a:lnTo>
                  <a:lnTo>
                    <a:pt x="285369" y="305943"/>
                  </a:lnTo>
                  <a:lnTo>
                    <a:pt x="289306" y="305943"/>
                  </a:lnTo>
                  <a:lnTo>
                    <a:pt x="293116" y="304673"/>
                  </a:lnTo>
                  <a:lnTo>
                    <a:pt x="296418" y="305943"/>
                  </a:lnTo>
                  <a:lnTo>
                    <a:pt x="301752" y="311023"/>
                  </a:lnTo>
                  <a:lnTo>
                    <a:pt x="303022" y="314833"/>
                  </a:lnTo>
                  <a:lnTo>
                    <a:pt x="303022" y="295757"/>
                  </a:lnTo>
                  <a:lnTo>
                    <a:pt x="299339" y="291973"/>
                  </a:lnTo>
                  <a:lnTo>
                    <a:pt x="293243" y="289433"/>
                  </a:lnTo>
                  <a:lnTo>
                    <a:pt x="286131" y="290703"/>
                  </a:lnTo>
                  <a:lnTo>
                    <a:pt x="279146" y="290703"/>
                  </a:lnTo>
                  <a:lnTo>
                    <a:pt x="272161" y="294513"/>
                  </a:lnTo>
                  <a:lnTo>
                    <a:pt x="265049" y="302133"/>
                  </a:lnTo>
                  <a:lnTo>
                    <a:pt x="258318" y="308483"/>
                  </a:lnTo>
                  <a:lnTo>
                    <a:pt x="254635" y="316103"/>
                  </a:lnTo>
                  <a:lnTo>
                    <a:pt x="254254" y="323723"/>
                  </a:lnTo>
                  <a:lnTo>
                    <a:pt x="254000" y="331343"/>
                  </a:lnTo>
                  <a:lnTo>
                    <a:pt x="256286" y="336423"/>
                  </a:lnTo>
                  <a:lnTo>
                    <a:pt x="263525" y="344043"/>
                  </a:lnTo>
                  <a:lnTo>
                    <a:pt x="266446" y="345313"/>
                  </a:lnTo>
                  <a:lnTo>
                    <a:pt x="273558" y="347853"/>
                  </a:lnTo>
                  <a:lnTo>
                    <a:pt x="281432" y="347853"/>
                  </a:lnTo>
                  <a:lnTo>
                    <a:pt x="275336" y="352933"/>
                  </a:lnTo>
                  <a:lnTo>
                    <a:pt x="285750" y="363093"/>
                  </a:lnTo>
                  <a:lnTo>
                    <a:pt x="309295" y="338963"/>
                  </a:lnTo>
                  <a:lnTo>
                    <a:pt x="332854" y="314833"/>
                  </a:lnTo>
                  <a:lnTo>
                    <a:pt x="342773" y="304673"/>
                  </a:lnTo>
                  <a:close/>
                </a:path>
                <a:path w="1195704" h="368300">
                  <a:moveTo>
                    <a:pt x="886460" y="356870"/>
                  </a:moveTo>
                  <a:lnTo>
                    <a:pt x="827913" y="299720"/>
                  </a:lnTo>
                  <a:lnTo>
                    <a:pt x="816356" y="311150"/>
                  </a:lnTo>
                  <a:lnTo>
                    <a:pt x="874903" y="368300"/>
                  </a:lnTo>
                  <a:lnTo>
                    <a:pt x="886460" y="356870"/>
                  </a:lnTo>
                  <a:close/>
                </a:path>
                <a:path w="1195704" h="368300">
                  <a:moveTo>
                    <a:pt x="935101" y="307340"/>
                  </a:moveTo>
                  <a:lnTo>
                    <a:pt x="915377" y="288290"/>
                  </a:lnTo>
                  <a:lnTo>
                    <a:pt x="908812" y="281940"/>
                  </a:lnTo>
                  <a:lnTo>
                    <a:pt x="905510" y="278130"/>
                  </a:lnTo>
                  <a:lnTo>
                    <a:pt x="902843" y="275590"/>
                  </a:lnTo>
                  <a:lnTo>
                    <a:pt x="898525" y="273050"/>
                  </a:lnTo>
                  <a:lnTo>
                    <a:pt x="896239" y="273050"/>
                  </a:lnTo>
                  <a:lnTo>
                    <a:pt x="891413" y="271780"/>
                  </a:lnTo>
                  <a:lnTo>
                    <a:pt x="888746" y="273050"/>
                  </a:lnTo>
                  <a:lnTo>
                    <a:pt x="885825" y="273050"/>
                  </a:lnTo>
                  <a:lnTo>
                    <a:pt x="882904" y="274320"/>
                  </a:lnTo>
                  <a:lnTo>
                    <a:pt x="880237" y="276860"/>
                  </a:lnTo>
                  <a:lnTo>
                    <a:pt x="877824" y="279400"/>
                  </a:lnTo>
                  <a:lnTo>
                    <a:pt x="872363" y="284480"/>
                  </a:lnTo>
                  <a:lnTo>
                    <a:pt x="870204" y="292100"/>
                  </a:lnTo>
                  <a:lnTo>
                    <a:pt x="871347" y="299720"/>
                  </a:lnTo>
                  <a:lnTo>
                    <a:pt x="865124" y="294640"/>
                  </a:lnTo>
                  <a:lnTo>
                    <a:pt x="854964" y="304800"/>
                  </a:lnTo>
                  <a:lnTo>
                    <a:pt x="897382" y="345440"/>
                  </a:lnTo>
                  <a:lnTo>
                    <a:pt x="908431" y="335280"/>
                  </a:lnTo>
                  <a:lnTo>
                    <a:pt x="884428" y="311150"/>
                  </a:lnTo>
                  <a:lnTo>
                    <a:pt x="881507" y="307340"/>
                  </a:lnTo>
                  <a:lnTo>
                    <a:pt x="880237" y="306070"/>
                  </a:lnTo>
                  <a:lnTo>
                    <a:pt x="879094" y="303530"/>
                  </a:lnTo>
                  <a:lnTo>
                    <a:pt x="878713" y="300990"/>
                  </a:lnTo>
                  <a:lnTo>
                    <a:pt x="878903" y="299720"/>
                  </a:lnTo>
                  <a:lnTo>
                    <a:pt x="879094" y="298450"/>
                  </a:lnTo>
                  <a:lnTo>
                    <a:pt x="879602" y="295910"/>
                  </a:lnTo>
                  <a:lnTo>
                    <a:pt x="880745" y="293370"/>
                  </a:lnTo>
                  <a:lnTo>
                    <a:pt x="882650" y="292100"/>
                  </a:lnTo>
                  <a:lnTo>
                    <a:pt x="884047" y="289560"/>
                  </a:lnTo>
                  <a:lnTo>
                    <a:pt x="885698" y="289560"/>
                  </a:lnTo>
                  <a:lnTo>
                    <a:pt x="887603" y="288290"/>
                  </a:lnTo>
                  <a:lnTo>
                    <a:pt x="891159" y="288290"/>
                  </a:lnTo>
                  <a:lnTo>
                    <a:pt x="894715" y="290830"/>
                  </a:lnTo>
                  <a:lnTo>
                    <a:pt x="898017" y="293370"/>
                  </a:lnTo>
                  <a:lnTo>
                    <a:pt x="924179" y="318770"/>
                  </a:lnTo>
                  <a:lnTo>
                    <a:pt x="935101" y="307340"/>
                  </a:lnTo>
                  <a:close/>
                </a:path>
                <a:path w="1195704" h="368300">
                  <a:moveTo>
                    <a:pt x="965581" y="274320"/>
                  </a:moveTo>
                  <a:lnTo>
                    <a:pt x="955929" y="266700"/>
                  </a:lnTo>
                  <a:lnTo>
                    <a:pt x="953643" y="271780"/>
                  </a:lnTo>
                  <a:lnTo>
                    <a:pt x="951865" y="273050"/>
                  </a:lnTo>
                  <a:lnTo>
                    <a:pt x="951103" y="273050"/>
                  </a:lnTo>
                  <a:lnTo>
                    <a:pt x="950214" y="274320"/>
                  </a:lnTo>
                  <a:lnTo>
                    <a:pt x="948563" y="274320"/>
                  </a:lnTo>
                  <a:lnTo>
                    <a:pt x="947801" y="273050"/>
                  </a:lnTo>
                  <a:lnTo>
                    <a:pt x="947166" y="273050"/>
                  </a:lnTo>
                  <a:lnTo>
                    <a:pt x="945007" y="271780"/>
                  </a:lnTo>
                  <a:lnTo>
                    <a:pt x="941578" y="267970"/>
                  </a:lnTo>
                  <a:lnTo>
                    <a:pt x="936294" y="262890"/>
                  </a:lnTo>
                  <a:lnTo>
                    <a:pt x="924433" y="251460"/>
                  </a:lnTo>
                  <a:lnTo>
                    <a:pt x="931926" y="243840"/>
                  </a:lnTo>
                  <a:lnTo>
                    <a:pt x="930656" y="242570"/>
                  </a:lnTo>
                  <a:lnTo>
                    <a:pt x="923036" y="234950"/>
                  </a:lnTo>
                  <a:lnTo>
                    <a:pt x="915543" y="242570"/>
                  </a:lnTo>
                  <a:lnTo>
                    <a:pt x="900557" y="227330"/>
                  </a:lnTo>
                  <a:lnTo>
                    <a:pt x="896112" y="245110"/>
                  </a:lnTo>
                  <a:lnTo>
                    <a:pt x="904494" y="254000"/>
                  </a:lnTo>
                  <a:lnTo>
                    <a:pt x="899541" y="259080"/>
                  </a:lnTo>
                  <a:lnTo>
                    <a:pt x="908431" y="267970"/>
                  </a:lnTo>
                  <a:lnTo>
                    <a:pt x="913511" y="262890"/>
                  </a:lnTo>
                  <a:lnTo>
                    <a:pt x="931926" y="280670"/>
                  </a:lnTo>
                  <a:lnTo>
                    <a:pt x="935990" y="284480"/>
                  </a:lnTo>
                  <a:lnTo>
                    <a:pt x="938657" y="287020"/>
                  </a:lnTo>
                  <a:lnTo>
                    <a:pt x="940308" y="288290"/>
                  </a:lnTo>
                  <a:lnTo>
                    <a:pt x="944372" y="290830"/>
                  </a:lnTo>
                  <a:lnTo>
                    <a:pt x="949960" y="290830"/>
                  </a:lnTo>
                  <a:lnTo>
                    <a:pt x="954532" y="288290"/>
                  </a:lnTo>
                  <a:lnTo>
                    <a:pt x="956691" y="287020"/>
                  </a:lnTo>
                  <a:lnTo>
                    <a:pt x="958596" y="284480"/>
                  </a:lnTo>
                  <a:lnTo>
                    <a:pt x="961898" y="281940"/>
                  </a:lnTo>
                  <a:lnTo>
                    <a:pt x="964184" y="278130"/>
                  </a:lnTo>
                  <a:lnTo>
                    <a:pt x="965581" y="274320"/>
                  </a:lnTo>
                  <a:close/>
                </a:path>
                <a:path w="1195704" h="368300">
                  <a:moveTo>
                    <a:pt x="999871" y="232410"/>
                  </a:moveTo>
                  <a:lnTo>
                    <a:pt x="998982" y="226060"/>
                  </a:lnTo>
                  <a:lnTo>
                    <a:pt x="996315" y="220980"/>
                  </a:lnTo>
                  <a:lnTo>
                    <a:pt x="983488" y="231140"/>
                  </a:lnTo>
                  <a:lnTo>
                    <a:pt x="985774" y="234950"/>
                  </a:lnTo>
                  <a:lnTo>
                    <a:pt x="985266" y="240030"/>
                  </a:lnTo>
                  <a:lnTo>
                    <a:pt x="982599" y="243840"/>
                  </a:lnTo>
                  <a:lnTo>
                    <a:pt x="980059" y="246380"/>
                  </a:lnTo>
                  <a:lnTo>
                    <a:pt x="977011" y="247650"/>
                  </a:lnTo>
                  <a:lnTo>
                    <a:pt x="970026" y="247650"/>
                  </a:lnTo>
                  <a:lnTo>
                    <a:pt x="966470" y="246380"/>
                  </a:lnTo>
                  <a:lnTo>
                    <a:pt x="963168" y="242570"/>
                  </a:lnTo>
                  <a:lnTo>
                    <a:pt x="970648" y="234950"/>
                  </a:lnTo>
                  <a:lnTo>
                    <a:pt x="990600" y="214630"/>
                  </a:lnTo>
                  <a:lnTo>
                    <a:pt x="984288" y="208280"/>
                  </a:lnTo>
                  <a:lnTo>
                    <a:pt x="978115" y="204470"/>
                  </a:lnTo>
                  <a:lnTo>
                    <a:pt x="972820" y="202247"/>
                  </a:lnTo>
                  <a:lnTo>
                    <a:pt x="972820" y="218440"/>
                  </a:lnTo>
                  <a:lnTo>
                    <a:pt x="956437" y="234950"/>
                  </a:lnTo>
                  <a:lnTo>
                    <a:pt x="953389" y="232410"/>
                  </a:lnTo>
                  <a:lnTo>
                    <a:pt x="951738" y="229870"/>
                  </a:lnTo>
                  <a:lnTo>
                    <a:pt x="951230" y="222250"/>
                  </a:lnTo>
                  <a:lnTo>
                    <a:pt x="952373" y="219710"/>
                  </a:lnTo>
                  <a:lnTo>
                    <a:pt x="956945" y="214630"/>
                  </a:lnTo>
                  <a:lnTo>
                    <a:pt x="966216" y="214630"/>
                  </a:lnTo>
                  <a:lnTo>
                    <a:pt x="969518" y="215900"/>
                  </a:lnTo>
                  <a:lnTo>
                    <a:pt x="972820" y="218440"/>
                  </a:lnTo>
                  <a:lnTo>
                    <a:pt x="972820" y="202247"/>
                  </a:lnTo>
                  <a:lnTo>
                    <a:pt x="972096" y="201930"/>
                  </a:lnTo>
                  <a:lnTo>
                    <a:pt x="966216" y="200660"/>
                  </a:lnTo>
                  <a:lnTo>
                    <a:pt x="958596" y="200660"/>
                  </a:lnTo>
                  <a:lnTo>
                    <a:pt x="951611" y="203200"/>
                  </a:lnTo>
                  <a:lnTo>
                    <a:pt x="939927" y="215900"/>
                  </a:lnTo>
                  <a:lnTo>
                    <a:pt x="937387" y="222250"/>
                  </a:lnTo>
                  <a:lnTo>
                    <a:pt x="937768" y="229870"/>
                  </a:lnTo>
                  <a:lnTo>
                    <a:pt x="961136" y="260350"/>
                  </a:lnTo>
                  <a:lnTo>
                    <a:pt x="967740" y="261620"/>
                  </a:lnTo>
                  <a:lnTo>
                    <a:pt x="973823" y="261620"/>
                  </a:lnTo>
                  <a:lnTo>
                    <a:pt x="979716" y="260350"/>
                  </a:lnTo>
                  <a:lnTo>
                    <a:pt x="985393" y="256540"/>
                  </a:lnTo>
                  <a:lnTo>
                    <a:pt x="990854" y="251460"/>
                  </a:lnTo>
                  <a:lnTo>
                    <a:pt x="995426" y="247650"/>
                  </a:lnTo>
                  <a:lnTo>
                    <a:pt x="998093" y="242570"/>
                  </a:lnTo>
                  <a:lnTo>
                    <a:pt x="999871" y="232410"/>
                  </a:lnTo>
                  <a:close/>
                </a:path>
                <a:path w="1195704" h="368300">
                  <a:moveTo>
                    <a:pt x="1063752" y="198120"/>
                  </a:moveTo>
                  <a:lnTo>
                    <a:pt x="1062990" y="194310"/>
                  </a:lnTo>
                  <a:lnTo>
                    <a:pt x="1061339" y="191770"/>
                  </a:lnTo>
                  <a:lnTo>
                    <a:pt x="1059688" y="187960"/>
                  </a:lnTo>
                  <a:lnTo>
                    <a:pt x="1056259" y="184150"/>
                  </a:lnTo>
                  <a:lnTo>
                    <a:pt x="1051306" y="179070"/>
                  </a:lnTo>
                  <a:lnTo>
                    <a:pt x="1038161" y="166370"/>
                  </a:lnTo>
                  <a:lnTo>
                    <a:pt x="1030274" y="158750"/>
                  </a:lnTo>
                  <a:lnTo>
                    <a:pt x="1030097" y="158584"/>
                  </a:lnTo>
                  <a:lnTo>
                    <a:pt x="1030097" y="189230"/>
                  </a:lnTo>
                  <a:lnTo>
                    <a:pt x="1028954" y="193040"/>
                  </a:lnTo>
                  <a:lnTo>
                    <a:pt x="1026287" y="195580"/>
                  </a:lnTo>
                  <a:lnTo>
                    <a:pt x="1023747" y="198120"/>
                  </a:lnTo>
                  <a:lnTo>
                    <a:pt x="1020699" y="199390"/>
                  </a:lnTo>
                  <a:lnTo>
                    <a:pt x="1016889" y="199390"/>
                  </a:lnTo>
                  <a:lnTo>
                    <a:pt x="1013079" y="198120"/>
                  </a:lnTo>
                  <a:lnTo>
                    <a:pt x="1008888" y="196850"/>
                  </a:lnTo>
                  <a:lnTo>
                    <a:pt x="1004443" y="191770"/>
                  </a:lnTo>
                  <a:lnTo>
                    <a:pt x="1000125" y="187960"/>
                  </a:lnTo>
                  <a:lnTo>
                    <a:pt x="997839" y="184150"/>
                  </a:lnTo>
                  <a:lnTo>
                    <a:pt x="997458" y="180340"/>
                  </a:lnTo>
                  <a:lnTo>
                    <a:pt x="996950" y="176530"/>
                  </a:lnTo>
                  <a:lnTo>
                    <a:pt x="998093" y="172720"/>
                  </a:lnTo>
                  <a:lnTo>
                    <a:pt x="1003427" y="167640"/>
                  </a:lnTo>
                  <a:lnTo>
                    <a:pt x="1006729" y="166370"/>
                  </a:lnTo>
                  <a:lnTo>
                    <a:pt x="1014603" y="166370"/>
                  </a:lnTo>
                  <a:lnTo>
                    <a:pt x="1018667" y="168910"/>
                  </a:lnTo>
                  <a:lnTo>
                    <a:pt x="1027303" y="177800"/>
                  </a:lnTo>
                  <a:lnTo>
                    <a:pt x="1029589" y="181610"/>
                  </a:lnTo>
                  <a:lnTo>
                    <a:pt x="1030097" y="189230"/>
                  </a:lnTo>
                  <a:lnTo>
                    <a:pt x="1030097" y="158584"/>
                  </a:lnTo>
                  <a:lnTo>
                    <a:pt x="1013206" y="142240"/>
                  </a:lnTo>
                  <a:lnTo>
                    <a:pt x="1002919" y="152400"/>
                  </a:lnTo>
                  <a:lnTo>
                    <a:pt x="1008888" y="158750"/>
                  </a:lnTo>
                  <a:lnTo>
                    <a:pt x="1001014" y="157480"/>
                  </a:lnTo>
                  <a:lnTo>
                    <a:pt x="994410" y="160020"/>
                  </a:lnTo>
                  <a:lnTo>
                    <a:pt x="984377" y="170180"/>
                  </a:lnTo>
                  <a:lnTo>
                    <a:pt x="982091" y="176530"/>
                  </a:lnTo>
                  <a:lnTo>
                    <a:pt x="982599" y="182880"/>
                  </a:lnTo>
                  <a:lnTo>
                    <a:pt x="982980" y="190500"/>
                  </a:lnTo>
                  <a:lnTo>
                    <a:pt x="1019937" y="215900"/>
                  </a:lnTo>
                  <a:lnTo>
                    <a:pt x="1026795" y="213360"/>
                  </a:lnTo>
                  <a:lnTo>
                    <a:pt x="1037336" y="201930"/>
                  </a:lnTo>
                  <a:lnTo>
                    <a:pt x="1038047" y="199390"/>
                  </a:lnTo>
                  <a:lnTo>
                    <a:pt x="1039114" y="195580"/>
                  </a:lnTo>
                  <a:lnTo>
                    <a:pt x="1037844" y="187960"/>
                  </a:lnTo>
                  <a:lnTo>
                    <a:pt x="1044067" y="194310"/>
                  </a:lnTo>
                  <a:lnTo>
                    <a:pt x="1046480" y="196850"/>
                  </a:lnTo>
                  <a:lnTo>
                    <a:pt x="1048131" y="198120"/>
                  </a:lnTo>
                  <a:lnTo>
                    <a:pt x="1048639" y="199390"/>
                  </a:lnTo>
                  <a:lnTo>
                    <a:pt x="1049528" y="201930"/>
                  </a:lnTo>
                  <a:lnTo>
                    <a:pt x="1049655" y="203200"/>
                  </a:lnTo>
                  <a:lnTo>
                    <a:pt x="1049274" y="204470"/>
                  </a:lnTo>
                  <a:lnTo>
                    <a:pt x="1048766" y="207010"/>
                  </a:lnTo>
                  <a:lnTo>
                    <a:pt x="1047115" y="209550"/>
                  </a:lnTo>
                  <a:lnTo>
                    <a:pt x="1044194" y="212090"/>
                  </a:lnTo>
                  <a:lnTo>
                    <a:pt x="1042035" y="214630"/>
                  </a:lnTo>
                  <a:lnTo>
                    <a:pt x="1040003" y="215900"/>
                  </a:lnTo>
                  <a:lnTo>
                    <a:pt x="1038098" y="215900"/>
                  </a:lnTo>
                  <a:lnTo>
                    <a:pt x="1036828" y="217170"/>
                  </a:lnTo>
                  <a:lnTo>
                    <a:pt x="1035304" y="215900"/>
                  </a:lnTo>
                  <a:lnTo>
                    <a:pt x="1033653" y="214630"/>
                  </a:lnTo>
                  <a:lnTo>
                    <a:pt x="1019556" y="226060"/>
                  </a:lnTo>
                  <a:lnTo>
                    <a:pt x="1020064" y="227330"/>
                  </a:lnTo>
                  <a:lnTo>
                    <a:pt x="1024636" y="231140"/>
                  </a:lnTo>
                  <a:lnTo>
                    <a:pt x="1029208" y="232410"/>
                  </a:lnTo>
                  <a:lnTo>
                    <a:pt x="1034669" y="232410"/>
                  </a:lnTo>
                  <a:lnTo>
                    <a:pt x="1061212" y="209550"/>
                  </a:lnTo>
                  <a:lnTo>
                    <a:pt x="1062863" y="207010"/>
                  </a:lnTo>
                  <a:lnTo>
                    <a:pt x="1063752" y="203200"/>
                  </a:lnTo>
                  <a:lnTo>
                    <a:pt x="1063752" y="198120"/>
                  </a:lnTo>
                  <a:close/>
                </a:path>
                <a:path w="1195704" h="368300">
                  <a:moveTo>
                    <a:pt x="1077214" y="161290"/>
                  </a:moveTo>
                  <a:lnTo>
                    <a:pt x="1064006" y="148590"/>
                  </a:lnTo>
                  <a:lnTo>
                    <a:pt x="1056894" y="142240"/>
                  </a:lnTo>
                  <a:lnTo>
                    <a:pt x="1052449" y="137160"/>
                  </a:lnTo>
                  <a:lnTo>
                    <a:pt x="1050798" y="133350"/>
                  </a:lnTo>
                  <a:lnTo>
                    <a:pt x="1049147" y="130810"/>
                  </a:lnTo>
                  <a:lnTo>
                    <a:pt x="1048385" y="128270"/>
                  </a:lnTo>
                  <a:lnTo>
                    <a:pt x="1048499" y="127000"/>
                  </a:lnTo>
                  <a:lnTo>
                    <a:pt x="1048766" y="124460"/>
                  </a:lnTo>
                  <a:lnTo>
                    <a:pt x="1049655" y="123190"/>
                  </a:lnTo>
                  <a:lnTo>
                    <a:pt x="1051179" y="121920"/>
                  </a:lnTo>
                  <a:lnTo>
                    <a:pt x="1052703" y="119380"/>
                  </a:lnTo>
                  <a:lnTo>
                    <a:pt x="1055116" y="119380"/>
                  </a:lnTo>
                  <a:lnTo>
                    <a:pt x="1058164" y="118110"/>
                  </a:lnTo>
                  <a:lnTo>
                    <a:pt x="1051814" y="105410"/>
                  </a:lnTo>
                  <a:lnTo>
                    <a:pt x="1048004" y="106680"/>
                  </a:lnTo>
                  <a:lnTo>
                    <a:pt x="1044956" y="107950"/>
                  </a:lnTo>
                  <a:lnTo>
                    <a:pt x="1040638" y="111760"/>
                  </a:lnTo>
                  <a:lnTo>
                    <a:pt x="1039495" y="114300"/>
                  </a:lnTo>
                  <a:lnTo>
                    <a:pt x="1039114" y="116840"/>
                  </a:lnTo>
                  <a:lnTo>
                    <a:pt x="1038860" y="118110"/>
                  </a:lnTo>
                  <a:lnTo>
                    <a:pt x="1038733" y="120650"/>
                  </a:lnTo>
                  <a:lnTo>
                    <a:pt x="1038860" y="121920"/>
                  </a:lnTo>
                  <a:lnTo>
                    <a:pt x="1040003" y="127000"/>
                  </a:lnTo>
                  <a:lnTo>
                    <a:pt x="1033907" y="120650"/>
                  </a:lnTo>
                  <a:lnTo>
                    <a:pt x="1023747" y="130810"/>
                  </a:lnTo>
                  <a:lnTo>
                    <a:pt x="1066165" y="172720"/>
                  </a:lnTo>
                  <a:lnTo>
                    <a:pt x="1077214" y="161290"/>
                  </a:lnTo>
                  <a:close/>
                </a:path>
                <a:path w="1195704" h="368300">
                  <a:moveTo>
                    <a:pt x="1133475" y="104140"/>
                  </a:moveTo>
                  <a:lnTo>
                    <a:pt x="1130554" y="102870"/>
                  </a:lnTo>
                  <a:lnTo>
                    <a:pt x="1128014" y="101600"/>
                  </a:lnTo>
                  <a:lnTo>
                    <a:pt x="1123696" y="99060"/>
                  </a:lnTo>
                  <a:lnTo>
                    <a:pt x="1122235" y="97790"/>
                  </a:lnTo>
                  <a:lnTo>
                    <a:pt x="1120775" y="96520"/>
                  </a:lnTo>
                  <a:lnTo>
                    <a:pt x="1110526" y="86360"/>
                  </a:lnTo>
                  <a:lnTo>
                    <a:pt x="1108710" y="84556"/>
                  </a:lnTo>
                  <a:lnTo>
                    <a:pt x="1108710" y="109220"/>
                  </a:lnTo>
                  <a:lnTo>
                    <a:pt x="1100963" y="121920"/>
                  </a:lnTo>
                  <a:lnTo>
                    <a:pt x="1094486" y="121920"/>
                  </a:lnTo>
                  <a:lnTo>
                    <a:pt x="1092835" y="119380"/>
                  </a:lnTo>
                  <a:lnTo>
                    <a:pt x="1091311" y="118110"/>
                  </a:lnTo>
                  <a:lnTo>
                    <a:pt x="1090676" y="116840"/>
                  </a:lnTo>
                  <a:lnTo>
                    <a:pt x="1091311" y="111760"/>
                  </a:lnTo>
                  <a:lnTo>
                    <a:pt x="1092708" y="109220"/>
                  </a:lnTo>
                  <a:lnTo>
                    <a:pt x="1094994" y="105410"/>
                  </a:lnTo>
                  <a:lnTo>
                    <a:pt x="1097407" y="101600"/>
                  </a:lnTo>
                  <a:lnTo>
                    <a:pt x="1099058" y="99060"/>
                  </a:lnTo>
                  <a:lnTo>
                    <a:pt x="1099947" y="97790"/>
                  </a:lnTo>
                  <a:lnTo>
                    <a:pt x="1102233" y="99060"/>
                  </a:lnTo>
                  <a:lnTo>
                    <a:pt x="1104900" y="101600"/>
                  </a:lnTo>
                  <a:lnTo>
                    <a:pt x="1106551" y="104140"/>
                  </a:lnTo>
                  <a:lnTo>
                    <a:pt x="1107313" y="105410"/>
                  </a:lnTo>
                  <a:lnTo>
                    <a:pt x="1108329" y="106680"/>
                  </a:lnTo>
                  <a:lnTo>
                    <a:pt x="1108710" y="109220"/>
                  </a:lnTo>
                  <a:lnTo>
                    <a:pt x="1108710" y="84556"/>
                  </a:lnTo>
                  <a:lnTo>
                    <a:pt x="1104138" y="80010"/>
                  </a:lnTo>
                  <a:lnTo>
                    <a:pt x="1099185" y="74930"/>
                  </a:lnTo>
                  <a:lnTo>
                    <a:pt x="1095375" y="72390"/>
                  </a:lnTo>
                  <a:lnTo>
                    <a:pt x="1089787" y="71120"/>
                  </a:lnTo>
                  <a:lnTo>
                    <a:pt x="1086612" y="71120"/>
                  </a:lnTo>
                  <a:lnTo>
                    <a:pt x="1083056" y="72390"/>
                  </a:lnTo>
                  <a:lnTo>
                    <a:pt x="1079373" y="73660"/>
                  </a:lnTo>
                  <a:lnTo>
                    <a:pt x="1060323" y="101600"/>
                  </a:lnTo>
                  <a:lnTo>
                    <a:pt x="1061466" y="106680"/>
                  </a:lnTo>
                  <a:lnTo>
                    <a:pt x="1064514" y="111760"/>
                  </a:lnTo>
                  <a:lnTo>
                    <a:pt x="1076198" y="104140"/>
                  </a:lnTo>
                  <a:lnTo>
                    <a:pt x="1074928" y="100330"/>
                  </a:lnTo>
                  <a:lnTo>
                    <a:pt x="1074420" y="99060"/>
                  </a:lnTo>
                  <a:lnTo>
                    <a:pt x="1074801" y="96520"/>
                  </a:lnTo>
                  <a:lnTo>
                    <a:pt x="1075055" y="95250"/>
                  </a:lnTo>
                  <a:lnTo>
                    <a:pt x="1076198" y="92710"/>
                  </a:lnTo>
                  <a:lnTo>
                    <a:pt x="1078103" y="91440"/>
                  </a:lnTo>
                  <a:lnTo>
                    <a:pt x="1081024" y="87630"/>
                  </a:lnTo>
                  <a:lnTo>
                    <a:pt x="1083437" y="86360"/>
                  </a:lnTo>
                  <a:lnTo>
                    <a:pt x="1087374" y="86360"/>
                  </a:lnTo>
                  <a:lnTo>
                    <a:pt x="1089406" y="87630"/>
                  </a:lnTo>
                  <a:lnTo>
                    <a:pt x="1091565" y="88900"/>
                  </a:lnTo>
                  <a:lnTo>
                    <a:pt x="1092708" y="90170"/>
                  </a:lnTo>
                  <a:lnTo>
                    <a:pt x="1091565" y="92710"/>
                  </a:lnTo>
                  <a:lnTo>
                    <a:pt x="1088898" y="97790"/>
                  </a:lnTo>
                  <a:lnTo>
                    <a:pt x="1081786" y="107950"/>
                  </a:lnTo>
                  <a:lnTo>
                    <a:pt x="1079754" y="111760"/>
                  </a:lnTo>
                  <a:lnTo>
                    <a:pt x="1077722" y="118110"/>
                  </a:lnTo>
                  <a:lnTo>
                    <a:pt x="1077595" y="120650"/>
                  </a:lnTo>
                  <a:lnTo>
                    <a:pt x="1078357" y="124460"/>
                  </a:lnTo>
                  <a:lnTo>
                    <a:pt x="1090930" y="137160"/>
                  </a:lnTo>
                  <a:lnTo>
                    <a:pt x="1100582" y="137160"/>
                  </a:lnTo>
                  <a:lnTo>
                    <a:pt x="1114806" y="121920"/>
                  </a:lnTo>
                  <a:lnTo>
                    <a:pt x="1115949" y="119380"/>
                  </a:lnTo>
                  <a:lnTo>
                    <a:pt x="1116584" y="115570"/>
                  </a:lnTo>
                  <a:lnTo>
                    <a:pt x="1116584" y="111760"/>
                  </a:lnTo>
                  <a:lnTo>
                    <a:pt x="1117473" y="111760"/>
                  </a:lnTo>
                  <a:lnTo>
                    <a:pt x="1118362" y="113030"/>
                  </a:lnTo>
                  <a:lnTo>
                    <a:pt x="1120140" y="114300"/>
                  </a:lnTo>
                  <a:lnTo>
                    <a:pt x="1122680" y="114300"/>
                  </a:lnTo>
                  <a:lnTo>
                    <a:pt x="1125372" y="111760"/>
                  </a:lnTo>
                  <a:lnTo>
                    <a:pt x="1133475" y="104140"/>
                  </a:lnTo>
                  <a:close/>
                </a:path>
                <a:path w="1195704" h="368300">
                  <a:moveTo>
                    <a:pt x="1161415" y="73660"/>
                  </a:moveTo>
                  <a:lnTo>
                    <a:pt x="1151763" y="66040"/>
                  </a:lnTo>
                  <a:lnTo>
                    <a:pt x="1150493" y="68580"/>
                  </a:lnTo>
                  <a:lnTo>
                    <a:pt x="1149477" y="71120"/>
                  </a:lnTo>
                  <a:lnTo>
                    <a:pt x="1147699" y="72390"/>
                  </a:lnTo>
                  <a:lnTo>
                    <a:pt x="1146937" y="72390"/>
                  </a:lnTo>
                  <a:lnTo>
                    <a:pt x="1146048" y="73660"/>
                  </a:lnTo>
                  <a:lnTo>
                    <a:pt x="1144270" y="73660"/>
                  </a:lnTo>
                  <a:lnTo>
                    <a:pt x="1143635" y="72390"/>
                  </a:lnTo>
                  <a:lnTo>
                    <a:pt x="1142873" y="72390"/>
                  </a:lnTo>
                  <a:lnTo>
                    <a:pt x="1137285" y="67310"/>
                  </a:lnTo>
                  <a:lnTo>
                    <a:pt x="1132039" y="62230"/>
                  </a:lnTo>
                  <a:lnTo>
                    <a:pt x="1120267" y="50800"/>
                  </a:lnTo>
                  <a:lnTo>
                    <a:pt x="1127760" y="43180"/>
                  </a:lnTo>
                  <a:lnTo>
                    <a:pt x="1126464" y="41910"/>
                  </a:lnTo>
                  <a:lnTo>
                    <a:pt x="1118743" y="34290"/>
                  </a:lnTo>
                  <a:lnTo>
                    <a:pt x="1111250" y="41910"/>
                  </a:lnTo>
                  <a:lnTo>
                    <a:pt x="1096264" y="26670"/>
                  </a:lnTo>
                  <a:lnTo>
                    <a:pt x="1091819" y="44450"/>
                  </a:lnTo>
                  <a:lnTo>
                    <a:pt x="1100328" y="53340"/>
                  </a:lnTo>
                  <a:lnTo>
                    <a:pt x="1095248" y="58420"/>
                  </a:lnTo>
                  <a:lnTo>
                    <a:pt x="1104265" y="67310"/>
                  </a:lnTo>
                  <a:lnTo>
                    <a:pt x="1109218" y="62230"/>
                  </a:lnTo>
                  <a:lnTo>
                    <a:pt x="1131697" y="83820"/>
                  </a:lnTo>
                  <a:lnTo>
                    <a:pt x="1134491" y="86360"/>
                  </a:lnTo>
                  <a:lnTo>
                    <a:pt x="1136015" y="87630"/>
                  </a:lnTo>
                  <a:lnTo>
                    <a:pt x="1138174" y="88900"/>
                  </a:lnTo>
                  <a:lnTo>
                    <a:pt x="1140079" y="88900"/>
                  </a:lnTo>
                  <a:lnTo>
                    <a:pt x="1141984" y="90170"/>
                  </a:lnTo>
                  <a:lnTo>
                    <a:pt x="1145794" y="90170"/>
                  </a:lnTo>
                  <a:lnTo>
                    <a:pt x="1150366" y="87630"/>
                  </a:lnTo>
                  <a:lnTo>
                    <a:pt x="1152398" y="86360"/>
                  </a:lnTo>
                  <a:lnTo>
                    <a:pt x="1154430" y="83820"/>
                  </a:lnTo>
                  <a:lnTo>
                    <a:pt x="1157605" y="81280"/>
                  </a:lnTo>
                  <a:lnTo>
                    <a:pt x="1160018" y="77470"/>
                  </a:lnTo>
                  <a:lnTo>
                    <a:pt x="1161415" y="73660"/>
                  </a:lnTo>
                  <a:close/>
                </a:path>
                <a:path w="1195704" h="368300">
                  <a:moveTo>
                    <a:pt x="1195705" y="31750"/>
                  </a:moveTo>
                  <a:lnTo>
                    <a:pt x="1194816" y="25400"/>
                  </a:lnTo>
                  <a:lnTo>
                    <a:pt x="1192022" y="20320"/>
                  </a:lnTo>
                  <a:lnTo>
                    <a:pt x="1179322" y="29210"/>
                  </a:lnTo>
                  <a:lnTo>
                    <a:pt x="1180846" y="33020"/>
                  </a:lnTo>
                  <a:lnTo>
                    <a:pt x="1181481" y="35560"/>
                  </a:lnTo>
                  <a:lnTo>
                    <a:pt x="1181227" y="36830"/>
                  </a:lnTo>
                  <a:lnTo>
                    <a:pt x="1181100" y="39370"/>
                  </a:lnTo>
                  <a:lnTo>
                    <a:pt x="1180084" y="40640"/>
                  </a:lnTo>
                  <a:lnTo>
                    <a:pt x="1178433" y="43180"/>
                  </a:lnTo>
                  <a:lnTo>
                    <a:pt x="1175893" y="45720"/>
                  </a:lnTo>
                  <a:lnTo>
                    <a:pt x="1172845" y="46990"/>
                  </a:lnTo>
                  <a:lnTo>
                    <a:pt x="1165733" y="46990"/>
                  </a:lnTo>
                  <a:lnTo>
                    <a:pt x="1158875" y="41910"/>
                  </a:lnTo>
                  <a:lnTo>
                    <a:pt x="1166355" y="34290"/>
                  </a:lnTo>
                  <a:lnTo>
                    <a:pt x="1186307" y="13970"/>
                  </a:lnTo>
                  <a:lnTo>
                    <a:pt x="1185037" y="12700"/>
                  </a:lnTo>
                  <a:lnTo>
                    <a:pt x="1180007" y="7620"/>
                  </a:lnTo>
                  <a:lnTo>
                    <a:pt x="1173886" y="3810"/>
                  </a:lnTo>
                  <a:lnTo>
                    <a:pt x="1168527" y="1536"/>
                  </a:lnTo>
                  <a:lnTo>
                    <a:pt x="1168527" y="17780"/>
                  </a:lnTo>
                  <a:lnTo>
                    <a:pt x="1152144" y="34290"/>
                  </a:lnTo>
                  <a:lnTo>
                    <a:pt x="1149096" y="31750"/>
                  </a:lnTo>
                  <a:lnTo>
                    <a:pt x="1147445" y="29210"/>
                  </a:lnTo>
                  <a:lnTo>
                    <a:pt x="1146937" y="21590"/>
                  </a:lnTo>
                  <a:lnTo>
                    <a:pt x="1148080" y="19050"/>
                  </a:lnTo>
                  <a:lnTo>
                    <a:pt x="1150493" y="16510"/>
                  </a:lnTo>
                  <a:lnTo>
                    <a:pt x="1152652" y="13970"/>
                  </a:lnTo>
                  <a:lnTo>
                    <a:pt x="1155446" y="12700"/>
                  </a:lnTo>
                  <a:lnTo>
                    <a:pt x="1158748" y="12700"/>
                  </a:lnTo>
                  <a:lnTo>
                    <a:pt x="1161923" y="13970"/>
                  </a:lnTo>
                  <a:lnTo>
                    <a:pt x="1165225" y="15240"/>
                  </a:lnTo>
                  <a:lnTo>
                    <a:pt x="1168527" y="17780"/>
                  </a:lnTo>
                  <a:lnTo>
                    <a:pt x="1168527" y="1536"/>
                  </a:lnTo>
                  <a:lnTo>
                    <a:pt x="1167904" y="1270"/>
                  </a:lnTo>
                  <a:lnTo>
                    <a:pt x="1162050" y="0"/>
                  </a:lnTo>
                  <a:lnTo>
                    <a:pt x="1154303" y="0"/>
                  </a:lnTo>
                  <a:lnTo>
                    <a:pt x="1147318" y="2540"/>
                  </a:lnTo>
                  <a:lnTo>
                    <a:pt x="1141222" y="8890"/>
                  </a:lnTo>
                  <a:lnTo>
                    <a:pt x="1135761" y="15240"/>
                  </a:lnTo>
                  <a:lnTo>
                    <a:pt x="1133221" y="21590"/>
                  </a:lnTo>
                  <a:lnTo>
                    <a:pt x="1133983" y="36830"/>
                  </a:lnTo>
                  <a:lnTo>
                    <a:pt x="1163447" y="60960"/>
                  </a:lnTo>
                  <a:lnTo>
                    <a:pt x="1169530" y="60960"/>
                  </a:lnTo>
                  <a:lnTo>
                    <a:pt x="1175448" y="58420"/>
                  </a:lnTo>
                  <a:lnTo>
                    <a:pt x="1181163" y="55880"/>
                  </a:lnTo>
                  <a:lnTo>
                    <a:pt x="1186688" y="50800"/>
                  </a:lnTo>
                  <a:lnTo>
                    <a:pt x="1191260" y="46990"/>
                  </a:lnTo>
                  <a:lnTo>
                    <a:pt x="1193927" y="41910"/>
                  </a:lnTo>
                  <a:lnTo>
                    <a:pt x="1195705" y="31750"/>
                  </a:lnTo>
                  <a:close/>
                </a:path>
              </a:pathLst>
            </a:custGeom>
            <a:solidFill>
              <a:srgbClr val="FFFFFF"/>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sp>
          <p:nvSpPr>
            <p:cNvPr id="114" name="object 114"/>
            <p:cNvSpPr/>
            <p:nvPr/>
          </p:nvSpPr>
          <p:spPr>
            <a:xfrm>
              <a:off x="35050" y="4271772"/>
              <a:ext cx="12033250" cy="0"/>
            </a:xfrm>
            <a:custGeom>
              <a:avLst/>
              <a:gdLst/>
              <a:ahLst/>
              <a:cxnLst/>
              <a:rect l="l" t="t" r="r" b="b"/>
              <a:pathLst>
                <a:path w="12033250">
                  <a:moveTo>
                    <a:pt x="12032743" y="0"/>
                  </a:moveTo>
                  <a:lnTo>
                    <a:pt x="0" y="0"/>
                  </a:lnTo>
                </a:path>
              </a:pathLst>
            </a:custGeom>
            <a:ln w="9525">
              <a:solidFill>
                <a:srgbClr val="445369"/>
              </a:solidFill>
              <a:prstDash val="sysDash"/>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 typeface="Arial" panose="020B0604020202020204"/>
                <a:buNone/>
                <a:tabLst/>
                <a:defRPr/>
              </a:pPr>
              <a:endParaRPr kumimoji="0" sz="1350" b="0" i="0" u="none" strike="noStrike" kern="1200" cap="none" spc="0" normalizeH="0" baseline="0" noProof="0">
                <a:ln>
                  <a:noFill/>
                </a:ln>
                <a:solidFill>
                  <a:prstClr val="black"/>
                </a:solidFill>
                <a:effectLst/>
                <a:uLnTx/>
                <a:uFillTx/>
                <a:latin typeface="Calibri"/>
                <a:ea typeface="+mn-ea"/>
                <a:cs typeface="Arial" panose="020B0604020202020204"/>
                <a:sym typeface="Arial" panose="020B0604020202020204"/>
              </a:endParaRPr>
            </a:p>
          </p:txBody>
        </p:sp>
      </p:grpSp>
      <p:sp>
        <p:nvSpPr>
          <p:cNvPr id="115" name="object 115"/>
          <p:cNvSpPr txBox="1"/>
          <p:nvPr/>
        </p:nvSpPr>
        <p:spPr>
          <a:xfrm>
            <a:off x="7621878" y="1981580"/>
            <a:ext cx="103875" cy="329565"/>
          </a:xfrm>
          <a:prstGeom prst="rect">
            <a:avLst/>
          </a:prstGeom>
        </p:spPr>
        <p:txBody>
          <a:bodyPr vert="vert" wrap="square" lIns="0" tIns="1429" rIns="0" bIns="0" rtlCol="0">
            <a:spAutoFit/>
          </a:bodyPr>
          <a:lstStyle/>
          <a:p>
            <a:pPr marL="9525" marR="0" lvl="0" indent="0" algn="l" defTabSz="685800" rtl="0" eaLnBrk="1" fontAlgn="auto" latinLnBrk="0" hangingPunct="1">
              <a:lnSpc>
                <a:spcPct val="100000"/>
              </a:lnSpc>
              <a:spcBef>
                <a:spcPts val="11"/>
              </a:spcBef>
              <a:spcAft>
                <a:spcPts val="0"/>
              </a:spcAft>
              <a:buClrTx/>
              <a:buSzTx/>
              <a:buFont typeface="Arial" panose="020B0604020202020204"/>
              <a:buNone/>
              <a:tabLst/>
              <a:defRPr/>
            </a:pP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Sustain</a:t>
            </a:r>
            <a:endParaRPr kumimoji="0" sz="67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116" name="object 116"/>
          <p:cNvSpPr txBox="1"/>
          <p:nvPr/>
        </p:nvSpPr>
        <p:spPr>
          <a:xfrm>
            <a:off x="7919275" y="2375249"/>
            <a:ext cx="415290" cy="113493"/>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1" i="0" u="none" strike="noStrike" kern="1200" cap="none" spc="-4"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Rete</a:t>
            </a:r>
            <a:r>
              <a:rPr kumimoji="0" sz="675"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sym typeface="Arial" panose="020B0604020202020204"/>
              </a:rPr>
              <a:t>ntion</a:t>
            </a:r>
            <a:endParaRPr kumimoji="0" sz="675" b="0" i="0" u="none" strike="noStrike" kern="1200" cap="none" spc="0" normalizeH="0" baseline="0" noProof="0">
              <a:ln>
                <a:noFill/>
              </a:ln>
              <a:solidFill>
                <a:prstClr val="black"/>
              </a:solidFill>
              <a:effectLst/>
              <a:uLnTx/>
              <a:uFillTx/>
              <a:latin typeface="Arial" panose="020B0604020202020204"/>
              <a:ea typeface="+mn-ea"/>
              <a:cs typeface="Arial" panose="020B0604020202020204"/>
              <a:sym typeface="Arial" panose="020B0604020202020204"/>
            </a:endParaRPr>
          </a:p>
        </p:txBody>
      </p:sp>
      <p:sp>
        <p:nvSpPr>
          <p:cNvPr id="117" name="object 117"/>
          <p:cNvSpPr txBox="1"/>
          <p:nvPr/>
        </p:nvSpPr>
        <p:spPr>
          <a:xfrm>
            <a:off x="6234683" y="2601564"/>
            <a:ext cx="989648" cy="321242"/>
          </a:xfrm>
          <a:prstGeom prst="rect">
            <a:avLst/>
          </a:prstGeom>
        </p:spPr>
        <p:txBody>
          <a:bodyPr vert="horz" wrap="square" lIns="0" tIns="9525" rIns="0" bIns="0" rtlCol="0">
            <a:spAutoFit/>
          </a:bodyPr>
          <a:lstStyle/>
          <a:p>
            <a:pPr marL="9525" marR="3810" lvl="0" indent="0" algn="ctr"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Cont</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i</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nuou</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a:t>
            </a:r>
            <a:r>
              <a:rPr kumimoji="0" sz="67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inno</a:t>
            </a:r>
            <a:r>
              <a:rPr kumimoji="0" sz="675" b="0" i="0" u="none" strike="noStrike" kern="1200" cap="none" spc="-8" normalizeH="0" baseline="0" noProof="0" dirty="0">
                <a:ln>
                  <a:noFill/>
                </a:ln>
                <a:solidFill>
                  <a:srgbClr val="44536A"/>
                </a:solidFill>
                <a:effectLst/>
                <a:uLnTx/>
                <a:uFillTx/>
                <a:latin typeface="Arial MT"/>
                <a:ea typeface="+mn-ea"/>
                <a:cs typeface="Arial MT"/>
                <a:sym typeface="Arial" panose="020B0604020202020204"/>
              </a:rPr>
              <a:t>v</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i</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on</a:t>
            </a:r>
            <a:r>
              <a:rPr kumimoji="0" sz="67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for  emerging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needs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of the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market</a:t>
            </a:r>
            <a:endParaRPr kumimoji="0" sz="67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118" name="object 118"/>
          <p:cNvSpPr txBox="1"/>
          <p:nvPr/>
        </p:nvSpPr>
        <p:spPr>
          <a:xfrm>
            <a:off x="6193536" y="1807369"/>
            <a:ext cx="869156" cy="425116"/>
          </a:xfrm>
          <a:prstGeom prst="rect">
            <a:avLst/>
          </a:prstGeom>
        </p:spPr>
        <p:txBody>
          <a:bodyPr vert="horz" wrap="square" lIns="0" tIns="9525" rIns="0" bIns="0" rtlCol="0">
            <a:spAutoFit/>
          </a:bodyPr>
          <a:lstStyle/>
          <a:p>
            <a:pPr marL="9525" marR="3810" lvl="0" indent="0" algn="ctr"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Expand</a:t>
            </a:r>
            <a:r>
              <a:rPr kumimoji="0" sz="67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to</a:t>
            </a:r>
            <a:r>
              <a:rPr kumimoji="0" sz="675" b="0" i="0" u="none" strike="noStrike" kern="1200" cap="none" spc="-34"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commercial </a:t>
            </a:r>
            <a:r>
              <a:rPr kumimoji="0" sz="675" b="0" i="0" u="none" strike="noStrike" kern="1200" cap="none" spc="-17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vehicle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segment,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long </a:t>
            </a:r>
            <a:r>
              <a:rPr kumimoji="0" sz="675" b="0" i="0" u="none" strike="noStrike" kern="1200" cap="none" spc="-17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term engagement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projects</a:t>
            </a:r>
            <a:endParaRPr kumimoji="0" sz="67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119" name="object 119"/>
          <p:cNvSpPr txBox="1"/>
          <p:nvPr/>
        </p:nvSpPr>
        <p:spPr>
          <a:xfrm>
            <a:off x="7055358" y="1432465"/>
            <a:ext cx="1150144" cy="321242"/>
          </a:xfrm>
          <a:prstGeom prst="rect">
            <a:avLst/>
          </a:prstGeom>
        </p:spPr>
        <p:txBody>
          <a:bodyPr vert="horz" wrap="square" lIns="0" tIns="9525" rIns="0" bIns="0" rtlCol="0">
            <a:spAutoFit/>
          </a:bodyPr>
          <a:lstStyle/>
          <a:p>
            <a:pPr marL="9525" marR="3810" lvl="0" indent="0" algn="ctr"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Partner</a:t>
            </a:r>
            <a:r>
              <a:rPr kumimoji="0" sz="67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with</a:t>
            </a:r>
            <a:r>
              <a:rPr kumimoji="0" sz="675"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travel</a:t>
            </a:r>
            <a:r>
              <a:rPr kumimoji="0" sz="67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companies </a:t>
            </a:r>
            <a:r>
              <a:rPr kumimoji="0" sz="675" b="0" i="0" u="none" strike="noStrike" kern="1200" cap="none" spc="-17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and Indian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state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governments </a:t>
            </a:r>
            <a:r>
              <a:rPr kumimoji="0" sz="675" b="0" i="0" u="none" strike="noStrike" kern="1200" cap="none" spc="-17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for</a:t>
            </a:r>
            <a:r>
              <a:rPr kumimoji="0" sz="675"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fleet</a:t>
            </a:r>
            <a:r>
              <a:rPr kumimoji="0" sz="67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transformation</a:t>
            </a:r>
            <a:endParaRPr kumimoji="0" sz="67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sp>
        <p:nvSpPr>
          <p:cNvPr id="120" name="object 120"/>
          <p:cNvSpPr txBox="1"/>
          <p:nvPr/>
        </p:nvSpPr>
        <p:spPr>
          <a:xfrm>
            <a:off x="8186738" y="1745171"/>
            <a:ext cx="926306" cy="425116"/>
          </a:xfrm>
          <a:prstGeom prst="rect">
            <a:avLst/>
          </a:prstGeom>
        </p:spPr>
        <p:txBody>
          <a:bodyPr vert="horz" wrap="square" lIns="0" tIns="9525" rIns="0" bIns="0" rtlCol="0">
            <a:spAutoFit/>
          </a:bodyPr>
          <a:lstStyle/>
          <a:p>
            <a:pPr marL="9525" marR="3810" lvl="0" indent="0" algn="ctr"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Integrate</a:t>
            </a:r>
            <a:r>
              <a:rPr kumimoji="0" sz="675" b="0" i="0" u="none" strike="noStrike" kern="1200" cap="none" spc="-38"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manufacturing </a:t>
            </a:r>
            <a:r>
              <a:rPr kumimoji="0" sz="675" b="0" i="0" u="none" strike="noStrike" kern="1200" cap="none" spc="-17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and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supply chain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benefits of </a:t>
            </a:r>
            <a:r>
              <a:rPr kumimoji="0" lang="en-US"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EU</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auto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 part</a:t>
            </a:r>
            <a:r>
              <a:rPr kumimoji="0" sz="67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industry</a:t>
            </a:r>
            <a:endParaRPr kumimoji="0" sz="675" b="0" i="0" u="none" strike="noStrike" kern="1200" cap="none" spc="0" normalizeH="0" baseline="0" noProof="0" dirty="0">
              <a:ln>
                <a:noFill/>
              </a:ln>
              <a:solidFill>
                <a:prstClr val="black"/>
              </a:solidFill>
              <a:effectLst/>
              <a:uLnTx/>
              <a:uFillTx/>
              <a:latin typeface="Arial MT"/>
              <a:ea typeface="+mn-ea"/>
              <a:cs typeface="Arial MT"/>
              <a:sym typeface="Arial" panose="020B0604020202020204"/>
            </a:endParaRPr>
          </a:p>
        </p:txBody>
      </p:sp>
      <p:sp>
        <p:nvSpPr>
          <p:cNvPr id="121" name="object 121"/>
          <p:cNvSpPr txBox="1"/>
          <p:nvPr/>
        </p:nvSpPr>
        <p:spPr>
          <a:xfrm>
            <a:off x="7900701" y="2585276"/>
            <a:ext cx="1176814" cy="321242"/>
          </a:xfrm>
          <a:prstGeom prst="rect">
            <a:avLst/>
          </a:prstGeom>
        </p:spPr>
        <p:txBody>
          <a:bodyPr vert="horz" wrap="square" lIns="0" tIns="9525" rIns="0" bIns="0" rtlCol="0">
            <a:spAutoFit/>
          </a:bodyPr>
          <a:lstStyle/>
          <a:p>
            <a:pPr marL="9049" marR="3810" lvl="0" indent="-476" algn="ctr" defTabSz="685800" rtl="0" eaLnBrk="1" fontAlgn="auto" latinLnBrk="0" hangingPunct="1">
              <a:lnSpc>
                <a:spcPct val="100000"/>
              </a:lnSpc>
              <a:spcBef>
                <a:spcPts val="75"/>
              </a:spcBef>
              <a:spcAft>
                <a:spcPts val="0"/>
              </a:spcAft>
              <a:buClrTx/>
              <a:buSzTx/>
              <a:buFont typeface="Arial" panose="020B0604020202020204"/>
              <a:buNone/>
              <a:tabLst/>
              <a:defRPr/>
            </a:pP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Focus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on retaining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customers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with</a:t>
            </a:r>
            <a:r>
              <a:rPr kumimoji="0" sz="67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superior</a:t>
            </a:r>
            <a:r>
              <a:rPr kumimoji="0" sz="675" b="0" i="0" u="none" strike="noStrike" kern="1200" cap="none" spc="-2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after</a:t>
            </a:r>
            <a:r>
              <a:rPr kumimoji="0" sz="675" b="0" i="0" u="none" strike="noStrike" kern="1200" cap="none" spc="-19"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sale</a:t>
            </a:r>
            <a:r>
              <a:rPr kumimoji="0" sz="675" b="0" i="0" u="none" strike="noStrike" kern="1200" cap="none" spc="-23"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service </a:t>
            </a:r>
            <a:r>
              <a:rPr kumimoji="0" sz="675" b="0" i="0" u="none" strike="noStrike" kern="1200" cap="none" spc="-176"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and</a:t>
            </a:r>
            <a:r>
              <a:rPr kumimoji="0" sz="675" b="0" i="0" u="none" strike="noStrike" kern="1200" cap="none" spc="-11"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4" normalizeH="0" baseline="0" noProof="0" dirty="0">
                <a:ln>
                  <a:noFill/>
                </a:ln>
                <a:solidFill>
                  <a:srgbClr val="44536A"/>
                </a:solidFill>
                <a:effectLst/>
                <a:uLnTx/>
                <a:uFillTx/>
                <a:latin typeface="Arial MT"/>
                <a:ea typeface="+mn-ea"/>
                <a:cs typeface="Arial MT"/>
                <a:sym typeface="Arial" panose="020B0604020202020204"/>
              </a:rPr>
              <a:t>infra</a:t>
            </a:r>
            <a:r>
              <a:rPr kumimoji="0" sz="675" b="0" i="0" u="none" strike="noStrike" kern="1200" cap="none" spc="-15" normalizeH="0" baseline="0" noProof="0" dirty="0">
                <a:ln>
                  <a:noFill/>
                </a:ln>
                <a:solidFill>
                  <a:srgbClr val="44536A"/>
                </a:solidFill>
                <a:effectLst/>
                <a:uLnTx/>
                <a:uFillTx/>
                <a:latin typeface="Arial MT"/>
                <a:ea typeface="+mn-ea"/>
                <a:cs typeface="Arial MT"/>
                <a:sym typeface="Arial" panose="020B0604020202020204"/>
              </a:rPr>
              <a:t> </a:t>
            </a:r>
            <a:r>
              <a:rPr kumimoji="0" sz="675" b="0" i="0" u="none" strike="noStrike" kern="1200" cap="none" spc="0" normalizeH="0" baseline="0" noProof="0" dirty="0">
                <a:ln>
                  <a:noFill/>
                </a:ln>
                <a:solidFill>
                  <a:srgbClr val="44536A"/>
                </a:solidFill>
                <a:effectLst/>
                <a:uLnTx/>
                <a:uFillTx/>
                <a:latin typeface="Arial MT"/>
                <a:ea typeface="+mn-ea"/>
                <a:cs typeface="Arial MT"/>
                <a:sym typeface="Arial" panose="020B0604020202020204"/>
              </a:rPr>
              <a:t>support</a:t>
            </a:r>
            <a:endParaRPr kumimoji="0" sz="675" b="0" i="0" u="none" strike="noStrike" kern="1200" cap="none" spc="0" normalizeH="0" baseline="0" noProof="0">
              <a:ln>
                <a:noFill/>
              </a:ln>
              <a:solidFill>
                <a:prstClr val="black"/>
              </a:solidFill>
              <a:effectLst/>
              <a:uLnTx/>
              <a:uFillTx/>
              <a:latin typeface="Arial MT"/>
              <a:ea typeface="+mn-ea"/>
              <a:cs typeface="Arial MT"/>
              <a:sym typeface="Arial" panose="020B0604020202020204"/>
            </a:endParaRPr>
          </a:p>
        </p:txBody>
      </p:sp>
      <p:pic>
        <p:nvPicPr>
          <p:cNvPr id="122" name="object 43">
            <a:extLst>
              <a:ext uri="{FF2B5EF4-FFF2-40B4-BE49-F238E27FC236}">
                <a16:creationId xmlns:a16="http://schemas.microsoft.com/office/drawing/2014/main" id="{0F97BF16-141D-4B5B-A0A1-BAF3CE7C16E8}"/>
              </a:ext>
            </a:extLst>
          </p:cNvPr>
          <p:cNvPicPr/>
          <p:nvPr/>
        </p:nvPicPr>
        <p:blipFill>
          <a:blip r:embed="rId5" cstate="print"/>
          <a:stretch>
            <a:fillRect/>
          </a:stretch>
        </p:blipFill>
        <p:spPr>
          <a:xfrm>
            <a:off x="-22287" y="3363314"/>
            <a:ext cx="1325879" cy="721232"/>
          </a:xfrm>
          <a:prstGeom prst="rect">
            <a:avLst/>
          </a:prstGeom>
        </p:spPr>
      </p:pic>
      <p:pic>
        <p:nvPicPr>
          <p:cNvPr id="123" name="object 43">
            <a:extLst>
              <a:ext uri="{FF2B5EF4-FFF2-40B4-BE49-F238E27FC236}">
                <a16:creationId xmlns:a16="http://schemas.microsoft.com/office/drawing/2014/main" id="{C4094423-4C23-4EF9-B16E-8C9877162A64}"/>
              </a:ext>
            </a:extLst>
          </p:cNvPr>
          <p:cNvPicPr/>
          <p:nvPr/>
        </p:nvPicPr>
        <p:blipFill>
          <a:blip r:embed="rId5" cstate="print"/>
          <a:stretch>
            <a:fillRect/>
          </a:stretch>
        </p:blipFill>
        <p:spPr>
          <a:xfrm>
            <a:off x="3033332" y="3849289"/>
            <a:ext cx="1325879" cy="721232"/>
          </a:xfrm>
          <a:prstGeom prst="rect">
            <a:avLst/>
          </a:prstGeom>
        </p:spPr>
      </p:pic>
      <p:pic>
        <p:nvPicPr>
          <p:cNvPr id="124" name="object 43">
            <a:extLst>
              <a:ext uri="{FF2B5EF4-FFF2-40B4-BE49-F238E27FC236}">
                <a16:creationId xmlns:a16="http://schemas.microsoft.com/office/drawing/2014/main" id="{C7573D9B-43CB-46AB-93C5-38C985A7EE9C}"/>
              </a:ext>
            </a:extLst>
          </p:cNvPr>
          <p:cNvPicPr/>
          <p:nvPr/>
        </p:nvPicPr>
        <p:blipFill>
          <a:blip r:embed="rId5" cstate="print"/>
          <a:stretch>
            <a:fillRect/>
          </a:stretch>
        </p:blipFill>
        <p:spPr>
          <a:xfrm>
            <a:off x="2997022" y="3323684"/>
            <a:ext cx="1325879" cy="721232"/>
          </a:xfrm>
          <a:prstGeom prst="rect">
            <a:avLst/>
          </a:prstGeom>
        </p:spPr>
      </p:pic>
    </p:spTree>
    <p:extLst>
      <p:ext uri="{BB962C8B-B14F-4D97-AF65-F5344CB8AC3E}">
        <p14:creationId xmlns:p14="http://schemas.microsoft.com/office/powerpoint/2010/main" val="34790366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Tema de Offic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2136</TotalTime>
  <Words>4510</Words>
  <Application>Microsoft Office PowerPoint</Application>
  <PresentationFormat>On-screen Show (16:9)</PresentationFormat>
  <Paragraphs>582</Paragraphs>
  <Slides>34</Slides>
  <Notes>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34</vt:i4>
      </vt:variant>
    </vt:vector>
  </HeadingPairs>
  <TitlesOfParts>
    <vt:vector size="49" baseType="lpstr">
      <vt:lpstr>Calibri</vt:lpstr>
      <vt:lpstr>Roboto</vt:lpstr>
      <vt:lpstr>Georgia</vt:lpstr>
      <vt:lpstr>Wingdings 2</vt:lpstr>
      <vt:lpstr>Perpetua</vt:lpstr>
      <vt:lpstr>Franklin Gothic Book</vt:lpstr>
      <vt:lpstr>Arial</vt:lpstr>
      <vt:lpstr>Tahoma</vt:lpstr>
      <vt:lpstr>Wingdings</vt:lpstr>
      <vt:lpstr>Arial MT</vt:lpstr>
      <vt:lpstr>Aptos Narrow</vt:lpstr>
      <vt:lpstr>Zilla Slab</vt:lpstr>
      <vt:lpstr>Tema de Office</vt:lpstr>
      <vt:lpstr>Equity</vt:lpstr>
      <vt:lpstr>Office Theme</vt:lpstr>
      <vt:lpstr>PowerPoint Presentation</vt:lpstr>
      <vt:lpstr>Evolving E-Van Landscape</vt:lpstr>
      <vt:lpstr>Driving factors</vt:lpstr>
      <vt:lpstr>To-be Customer Strategy</vt:lpstr>
      <vt:lpstr>PowerPoint Presentation</vt:lpstr>
      <vt:lpstr>PowerPoint Presentation</vt:lpstr>
      <vt:lpstr>EBRO E-Van Value Proposition</vt:lpstr>
      <vt:lpstr>Product Entry Options</vt:lpstr>
      <vt:lpstr>To-be Phase-wise Model Launch</vt:lpstr>
      <vt:lpstr>Distribution &amp; Retailing</vt:lpstr>
      <vt:lpstr>Success Factors for EBRO E-Van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Bibiana Camba Quintas</dc:creator>
  <cp:lastModifiedBy>Tushar Pandey</cp:lastModifiedBy>
  <cp:revision>278</cp:revision>
  <dcterms:created xsi:type="dcterms:W3CDTF">2024-07-23T20:34:59Z</dcterms:created>
  <dcterms:modified xsi:type="dcterms:W3CDTF">2024-12-28T07:03:02Z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E56C20500CB64F17A089F2539AE44E85_12</vt:lpwstr>
  </property>
  <property fmtid="{D5CDD505-2E9C-101B-9397-08002B2CF9AE}" pid="3" name="KSOProductBuildVer">
    <vt:lpwstr>1033-12.2.0.17153</vt:lpwstr>
  </property>
</Properties>
</file>